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4.xml" ContentType="application/vnd.openxmlformats-officedocument.presentationml.notesSlide+xml"/>
  <Override PartName="/ppt/tags/tag9.xml" ContentType="application/vnd.openxmlformats-officedocument.presentationml.tags+xml"/>
  <Override PartName="/ppt/notesSlides/notesSlide3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6.xml" ContentType="application/vnd.openxmlformats-officedocument.presentationml.notesSlide+xml"/>
  <Override PartName="/ppt/charts/chart4.xml" ContentType="application/vnd.openxmlformats-officedocument.drawingml.chart+xml"/>
  <Override PartName="/ppt/tags/tag13.xml" ContentType="application/vnd.openxmlformats-officedocument.presentationml.tags+xml"/>
  <Override PartName="/ppt/notesSlides/notesSlide3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8.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39.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40.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41.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42.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3"/>
  </p:notesMasterIdLst>
  <p:handoutMasterIdLst>
    <p:handoutMasterId r:id="rId64"/>
  </p:handoutMasterIdLst>
  <p:sldIdLst>
    <p:sldId id="256" r:id="rId5"/>
    <p:sldId id="263" r:id="rId6"/>
    <p:sldId id="314" r:id="rId7"/>
    <p:sldId id="315" r:id="rId8"/>
    <p:sldId id="257" r:id="rId9"/>
    <p:sldId id="339" r:id="rId10"/>
    <p:sldId id="262" r:id="rId11"/>
    <p:sldId id="340" r:id="rId12"/>
    <p:sldId id="261" r:id="rId13"/>
    <p:sldId id="283" r:id="rId14"/>
    <p:sldId id="338" r:id="rId15"/>
    <p:sldId id="322" r:id="rId16"/>
    <p:sldId id="266" r:id="rId17"/>
    <p:sldId id="267" r:id="rId18"/>
    <p:sldId id="341" r:id="rId19"/>
    <p:sldId id="268" r:id="rId20"/>
    <p:sldId id="269" r:id="rId21"/>
    <p:sldId id="271" r:id="rId22"/>
    <p:sldId id="272" r:id="rId23"/>
    <p:sldId id="284" r:id="rId24"/>
    <p:sldId id="274" r:id="rId25"/>
    <p:sldId id="258" r:id="rId26"/>
    <p:sldId id="275" r:id="rId27"/>
    <p:sldId id="277" r:id="rId28"/>
    <p:sldId id="276" r:id="rId29"/>
    <p:sldId id="281" r:id="rId30"/>
    <p:sldId id="282" r:id="rId31"/>
    <p:sldId id="280" r:id="rId32"/>
    <p:sldId id="278" r:id="rId33"/>
    <p:sldId id="343" r:id="rId34"/>
    <p:sldId id="344" r:id="rId35"/>
    <p:sldId id="285" r:id="rId36"/>
    <p:sldId id="316" r:id="rId37"/>
    <p:sldId id="317" r:id="rId38"/>
    <p:sldId id="320" r:id="rId39"/>
    <p:sldId id="336" r:id="rId40"/>
    <p:sldId id="337" r:id="rId41"/>
    <p:sldId id="321" r:id="rId42"/>
    <p:sldId id="293" r:id="rId43"/>
    <p:sldId id="294" r:id="rId44"/>
    <p:sldId id="295" r:id="rId45"/>
    <p:sldId id="323" r:id="rId46"/>
    <p:sldId id="324" r:id="rId47"/>
    <p:sldId id="325" r:id="rId48"/>
    <p:sldId id="326" r:id="rId49"/>
    <p:sldId id="327" r:id="rId50"/>
    <p:sldId id="328" r:id="rId51"/>
    <p:sldId id="329" r:id="rId52"/>
    <p:sldId id="330" r:id="rId53"/>
    <p:sldId id="331" r:id="rId54"/>
    <p:sldId id="332" r:id="rId55"/>
    <p:sldId id="333" r:id="rId56"/>
    <p:sldId id="342" r:id="rId57"/>
    <p:sldId id="334" r:id="rId58"/>
    <p:sldId id="335" r:id="rId59"/>
    <p:sldId id="309" r:id="rId60"/>
    <p:sldId id="259" r:id="rId61"/>
    <p:sldId id="311" r:id="rId62"/>
  </p:sldIdLst>
  <p:sldSz cx="9144000" cy="5143500" type="screen16x9"/>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24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8FA9"/>
    <a:srgbClr val="EF7516"/>
    <a:srgbClr val="1C81A4"/>
    <a:srgbClr val="003742"/>
    <a:srgbClr val="FF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9" autoAdjust="0"/>
    <p:restoredTop sz="87836" autoAdjust="0"/>
  </p:normalViewPr>
  <p:slideViewPr>
    <p:cSldViewPr showGuides="1">
      <p:cViewPr>
        <p:scale>
          <a:sx n="80" d="100"/>
          <a:sy n="80" d="100"/>
        </p:scale>
        <p:origin x="936" y="66"/>
      </p:cViewPr>
      <p:guideLst>
        <p:guide orient="horz" pos="3072"/>
        <p:guide pos="249"/>
      </p:guideLst>
    </p:cSldViewPr>
  </p:slideViewPr>
  <p:outlineViewPr>
    <p:cViewPr>
      <p:scale>
        <a:sx n="33" d="100"/>
        <a:sy n="33" d="100"/>
      </p:scale>
      <p:origin x="0" y="-31188"/>
    </p:cViewPr>
  </p:outlineViewPr>
  <p:notesTextViewPr>
    <p:cViewPr>
      <p:scale>
        <a:sx n="100" d="100"/>
        <a:sy n="100" d="100"/>
      </p:scale>
      <p:origin x="0" y="0"/>
    </p:cViewPr>
  </p:notesTextViewPr>
  <p:notesViewPr>
    <p:cSldViewPr>
      <p:cViewPr varScale="1">
        <p:scale>
          <a:sx n="81" d="100"/>
          <a:sy n="81" d="100"/>
        </p:scale>
        <p:origin x="228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file:///\\inspq.qc.ca\dfs\Usager\Estimauville\bitrap01\VIH\RAPVIH\dec2018\parbi\prmsss\prbi\PSI_VIH_figures_aout_2018%20RBIx.xlsx"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1" Type="http://schemas.openxmlformats.org/officeDocument/2006/relationships/oleObject" Target="file:///\\inspq.qc.ca\dfs\Usager\Estimauville\Blokar01\Portrait%20des%20ITSS\2018%20proj%202019\Figures%20et%20tableaux\VIH%20figure%20ppt%202%20PSI_VIH%20portrait%207-03-201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nspq.qc.ca\dfs\Usager\Estimauville\Blokar01\Portrait%20des%20ITSS\2018%20proj%202019\Figures%20et%20tableaux\VIH%20figure%20ppt%202%20PSI_VIH%20portrait%207-03-2019.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'F5 taux ND-H-F'!$A$34</c:f>
              <c:strCache>
                <c:ptCount val="1"/>
                <c:pt idx="0">
                  <c:v>Province</c:v>
                </c:pt>
              </c:strCache>
            </c:strRef>
          </c:tx>
          <c:spPr>
            <a:ln w="22225">
              <a:solidFill>
                <a:srgbClr val="003742"/>
              </a:solidFill>
              <a:prstDash val="solid"/>
            </a:ln>
          </c:spPr>
          <c:marker>
            <c:symbol val="none"/>
          </c:marker>
          <c:cat>
            <c:numRef>
              <c:f>'F5 taux ND-H-F'!$D$33:$R$33</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'F5 taux ND-H-F'!$D$34:$R$34</c:f>
              <c:numCache>
                <c:formatCode>General</c:formatCode>
                <c:ptCount val="15"/>
                <c:pt idx="0">
                  <c:v>5.2</c:v>
                </c:pt>
                <c:pt idx="1">
                  <c:v>5.5</c:v>
                </c:pt>
                <c:pt idx="2">
                  <c:v>6</c:v>
                </c:pt>
                <c:pt idx="3">
                  <c:v>4.4000000000000004</c:v>
                </c:pt>
                <c:pt idx="4">
                  <c:v>5</c:v>
                </c:pt>
                <c:pt idx="5">
                  <c:v>3.9</c:v>
                </c:pt>
                <c:pt idx="6">
                  <c:v>4.3</c:v>
                </c:pt>
                <c:pt idx="7">
                  <c:v>4</c:v>
                </c:pt>
                <c:pt idx="8">
                  <c:v>4</c:v>
                </c:pt>
                <c:pt idx="9">
                  <c:v>4.5</c:v>
                </c:pt>
                <c:pt idx="10">
                  <c:v>3.5</c:v>
                </c:pt>
                <c:pt idx="11">
                  <c:v>3.6</c:v>
                </c:pt>
                <c:pt idx="12">
                  <c:v>3.5</c:v>
                </c:pt>
                <c:pt idx="13">
                  <c:v>4.0999999999999996</c:v>
                </c:pt>
                <c:pt idx="14">
                  <c:v>3.7</c:v>
                </c:pt>
              </c:numCache>
            </c:numRef>
          </c:val>
          <c:smooth val="0"/>
          <c:extLst>
            <c:ext xmlns:c16="http://schemas.microsoft.com/office/drawing/2014/chart" uri="{C3380CC4-5D6E-409C-BE32-E72D297353CC}">
              <c16:uniqueId val="{00000000-BC12-4C85-8B5D-48309E0925D6}"/>
            </c:ext>
          </c:extLst>
        </c:ser>
        <c:ser>
          <c:idx val="2"/>
          <c:order val="1"/>
          <c:tx>
            <c:strRef>
              <c:f>'F5 taux ND-H-F'!$A$35</c:f>
              <c:strCache>
                <c:ptCount val="1"/>
                <c:pt idx="0">
                  <c:v>Hommes</c:v>
                </c:pt>
              </c:strCache>
            </c:strRef>
          </c:tx>
          <c:spPr>
            <a:ln w="15875">
              <a:solidFill>
                <a:srgbClr val="1C81A4"/>
              </a:solidFill>
            </a:ln>
          </c:spPr>
          <c:marker>
            <c:symbol val="circle"/>
            <c:size val="6"/>
            <c:spPr>
              <a:solidFill>
                <a:srgbClr val="1C81A4"/>
              </a:solidFill>
              <a:ln>
                <a:solidFill>
                  <a:srgbClr val="1C81A4"/>
                </a:solidFill>
              </a:ln>
            </c:spPr>
          </c:marker>
          <c:cat>
            <c:numRef>
              <c:f>'F5 taux ND-H-F'!$D$33:$R$33</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'F5 taux ND-H-F'!$D$35:$R$35</c:f>
              <c:numCache>
                <c:formatCode>General</c:formatCode>
                <c:ptCount val="15"/>
                <c:pt idx="0">
                  <c:v>8.2000000000000011</c:v>
                </c:pt>
                <c:pt idx="1">
                  <c:v>9</c:v>
                </c:pt>
                <c:pt idx="2">
                  <c:v>9.9</c:v>
                </c:pt>
                <c:pt idx="3">
                  <c:v>7.4</c:v>
                </c:pt>
                <c:pt idx="4">
                  <c:v>8.6</c:v>
                </c:pt>
                <c:pt idx="5">
                  <c:v>6.6</c:v>
                </c:pt>
                <c:pt idx="6">
                  <c:v>7.2</c:v>
                </c:pt>
                <c:pt idx="7">
                  <c:v>7.1</c:v>
                </c:pt>
                <c:pt idx="8">
                  <c:v>6.7</c:v>
                </c:pt>
                <c:pt idx="9">
                  <c:v>7.5</c:v>
                </c:pt>
                <c:pt idx="10">
                  <c:v>5.7</c:v>
                </c:pt>
                <c:pt idx="11">
                  <c:v>6.1</c:v>
                </c:pt>
                <c:pt idx="12">
                  <c:v>5.9</c:v>
                </c:pt>
                <c:pt idx="13">
                  <c:v>6.3</c:v>
                </c:pt>
                <c:pt idx="14">
                  <c:v>5.6</c:v>
                </c:pt>
              </c:numCache>
            </c:numRef>
          </c:val>
          <c:smooth val="0"/>
          <c:extLst>
            <c:ext xmlns:c16="http://schemas.microsoft.com/office/drawing/2014/chart" uri="{C3380CC4-5D6E-409C-BE32-E72D297353CC}">
              <c16:uniqueId val="{00000001-BC12-4C85-8B5D-48309E0925D6}"/>
            </c:ext>
          </c:extLst>
        </c:ser>
        <c:ser>
          <c:idx val="1"/>
          <c:order val="2"/>
          <c:tx>
            <c:strRef>
              <c:f>'F5 taux ND-H-F'!$A$36</c:f>
              <c:strCache>
                <c:ptCount val="1"/>
                <c:pt idx="0">
                  <c:v>Femmes</c:v>
                </c:pt>
              </c:strCache>
            </c:strRef>
          </c:tx>
          <c:spPr>
            <a:ln w="19050">
              <a:solidFill>
                <a:srgbClr val="EF7516"/>
              </a:solidFill>
            </a:ln>
          </c:spPr>
          <c:marker>
            <c:symbol val="square"/>
            <c:size val="6"/>
            <c:spPr>
              <a:solidFill>
                <a:srgbClr val="EF7516"/>
              </a:solidFill>
              <a:ln>
                <a:solidFill>
                  <a:srgbClr val="EF7516"/>
                </a:solidFill>
              </a:ln>
            </c:spPr>
          </c:marker>
          <c:cat>
            <c:numRef>
              <c:f>'F5 taux ND-H-F'!$D$33:$R$33</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'F5 taux ND-H-F'!$D$36:$R$36</c:f>
              <c:numCache>
                <c:formatCode>General</c:formatCode>
                <c:ptCount val="15"/>
                <c:pt idx="0">
                  <c:v>2.2999999999999998</c:v>
                </c:pt>
                <c:pt idx="1">
                  <c:v>2.2000000000000002</c:v>
                </c:pt>
                <c:pt idx="2">
                  <c:v>2.1</c:v>
                </c:pt>
                <c:pt idx="3">
                  <c:v>1.4</c:v>
                </c:pt>
                <c:pt idx="4">
                  <c:v>1.5</c:v>
                </c:pt>
                <c:pt idx="5">
                  <c:v>1.3</c:v>
                </c:pt>
                <c:pt idx="6">
                  <c:v>1.5</c:v>
                </c:pt>
                <c:pt idx="7">
                  <c:v>1</c:v>
                </c:pt>
                <c:pt idx="8">
                  <c:v>1.4</c:v>
                </c:pt>
                <c:pt idx="9">
                  <c:v>1.6</c:v>
                </c:pt>
                <c:pt idx="10">
                  <c:v>1.3</c:v>
                </c:pt>
                <c:pt idx="11">
                  <c:v>1.2</c:v>
                </c:pt>
                <c:pt idx="12">
                  <c:v>1.2</c:v>
                </c:pt>
                <c:pt idx="13">
                  <c:v>1.9</c:v>
                </c:pt>
                <c:pt idx="14">
                  <c:v>1.7000000000000002</c:v>
                </c:pt>
              </c:numCache>
            </c:numRef>
          </c:val>
          <c:smooth val="0"/>
          <c:extLst>
            <c:ext xmlns:c16="http://schemas.microsoft.com/office/drawing/2014/chart" uri="{C3380CC4-5D6E-409C-BE32-E72D297353CC}">
              <c16:uniqueId val="{00000002-BC12-4C85-8B5D-48309E0925D6}"/>
            </c:ext>
          </c:extLst>
        </c:ser>
        <c:dLbls>
          <c:showLegendKey val="0"/>
          <c:showVal val="0"/>
          <c:showCatName val="0"/>
          <c:showSerName val="0"/>
          <c:showPercent val="0"/>
          <c:showBubbleSize val="0"/>
        </c:dLbls>
        <c:smooth val="0"/>
        <c:axId val="464419472"/>
        <c:axId val="472341592"/>
      </c:lineChart>
      <c:catAx>
        <c:axId val="464419472"/>
        <c:scaling>
          <c:orientation val="minMax"/>
        </c:scaling>
        <c:delete val="0"/>
        <c:axPos val="b"/>
        <c:title>
          <c:tx>
            <c:rich>
              <a:bodyPr/>
              <a:lstStyle/>
              <a:p>
                <a:pPr>
                  <a:defRPr/>
                </a:pPr>
                <a:r>
                  <a:rPr lang="en-US"/>
                  <a:t>Année du prélèvement</a:t>
                </a:r>
              </a:p>
            </c:rich>
          </c:tx>
          <c:overlay val="0"/>
          <c:spPr>
            <a:noFill/>
            <a:ln w="25400">
              <a:noFill/>
            </a:ln>
          </c:spPr>
        </c:title>
        <c:numFmt formatCode="General" sourceLinked="1"/>
        <c:majorTickMark val="out"/>
        <c:minorTickMark val="none"/>
        <c:tickLblPos val="nextTo"/>
        <c:crossAx val="472341592"/>
        <c:crosses val="autoZero"/>
        <c:auto val="1"/>
        <c:lblAlgn val="ctr"/>
        <c:lblOffset val="100"/>
        <c:noMultiLvlLbl val="0"/>
      </c:catAx>
      <c:valAx>
        <c:axId val="472341592"/>
        <c:scaling>
          <c:orientation val="minMax"/>
          <c:max val="10"/>
        </c:scaling>
        <c:delete val="0"/>
        <c:axPos val="l"/>
        <c:title>
          <c:tx>
            <c:rich>
              <a:bodyPr rot="-5400000" vert="horz"/>
              <a:lstStyle/>
              <a:p>
                <a:pPr>
                  <a:defRPr sz="1050"/>
                </a:pPr>
                <a:r>
                  <a:rPr lang="en-US" sz="1050"/>
                  <a:t>taux pour 100000</a:t>
                </a:r>
              </a:p>
            </c:rich>
          </c:tx>
          <c:overlay val="0"/>
          <c:spPr>
            <a:noFill/>
            <a:ln w="25400">
              <a:noFill/>
            </a:ln>
          </c:spPr>
        </c:title>
        <c:numFmt formatCode="General" sourceLinked="1"/>
        <c:majorTickMark val="out"/>
        <c:minorTickMark val="none"/>
        <c:tickLblPos val="nextTo"/>
        <c:txPr>
          <a:bodyPr/>
          <a:lstStyle/>
          <a:p>
            <a:pPr>
              <a:defRPr sz="1000"/>
            </a:pPr>
            <a:endParaRPr lang="fr-FR"/>
          </a:p>
        </c:txPr>
        <c:crossAx val="464419472"/>
        <c:crosses val="autoZero"/>
        <c:crossBetween val="between"/>
        <c:majorUnit val="2"/>
        <c:minorUnit val="1"/>
      </c:valAx>
      <c:dTable>
        <c:showHorzBorder val="1"/>
        <c:showVertBorder val="1"/>
        <c:showOutline val="1"/>
        <c:showKeys val="1"/>
        <c:txPr>
          <a:bodyPr/>
          <a:lstStyle/>
          <a:p>
            <a:pPr rtl="0">
              <a:defRPr sz="1000"/>
            </a:pPr>
            <a:endParaRPr lang="fr-FR"/>
          </a:p>
        </c:txPr>
      </c:dTable>
    </c:plotArea>
    <c:legend>
      <c:legendPos val="t"/>
      <c:overlay val="0"/>
    </c:legend>
    <c:plotVisOnly val="1"/>
    <c:dispBlanksAs val="gap"/>
    <c:showDLblsOverMax val="0"/>
  </c:chart>
  <c:spPr>
    <a:ln>
      <a:noFill/>
    </a:ln>
  </c:spPr>
  <c:txPr>
    <a:bodyPr/>
    <a:lstStyle/>
    <a:p>
      <a:pPr>
        <a:defRPr sz="900">
          <a:latin typeface="HelveticaNeueLT Std" pitchFamily="34" charset="0"/>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1006256791373856"/>
          <c:w val="0.85757217847769029"/>
          <c:h val="0.77375642882687279"/>
        </c:manualLayout>
      </c:layout>
      <c:lineChart>
        <c:grouping val="standard"/>
        <c:varyColors val="0"/>
        <c:ser>
          <c:idx val="0"/>
          <c:order val="0"/>
          <c:tx>
            <c:strRef>
              <c:f>Feuil1!$B$1</c:f>
              <c:strCache>
                <c:ptCount val="1"/>
                <c:pt idx="0">
                  <c:v>anti-VIH +</c:v>
                </c:pt>
              </c:strCache>
            </c:strRef>
          </c:tx>
          <c:spPr>
            <a:ln w="19050">
              <a:solidFill>
                <a:srgbClr val="1C819A"/>
              </a:solidFill>
            </a:ln>
          </c:spPr>
          <c:marker>
            <c:symbol val="circle"/>
            <c:size val="6"/>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Feuil1!$B$2:$B$16</c:f>
              <c:numCache>
                <c:formatCode>General</c:formatCode>
                <c:ptCount val="15"/>
                <c:pt idx="0">
                  <c:v>60.9</c:v>
                </c:pt>
                <c:pt idx="1">
                  <c:v>47.2</c:v>
                </c:pt>
                <c:pt idx="2">
                  <c:v>57.3</c:v>
                </c:pt>
                <c:pt idx="3">
                  <c:v>59.2</c:v>
                </c:pt>
                <c:pt idx="4">
                  <c:v>56.3</c:v>
                </c:pt>
                <c:pt idx="5">
                  <c:v>61.4</c:v>
                </c:pt>
                <c:pt idx="6">
                  <c:v>64.5</c:v>
                </c:pt>
                <c:pt idx="7">
                  <c:v>68.2</c:v>
                </c:pt>
                <c:pt idx="8">
                  <c:v>76.5</c:v>
                </c:pt>
                <c:pt idx="9">
                  <c:v>78.099999999999994</c:v>
                </c:pt>
                <c:pt idx="10">
                  <c:v>81.8</c:v>
                </c:pt>
                <c:pt idx="11">
                  <c:v>85.8</c:v>
                </c:pt>
                <c:pt idx="12">
                  <c:v>92.6</c:v>
                </c:pt>
                <c:pt idx="13">
                  <c:v>96.7</c:v>
                </c:pt>
                <c:pt idx="14">
                  <c:v>92.9</c:v>
                </c:pt>
              </c:numCache>
            </c:numRef>
          </c:val>
          <c:smooth val="0"/>
          <c:extLst>
            <c:ext xmlns:c16="http://schemas.microsoft.com/office/drawing/2014/chart" uri="{C3380CC4-5D6E-409C-BE32-E72D297353CC}">
              <c16:uniqueId val="{00000000-A909-438C-81C5-3FB48883970F}"/>
            </c:ext>
          </c:extLst>
        </c:ser>
        <c:ser>
          <c:idx val="1"/>
          <c:order val="1"/>
          <c:tx>
            <c:strRef>
              <c:f>Feuil1!$C$1</c:f>
              <c:strCache>
                <c:ptCount val="1"/>
                <c:pt idx="0">
                  <c:v>anti-VHC +</c:v>
                </c:pt>
              </c:strCache>
            </c:strRef>
          </c:tx>
          <c:spPr>
            <a:ln w="19050">
              <a:solidFill>
                <a:srgbClr val="EF7516"/>
              </a:solidFill>
            </a:ln>
          </c:spPr>
          <c:marker>
            <c:symbol val="square"/>
            <c:size val="6"/>
            <c:spPr>
              <a:solidFill>
                <a:srgbClr val="EF7516"/>
              </a:solidFill>
              <a:ln>
                <a:solidFill>
                  <a:srgbClr val="EF7516"/>
                </a:solidFill>
              </a:ln>
            </c:spPr>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Feuil1!$C$2:$C$16</c:f>
              <c:numCache>
                <c:formatCode>General</c:formatCode>
                <c:ptCount val="15"/>
                <c:pt idx="3">
                  <c:v>11.6</c:v>
                </c:pt>
                <c:pt idx="4">
                  <c:v>12.3</c:v>
                </c:pt>
                <c:pt idx="5">
                  <c:v>9.7000000000000011</c:v>
                </c:pt>
                <c:pt idx="6">
                  <c:v>17</c:v>
                </c:pt>
                <c:pt idx="7">
                  <c:v>14.7</c:v>
                </c:pt>
                <c:pt idx="8">
                  <c:v>18.600000000000001</c:v>
                </c:pt>
                <c:pt idx="9">
                  <c:v>20.399999999999999</c:v>
                </c:pt>
                <c:pt idx="10">
                  <c:v>18.2</c:v>
                </c:pt>
                <c:pt idx="11">
                  <c:v>23</c:v>
                </c:pt>
                <c:pt idx="12">
                  <c:v>26.2</c:v>
                </c:pt>
                <c:pt idx="13">
                  <c:v>27.3</c:v>
                </c:pt>
                <c:pt idx="14">
                  <c:v>34</c:v>
                </c:pt>
              </c:numCache>
            </c:numRef>
          </c:val>
          <c:smooth val="0"/>
          <c:extLst>
            <c:ext xmlns:c16="http://schemas.microsoft.com/office/drawing/2014/chart" uri="{C3380CC4-5D6E-409C-BE32-E72D297353CC}">
              <c16:uniqueId val="{00000001-A909-438C-81C5-3FB48883970F}"/>
            </c:ext>
          </c:extLst>
        </c:ser>
        <c:dLbls>
          <c:showLegendKey val="0"/>
          <c:showVal val="0"/>
          <c:showCatName val="0"/>
          <c:showSerName val="0"/>
          <c:showPercent val="0"/>
          <c:showBubbleSize val="0"/>
        </c:dLbls>
        <c:marker val="1"/>
        <c:smooth val="0"/>
        <c:axId val="606079424"/>
        <c:axId val="606079032"/>
      </c:lineChart>
      <c:catAx>
        <c:axId val="606079424"/>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606079032"/>
        <c:crosses val="autoZero"/>
        <c:auto val="1"/>
        <c:lblAlgn val="ctr"/>
        <c:lblOffset val="100"/>
        <c:noMultiLvlLbl val="0"/>
      </c:catAx>
      <c:valAx>
        <c:axId val="606079032"/>
        <c:scaling>
          <c:orientation val="minMax"/>
          <c:max val="100"/>
        </c:scaling>
        <c:delete val="0"/>
        <c:axPos val="l"/>
        <c:majorGridlines>
          <c:spPr>
            <a:ln w="6350">
              <a:solidFill>
                <a:schemeClr val="bg1">
                  <a:lumMod val="75000"/>
                </a:schemeClr>
              </a:solidFill>
              <a:prstDash val="sysDash"/>
            </a:ln>
          </c:spPr>
        </c:majorGridlines>
        <c:title>
          <c:tx>
            <c:rich>
              <a:bodyPr rot="-5400000" vert="horz"/>
              <a:lstStyle/>
              <a:p>
                <a:pPr>
                  <a:defRPr sz="1400" b="0">
                    <a:latin typeface="HelveticaNeueLT Std" pitchFamily="34" charset="0"/>
                  </a:defRPr>
                </a:pPr>
                <a:r>
                  <a:rPr lang="fr-CA" sz="1400" b="0" dirty="0">
                    <a:latin typeface="HelveticaNeueLT Std" pitchFamily="34" charset="0"/>
                  </a:rPr>
                  <a:t>Proportion</a:t>
                </a:r>
                <a:r>
                  <a:rPr lang="fr-CA" sz="1400" b="0" baseline="0" dirty="0">
                    <a:latin typeface="HelveticaNeueLT Std" pitchFamily="34" charset="0"/>
                  </a:rPr>
                  <a:t> de participants (%)</a:t>
                </a:r>
                <a:endParaRPr lang="fr-FR" sz="1400" b="0" dirty="0">
                  <a:latin typeface="HelveticaNeueLT Std" pitchFamily="34" charset="0"/>
                </a:endParaRPr>
              </a:p>
            </c:rich>
          </c:tx>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606079424"/>
        <c:crosses val="autoZero"/>
        <c:crossBetween val="between"/>
        <c:majorUnit val="10"/>
      </c:valAx>
    </c:plotArea>
    <c:legend>
      <c:legendPos val="t"/>
      <c:layout>
        <c:manualLayout>
          <c:xMode val="edge"/>
          <c:yMode val="edge"/>
          <c:x val="0.31544753086419752"/>
          <c:y val="1.3803474266907333E-2"/>
          <c:w val="0.3583024691358046"/>
          <c:h val="7.5912921937922137E-2"/>
        </c:manualLayout>
      </c:layout>
      <c:overlay val="0"/>
      <c:spPr>
        <a:ln>
          <a:solidFill>
            <a:sysClr val="windowText" lastClr="000000"/>
          </a:solidFill>
        </a:ln>
      </c:spPr>
      <c:txPr>
        <a:bodyPr/>
        <a:lstStyle/>
        <a:p>
          <a:pPr>
            <a:defRPr sz="14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'ND sexes réunis'!$B$3</c:f>
              <c:strCache>
                <c:ptCount val="1"/>
                <c:pt idx="0">
                  <c:v>HARSAH</c:v>
                </c:pt>
              </c:strCache>
            </c:strRef>
          </c:tx>
          <c:spPr>
            <a:solidFill>
              <a:schemeClr val="accent1"/>
            </a:solidFill>
            <a:ln>
              <a:noFill/>
            </a:ln>
            <a:effectLst/>
          </c:spPr>
          <c:invertIfNegative val="0"/>
          <c:cat>
            <c:numRef>
              <c:f>'ND sexes réunis'!$A$4:$A$8</c:f>
              <c:numCache>
                <c:formatCode>0</c:formatCode>
                <c:ptCount val="5"/>
                <c:pt idx="0">
                  <c:v>2014</c:v>
                </c:pt>
                <c:pt idx="1">
                  <c:v>2015</c:v>
                </c:pt>
                <c:pt idx="2">
                  <c:v>2016</c:v>
                </c:pt>
                <c:pt idx="3">
                  <c:v>2017</c:v>
                </c:pt>
                <c:pt idx="4">
                  <c:v>2018</c:v>
                </c:pt>
              </c:numCache>
            </c:numRef>
          </c:cat>
          <c:val>
            <c:numRef>
              <c:f>'ND sexes réunis'!$B$4:$B$8</c:f>
              <c:numCache>
                <c:formatCode>0</c:formatCode>
                <c:ptCount val="5"/>
                <c:pt idx="0">
                  <c:v>173</c:v>
                </c:pt>
                <c:pt idx="1">
                  <c:v>189</c:v>
                </c:pt>
                <c:pt idx="2">
                  <c:v>196</c:v>
                </c:pt>
                <c:pt idx="3">
                  <c:v>154</c:v>
                </c:pt>
                <c:pt idx="4">
                  <c:v>159</c:v>
                </c:pt>
              </c:numCache>
            </c:numRef>
          </c:val>
          <c:extLst>
            <c:ext xmlns:c16="http://schemas.microsoft.com/office/drawing/2014/chart" uri="{C3380CC4-5D6E-409C-BE32-E72D297353CC}">
              <c16:uniqueId val="{00000000-4870-4EA6-BE35-42AA277E1D90}"/>
            </c:ext>
          </c:extLst>
        </c:ser>
        <c:ser>
          <c:idx val="1"/>
          <c:order val="1"/>
          <c:tx>
            <c:strRef>
              <c:f>'ND sexes réunis'!$C$3</c:f>
              <c:strCache>
                <c:ptCount val="1"/>
                <c:pt idx="0">
                  <c:v>UDI</c:v>
                </c:pt>
              </c:strCache>
            </c:strRef>
          </c:tx>
          <c:spPr>
            <a:solidFill>
              <a:schemeClr val="accent2"/>
            </a:solidFill>
            <a:ln>
              <a:noFill/>
            </a:ln>
            <a:effectLst/>
          </c:spPr>
          <c:invertIfNegative val="0"/>
          <c:cat>
            <c:numRef>
              <c:f>'ND sexes réunis'!$A$4:$A$8</c:f>
              <c:numCache>
                <c:formatCode>0</c:formatCode>
                <c:ptCount val="5"/>
                <c:pt idx="0">
                  <c:v>2014</c:v>
                </c:pt>
                <c:pt idx="1">
                  <c:v>2015</c:v>
                </c:pt>
                <c:pt idx="2">
                  <c:v>2016</c:v>
                </c:pt>
                <c:pt idx="3">
                  <c:v>2017</c:v>
                </c:pt>
                <c:pt idx="4">
                  <c:v>2018</c:v>
                </c:pt>
              </c:numCache>
            </c:numRef>
          </c:cat>
          <c:val>
            <c:numRef>
              <c:f>'ND sexes réunis'!$C$4:$C$8</c:f>
              <c:numCache>
                <c:formatCode>General</c:formatCode>
                <c:ptCount val="5"/>
                <c:pt idx="0">
                  <c:v>15</c:v>
                </c:pt>
                <c:pt idx="1">
                  <c:v>8</c:v>
                </c:pt>
                <c:pt idx="2">
                  <c:v>6</c:v>
                </c:pt>
                <c:pt idx="3">
                  <c:v>7</c:v>
                </c:pt>
                <c:pt idx="4">
                  <c:v>18</c:v>
                </c:pt>
              </c:numCache>
            </c:numRef>
          </c:val>
          <c:extLst>
            <c:ext xmlns:c16="http://schemas.microsoft.com/office/drawing/2014/chart" uri="{C3380CC4-5D6E-409C-BE32-E72D297353CC}">
              <c16:uniqueId val="{00000001-4870-4EA6-BE35-42AA277E1D90}"/>
            </c:ext>
          </c:extLst>
        </c:ser>
        <c:ser>
          <c:idx val="2"/>
          <c:order val="2"/>
          <c:tx>
            <c:strRef>
              <c:f>'ND sexes réunis'!$D$3</c:f>
              <c:strCache>
                <c:ptCount val="1"/>
                <c:pt idx="0">
                  <c:v>OPE</c:v>
                </c:pt>
              </c:strCache>
            </c:strRef>
          </c:tx>
          <c:spPr>
            <a:solidFill>
              <a:schemeClr val="accent3"/>
            </a:solidFill>
            <a:ln>
              <a:noFill/>
            </a:ln>
            <a:effectLst/>
          </c:spPr>
          <c:invertIfNegative val="0"/>
          <c:cat>
            <c:numRef>
              <c:f>'ND sexes réunis'!$A$4:$A$8</c:f>
              <c:numCache>
                <c:formatCode>0</c:formatCode>
                <c:ptCount val="5"/>
                <c:pt idx="0">
                  <c:v>2014</c:v>
                </c:pt>
                <c:pt idx="1">
                  <c:v>2015</c:v>
                </c:pt>
                <c:pt idx="2">
                  <c:v>2016</c:v>
                </c:pt>
                <c:pt idx="3">
                  <c:v>2017</c:v>
                </c:pt>
                <c:pt idx="4">
                  <c:v>2018</c:v>
                </c:pt>
              </c:numCache>
            </c:numRef>
          </c:cat>
          <c:val>
            <c:numRef>
              <c:f>'ND sexes réunis'!$D$4:$D$8</c:f>
              <c:numCache>
                <c:formatCode>General</c:formatCode>
                <c:ptCount val="5"/>
                <c:pt idx="0">
                  <c:v>53</c:v>
                </c:pt>
                <c:pt idx="1">
                  <c:v>46</c:v>
                </c:pt>
                <c:pt idx="2">
                  <c:v>49</c:v>
                </c:pt>
                <c:pt idx="3">
                  <c:v>125</c:v>
                </c:pt>
                <c:pt idx="4">
                  <c:v>73</c:v>
                </c:pt>
              </c:numCache>
            </c:numRef>
          </c:val>
          <c:extLst>
            <c:ext xmlns:c16="http://schemas.microsoft.com/office/drawing/2014/chart" uri="{C3380CC4-5D6E-409C-BE32-E72D297353CC}">
              <c16:uniqueId val="{00000002-4870-4EA6-BE35-42AA277E1D90}"/>
            </c:ext>
          </c:extLst>
        </c:ser>
        <c:ser>
          <c:idx val="3"/>
          <c:order val="3"/>
          <c:tx>
            <c:strRef>
              <c:f>'ND sexes réunis'!$G$3</c:f>
              <c:strCache>
                <c:ptCount val="1"/>
                <c:pt idx="0">
                  <c:v>hétéros total</c:v>
                </c:pt>
              </c:strCache>
            </c:strRef>
          </c:tx>
          <c:spPr>
            <a:solidFill>
              <a:schemeClr val="accent4"/>
            </a:solidFill>
            <a:ln>
              <a:noFill/>
            </a:ln>
            <a:effectLst/>
          </c:spPr>
          <c:invertIfNegative val="0"/>
          <c:cat>
            <c:numRef>
              <c:f>'ND sexes réunis'!$A$4:$A$8</c:f>
              <c:numCache>
                <c:formatCode>0</c:formatCode>
                <c:ptCount val="5"/>
                <c:pt idx="0">
                  <c:v>2014</c:v>
                </c:pt>
                <c:pt idx="1">
                  <c:v>2015</c:v>
                </c:pt>
                <c:pt idx="2">
                  <c:v>2016</c:v>
                </c:pt>
                <c:pt idx="3">
                  <c:v>2017</c:v>
                </c:pt>
                <c:pt idx="4">
                  <c:v>2018</c:v>
                </c:pt>
              </c:numCache>
            </c:numRef>
          </c:cat>
          <c:val>
            <c:numRef>
              <c:f>'ND sexes réunis'!$G$4:$G$8</c:f>
              <c:numCache>
                <c:formatCode>General</c:formatCode>
                <c:ptCount val="5"/>
                <c:pt idx="0">
                  <c:v>38</c:v>
                </c:pt>
                <c:pt idx="1">
                  <c:v>48</c:v>
                </c:pt>
                <c:pt idx="2">
                  <c:v>40</c:v>
                </c:pt>
                <c:pt idx="3">
                  <c:v>52</c:v>
                </c:pt>
                <c:pt idx="4">
                  <c:v>55</c:v>
                </c:pt>
              </c:numCache>
            </c:numRef>
          </c:val>
          <c:extLst>
            <c:ext xmlns:c16="http://schemas.microsoft.com/office/drawing/2014/chart" uri="{C3380CC4-5D6E-409C-BE32-E72D297353CC}">
              <c16:uniqueId val="{00000003-4870-4EA6-BE35-42AA277E1D90}"/>
            </c:ext>
          </c:extLst>
        </c:ser>
        <c:dLbls>
          <c:showLegendKey val="0"/>
          <c:showVal val="0"/>
          <c:showCatName val="0"/>
          <c:showSerName val="0"/>
          <c:showPercent val="0"/>
          <c:showBubbleSize val="0"/>
        </c:dLbls>
        <c:gapWidth val="219"/>
        <c:overlap val="-27"/>
        <c:axId val="472344336"/>
        <c:axId val="472341984"/>
      </c:barChart>
      <c:catAx>
        <c:axId val="47234433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72341984"/>
        <c:crosses val="autoZero"/>
        <c:auto val="1"/>
        <c:lblAlgn val="ctr"/>
        <c:lblOffset val="100"/>
        <c:noMultiLvlLbl val="0"/>
      </c:catAx>
      <c:valAx>
        <c:axId val="472341984"/>
        <c:scaling>
          <c:orientation val="minMax"/>
          <c:max val="4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r>
                  <a:rPr lang="fr-CA" sz="1600"/>
                  <a:t>N</a:t>
                </a:r>
              </a:p>
            </c:rich>
          </c:tx>
          <c:layout>
            <c:manualLayout>
              <c:xMode val="edge"/>
              <c:yMode val="edge"/>
              <c:x val="1.1944755505785744E-2"/>
              <c:y val="0.48339154314675981"/>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72344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'Cas tot sexes réunis'!$C$3</c:f>
              <c:strCache>
                <c:ptCount val="1"/>
                <c:pt idx="0">
                  <c:v>HARSAH</c:v>
                </c:pt>
              </c:strCache>
            </c:strRef>
          </c:tx>
          <c:spPr>
            <a:solidFill>
              <a:schemeClr val="accent1"/>
            </a:solidFill>
            <a:ln>
              <a:noFill/>
            </a:ln>
            <a:effectLst/>
          </c:spPr>
          <c:invertIfNegative val="0"/>
          <c:cat>
            <c:numRef>
              <c:f>'Cas tot sexes réunis'!$B$16:$B$20</c:f>
              <c:numCache>
                <c:formatCode>General</c:formatCode>
                <c:ptCount val="5"/>
                <c:pt idx="0">
                  <c:v>2014</c:v>
                </c:pt>
                <c:pt idx="1">
                  <c:v>2015</c:v>
                </c:pt>
                <c:pt idx="2">
                  <c:v>2016</c:v>
                </c:pt>
                <c:pt idx="3">
                  <c:v>2017</c:v>
                </c:pt>
                <c:pt idx="4">
                  <c:v>2018</c:v>
                </c:pt>
              </c:numCache>
            </c:numRef>
          </c:cat>
          <c:val>
            <c:numRef>
              <c:f>'Cas tot sexes réunis'!$C$16:$C$20</c:f>
              <c:numCache>
                <c:formatCode>General</c:formatCode>
                <c:ptCount val="5"/>
                <c:pt idx="0">
                  <c:v>278</c:v>
                </c:pt>
                <c:pt idx="1">
                  <c:v>340</c:v>
                </c:pt>
                <c:pt idx="2">
                  <c:v>370</c:v>
                </c:pt>
                <c:pt idx="3">
                  <c:v>300</c:v>
                </c:pt>
                <c:pt idx="4">
                  <c:v>306</c:v>
                </c:pt>
              </c:numCache>
            </c:numRef>
          </c:val>
          <c:extLst>
            <c:ext xmlns:c16="http://schemas.microsoft.com/office/drawing/2014/chart" uri="{C3380CC4-5D6E-409C-BE32-E72D297353CC}">
              <c16:uniqueId val="{00000000-6C70-4172-8CA8-908A02533049}"/>
            </c:ext>
          </c:extLst>
        </c:ser>
        <c:ser>
          <c:idx val="1"/>
          <c:order val="1"/>
          <c:tx>
            <c:strRef>
              <c:f>'Cas tot sexes réunis'!$G$3</c:f>
              <c:strCache>
                <c:ptCount val="1"/>
                <c:pt idx="0">
                  <c:v>UDI</c:v>
                </c:pt>
              </c:strCache>
            </c:strRef>
          </c:tx>
          <c:spPr>
            <a:solidFill>
              <a:schemeClr val="accent2"/>
            </a:solidFill>
            <a:ln>
              <a:noFill/>
            </a:ln>
            <a:effectLst/>
          </c:spPr>
          <c:invertIfNegative val="0"/>
          <c:cat>
            <c:numRef>
              <c:f>'Cas tot sexes réunis'!$B$16:$B$20</c:f>
              <c:numCache>
                <c:formatCode>General</c:formatCode>
                <c:ptCount val="5"/>
                <c:pt idx="0">
                  <c:v>2014</c:v>
                </c:pt>
                <c:pt idx="1">
                  <c:v>2015</c:v>
                </c:pt>
                <c:pt idx="2">
                  <c:v>2016</c:v>
                </c:pt>
                <c:pt idx="3">
                  <c:v>2017</c:v>
                </c:pt>
                <c:pt idx="4">
                  <c:v>2018</c:v>
                </c:pt>
              </c:numCache>
            </c:numRef>
          </c:cat>
          <c:val>
            <c:numRef>
              <c:f>'Cas tot sexes réunis'!$G$16:$G$20</c:f>
              <c:numCache>
                <c:formatCode>General</c:formatCode>
                <c:ptCount val="5"/>
                <c:pt idx="0">
                  <c:v>47</c:v>
                </c:pt>
                <c:pt idx="1">
                  <c:v>28</c:v>
                </c:pt>
                <c:pt idx="2">
                  <c:v>23</c:v>
                </c:pt>
                <c:pt idx="3">
                  <c:v>27</c:v>
                </c:pt>
                <c:pt idx="4">
                  <c:v>33</c:v>
                </c:pt>
              </c:numCache>
            </c:numRef>
          </c:val>
          <c:extLst>
            <c:ext xmlns:c16="http://schemas.microsoft.com/office/drawing/2014/chart" uri="{C3380CC4-5D6E-409C-BE32-E72D297353CC}">
              <c16:uniqueId val="{00000001-6C70-4172-8CA8-908A02533049}"/>
            </c:ext>
          </c:extLst>
        </c:ser>
        <c:ser>
          <c:idx val="2"/>
          <c:order val="2"/>
          <c:tx>
            <c:strRef>
              <c:f>'Cas tot sexes réunis'!$I$3</c:f>
              <c:strCache>
                <c:ptCount val="1"/>
                <c:pt idx="0">
                  <c:v>OPE</c:v>
                </c:pt>
              </c:strCache>
            </c:strRef>
          </c:tx>
          <c:spPr>
            <a:solidFill>
              <a:schemeClr val="accent3"/>
            </a:solidFill>
            <a:ln>
              <a:noFill/>
            </a:ln>
            <a:effectLst/>
          </c:spPr>
          <c:invertIfNegative val="0"/>
          <c:cat>
            <c:numRef>
              <c:f>'Cas tot sexes réunis'!$B$16:$B$20</c:f>
              <c:numCache>
                <c:formatCode>General</c:formatCode>
                <c:ptCount val="5"/>
                <c:pt idx="0">
                  <c:v>2014</c:v>
                </c:pt>
                <c:pt idx="1">
                  <c:v>2015</c:v>
                </c:pt>
                <c:pt idx="2">
                  <c:v>2016</c:v>
                </c:pt>
                <c:pt idx="3">
                  <c:v>2017</c:v>
                </c:pt>
                <c:pt idx="4">
                  <c:v>2018</c:v>
                </c:pt>
              </c:numCache>
            </c:numRef>
          </c:cat>
          <c:val>
            <c:numRef>
              <c:f>'Cas tot sexes réunis'!$I$16:$I$20</c:f>
              <c:numCache>
                <c:formatCode>General</c:formatCode>
                <c:ptCount val="5"/>
                <c:pt idx="0">
                  <c:v>124</c:v>
                </c:pt>
                <c:pt idx="1">
                  <c:v>136</c:v>
                </c:pt>
                <c:pt idx="2">
                  <c:v>145</c:v>
                </c:pt>
                <c:pt idx="3">
                  <c:v>270</c:v>
                </c:pt>
                <c:pt idx="4">
                  <c:v>229</c:v>
                </c:pt>
              </c:numCache>
            </c:numRef>
          </c:val>
          <c:extLst>
            <c:ext xmlns:c16="http://schemas.microsoft.com/office/drawing/2014/chart" uri="{C3380CC4-5D6E-409C-BE32-E72D297353CC}">
              <c16:uniqueId val="{00000002-6C70-4172-8CA8-908A02533049}"/>
            </c:ext>
          </c:extLst>
        </c:ser>
        <c:ser>
          <c:idx val="3"/>
          <c:order val="3"/>
          <c:tx>
            <c:strRef>
              <c:f>'Cas tot sexes réunis'!$S$3:$T$3</c:f>
              <c:strCache>
                <c:ptCount val="1"/>
                <c:pt idx="0">
                  <c:v>hétéros total</c:v>
                </c:pt>
              </c:strCache>
            </c:strRef>
          </c:tx>
          <c:spPr>
            <a:solidFill>
              <a:schemeClr val="accent4"/>
            </a:solidFill>
            <a:ln>
              <a:noFill/>
            </a:ln>
            <a:effectLst/>
          </c:spPr>
          <c:invertIfNegative val="0"/>
          <c:cat>
            <c:numRef>
              <c:f>'Cas tot sexes réunis'!$B$16:$B$20</c:f>
              <c:numCache>
                <c:formatCode>General</c:formatCode>
                <c:ptCount val="5"/>
                <c:pt idx="0">
                  <c:v>2014</c:v>
                </c:pt>
                <c:pt idx="1">
                  <c:v>2015</c:v>
                </c:pt>
                <c:pt idx="2">
                  <c:v>2016</c:v>
                </c:pt>
                <c:pt idx="3">
                  <c:v>2017</c:v>
                </c:pt>
                <c:pt idx="4">
                  <c:v>2018</c:v>
                </c:pt>
              </c:numCache>
            </c:numRef>
          </c:cat>
          <c:val>
            <c:numRef>
              <c:f>'Cas tot sexes réunis'!$S$16:$S$20</c:f>
              <c:numCache>
                <c:formatCode>General</c:formatCode>
                <c:ptCount val="5"/>
                <c:pt idx="0">
                  <c:v>57</c:v>
                </c:pt>
                <c:pt idx="1">
                  <c:v>79</c:v>
                </c:pt>
                <c:pt idx="2">
                  <c:v>68</c:v>
                </c:pt>
                <c:pt idx="3">
                  <c:v>78</c:v>
                </c:pt>
                <c:pt idx="4">
                  <c:v>75</c:v>
                </c:pt>
              </c:numCache>
            </c:numRef>
          </c:val>
          <c:extLst>
            <c:ext xmlns:c16="http://schemas.microsoft.com/office/drawing/2014/chart" uri="{C3380CC4-5D6E-409C-BE32-E72D297353CC}">
              <c16:uniqueId val="{00000003-6C70-4172-8CA8-908A02533049}"/>
            </c:ext>
          </c:extLst>
        </c:ser>
        <c:dLbls>
          <c:showLegendKey val="0"/>
          <c:showVal val="0"/>
          <c:showCatName val="0"/>
          <c:showSerName val="0"/>
          <c:showPercent val="0"/>
          <c:showBubbleSize val="0"/>
        </c:dLbls>
        <c:gapWidth val="219"/>
        <c:overlap val="-27"/>
        <c:axId val="472338848"/>
        <c:axId val="472345120"/>
      </c:barChart>
      <c:catAx>
        <c:axId val="47233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472345120"/>
        <c:crosses val="autoZero"/>
        <c:auto val="1"/>
        <c:lblAlgn val="ctr"/>
        <c:lblOffset val="100"/>
        <c:noMultiLvlLbl val="0"/>
      </c:catAx>
      <c:valAx>
        <c:axId val="472345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fr-CA" sz="1400"/>
                  <a:t>N</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72338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a:t>2009-2018</a:t>
            </a:r>
          </a:p>
        </c:rich>
      </c:tx>
      <c:overlay val="0"/>
    </c:title>
    <c:autoTitleDeleted val="0"/>
    <c:plotArea>
      <c:layout/>
      <c:pieChart>
        <c:varyColors val="1"/>
        <c:ser>
          <c:idx val="0"/>
          <c:order val="0"/>
          <c:tx>
            <c:strRef>
              <c:f>Feuil1!$B$1</c:f>
              <c:strCache>
                <c:ptCount val="1"/>
                <c:pt idx="0">
                  <c:v>2009-2015</c:v>
                </c:pt>
              </c:strCache>
            </c:strRef>
          </c:tx>
          <c:dPt>
            <c:idx val="0"/>
            <c:bubble3D val="0"/>
            <c:spPr>
              <a:solidFill>
                <a:schemeClr val="accent5">
                  <a:lumMod val="75000"/>
                </a:schemeClr>
              </a:solidFill>
            </c:spPr>
            <c:extLst>
              <c:ext xmlns:c16="http://schemas.microsoft.com/office/drawing/2014/chart" uri="{C3380CC4-5D6E-409C-BE32-E72D297353CC}">
                <c16:uniqueId val="{00000001-8FA9-4751-B5A0-350C3A6FDA86}"/>
              </c:ext>
            </c:extLst>
          </c:dPt>
          <c:dPt>
            <c:idx val="1"/>
            <c:bubble3D val="0"/>
            <c:spPr>
              <a:solidFill>
                <a:schemeClr val="accent6"/>
              </a:solidFill>
            </c:spPr>
            <c:extLst>
              <c:ext xmlns:c16="http://schemas.microsoft.com/office/drawing/2014/chart" uri="{C3380CC4-5D6E-409C-BE32-E72D297353CC}">
                <c16:uniqueId val="{00000003-8FA9-4751-B5A0-350C3A6FDA86}"/>
              </c:ext>
            </c:extLst>
          </c:dPt>
          <c:dPt>
            <c:idx val="2"/>
            <c:bubble3D val="0"/>
            <c:spPr>
              <a:solidFill>
                <a:schemeClr val="bg1"/>
              </a:solidFill>
            </c:spPr>
            <c:extLst>
              <c:ext xmlns:c16="http://schemas.microsoft.com/office/drawing/2014/chart" uri="{C3380CC4-5D6E-409C-BE32-E72D297353CC}">
                <c16:uniqueId val="{00000005-8FA9-4751-B5A0-350C3A6FDA86}"/>
              </c:ext>
            </c:extLst>
          </c:dPt>
          <c:dPt>
            <c:idx val="3"/>
            <c:bubble3D val="0"/>
            <c:spPr>
              <a:solidFill>
                <a:schemeClr val="tx1"/>
              </a:solidFill>
            </c:spPr>
            <c:extLst>
              <c:ext xmlns:c16="http://schemas.microsoft.com/office/drawing/2014/chart" uri="{C3380CC4-5D6E-409C-BE32-E72D297353CC}">
                <c16:uniqueId val="{00000007-8FA9-4751-B5A0-350C3A6FDA86}"/>
              </c:ext>
            </c:extLst>
          </c:dPt>
          <c:dPt>
            <c:idx val="4"/>
            <c:bubble3D val="0"/>
            <c:spPr>
              <a:solidFill>
                <a:schemeClr val="accent5">
                  <a:lumMod val="40000"/>
                  <a:lumOff val="60000"/>
                </a:schemeClr>
              </a:solidFill>
            </c:spPr>
            <c:extLst>
              <c:ext xmlns:c16="http://schemas.microsoft.com/office/drawing/2014/chart" uri="{C3380CC4-5D6E-409C-BE32-E72D297353CC}">
                <c16:uniqueId val="{00000009-8FA9-4751-B5A0-350C3A6FDA86}"/>
              </c:ext>
            </c:extLst>
          </c:dPt>
          <c:dLbls>
            <c:dLbl>
              <c:idx val="0"/>
              <c:numFmt formatCode="0.0%" sourceLinked="0"/>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0"/>
              <c:showCatName val="0"/>
              <c:showSerName val="0"/>
              <c:showPercent val="1"/>
              <c:showBubbleSize val="0"/>
              <c:extLst>
                <c:ext xmlns:c16="http://schemas.microsoft.com/office/drawing/2014/chart" uri="{C3380CC4-5D6E-409C-BE32-E72D297353CC}">
                  <c16:uniqueId val="{00000001-8FA9-4751-B5A0-350C3A6FDA86}"/>
                </c:ext>
              </c:extLst>
            </c:dLbl>
            <c:dLbl>
              <c:idx val="1"/>
              <c:numFmt formatCode="0.0%" sourceLinked="0"/>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0"/>
              <c:showCatName val="0"/>
              <c:showSerName val="0"/>
              <c:showPercent val="1"/>
              <c:showBubbleSize val="0"/>
              <c:extLst>
                <c:ext xmlns:c16="http://schemas.microsoft.com/office/drawing/2014/chart" uri="{C3380CC4-5D6E-409C-BE32-E72D297353CC}">
                  <c16:uniqueId val="{00000003-8FA9-4751-B5A0-350C3A6FDA86}"/>
                </c:ext>
              </c:extLst>
            </c:dLbl>
            <c:dLbl>
              <c:idx val="3"/>
              <c:layout>
                <c:manualLayout>
                  <c:x val="7.4588583619068409E-3"/>
                  <c:y val="-2.171490776013260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FA9-4751-B5A0-350C3A6FDA86}"/>
                </c:ext>
              </c:extLst>
            </c:dLbl>
            <c:dLbl>
              <c:idx val="4"/>
              <c:layout>
                <c:manualLayout>
                  <c:x val="3.875321514617109E-2"/>
                  <c:y val="-6.224124585142909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FA9-4751-B5A0-350C3A6FDA86}"/>
                </c:ext>
              </c:extLst>
            </c:dLbl>
            <c:numFmt formatCode="0.0%" sourceLinked="0"/>
            <c:spPr>
              <a:noFill/>
              <a:ln>
                <a:noFill/>
              </a:ln>
              <a:effectLst/>
            </c:spPr>
            <c:showLegendKey val="0"/>
            <c:showVal val="0"/>
            <c:showCatName val="0"/>
            <c:showSerName val="0"/>
            <c:showPercent val="1"/>
            <c:showBubbleSize val="0"/>
            <c:showLeaderLines val="1"/>
            <c:leaderLines>
              <c:spPr>
                <a:ln>
                  <a:solidFill>
                    <a:schemeClr val="bg1"/>
                  </a:solidFill>
                </a:ln>
              </c:spPr>
            </c:leaderLines>
            <c:extLst>
              <c:ext xmlns:c15="http://schemas.microsoft.com/office/drawing/2012/chart" uri="{CE6537A1-D6FC-4f65-9D91-7224C49458BB}"/>
            </c:extLst>
          </c:dLbls>
          <c:cat>
            <c:strRef>
              <c:f>Feuil1!$A$2:$A$6</c:f>
              <c:strCache>
                <c:ptCount val="5"/>
                <c:pt idx="0">
                  <c:v>cocaïne</c:v>
                </c:pt>
                <c:pt idx="1">
                  <c:v>médicaments opioïdes</c:v>
                </c:pt>
                <c:pt idx="2">
                  <c:v>héroïne</c:v>
                </c:pt>
                <c:pt idx="3">
                  <c:v>crack/freebase</c:v>
                </c:pt>
                <c:pt idx="4">
                  <c:v>autres</c:v>
                </c:pt>
              </c:strCache>
            </c:strRef>
          </c:cat>
          <c:val>
            <c:numRef>
              <c:f>Feuil1!$B$2:$B$6</c:f>
              <c:numCache>
                <c:formatCode>General</c:formatCode>
                <c:ptCount val="5"/>
                <c:pt idx="0">
                  <c:v>41.7</c:v>
                </c:pt>
                <c:pt idx="1">
                  <c:v>40.6</c:v>
                </c:pt>
                <c:pt idx="2">
                  <c:v>9.7000000000000011</c:v>
                </c:pt>
                <c:pt idx="3">
                  <c:v>2.7</c:v>
                </c:pt>
                <c:pt idx="4">
                  <c:v>5.3</c:v>
                </c:pt>
              </c:numCache>
            </c:numRef>
          </c:val>
          <c:extLst>
            <c:ext xmlns:c16="http://schemas.microsoft.com/office/drawing/2014/chart" uri="{C3380CC4-5D6E-409C-BE32-E72D297353CC}">
              <c16:uniqueId val="{0000000A-8FA9-4751-B5A0-350C3A6FDA86}"/>
            </c:ext>
          </c:extLst>
        </c:ser>
        <c:dLbls>
          <c:showLegendKey val="0"/>
          <c:showVal val="0"/>
          <c:showCatName val="0"/>
          <c:showSerName val="0"/>
          <c:showPercent val="1"/>
          <c:showBubbleSize val="0"/>
          <c:showLeaderLines val="1"/>
        </c:dLbls>
        <c:firstSliceAng val="0"/>
      </c:pieChart>
    </c:plotArea>
    <c:legend>
      <c:legendPos val="r"/>
      <c:overlay val="0"/>
      <c:txPr>
        <a:bodyPr/>
        <a:lstStyle/>
        <a:p>
          <a:pPr>
            <a:defRPr lang="fr-FR" sz="1600">
              <a:latin typeface="HelveticaNeueLT Std" pitchFamily="34" charset="0"/>
            </a:defRPr>
          </a:pPr>
          <a:endParaRPr lang="fr-FR"/>
        </a:p>
      </c:txPr>
    </c:legend>
    <c:plotVisOnly val="1"/>
    <c:dispBlanksAs val="zero"/>
    <c:showDLblsOverMax val="0"/>
  </c:chart>
  <c:txPr>
    <a:bodyPr/>
    <a:lstStyle/>
    <a:p>
      <a:pPr>
        <a:defRPr sz="1800">
          <a:solidFill>
            <a:schemeClr val="tx1">
              <a:lumMod val="65000"/>
              <a:lumOff val="35000"/>
            </a:schemeClr>
          </a:solidFill>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80863130098156"/>
          <c:y val="0.12689876759902094"/>
          <c:w val="0.87853740480458264"/>
          <c:h val="0.78551079306454641"/>
        </c:manualLayout>
      </c:layout>
      <c:lineChart>
        <c:grouping val="standard"/>
        <c:varyColors val="0"/>
        <c:ser>
          <c:idx val="0"/>
          <c:order val="0"/>
          <c:tx>
            <c:strRef>
              <c:f>Feuil1!$B$1</c:f>
              <c:strCache>
                <c:ptCount val="1"/>
                <c:pt idx="0">
                  <c:v>Emprunt de seringues</c:v>
                </c:pt>
              </c:strCache>
            </c:strRef>
          </c:tx>
          <c:spPr>
            <a:ln w="19050">
              <a:solidFill>
                <a:srgbClr val="1C819A"/>
              </a:solidFill>
            </a:ln>
          </c:spPr>
          <c:marker>
            <c:symbol val="circle"/>
            <c:size val="6"/>
          </c:marker>
          <c:cat>
            <c:numRef>
              <c:f>Feuil1!$A$2:$A$24</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Feuil1!$B$2:$B$24</c:f>
              <c:numCache>
                <c:formatCode>0.0</c:formatCode>
                <c:ptCount val="23"/>
                <c:pt idx="0">
                  <c:v>43.4</c:v>
                </c:pt>
                <c:pt idx="1">
                  <c:v>41.9</c:v>
                </c:pt>
                <c:pt idx="2">
                  <c:v>39</c:v>
                </c:pt>
                <c:pt idx="3">
                  <c:v>35.4</c:v>
                </c:pt>
                <c:pt idx="4">
                  <c:v>39.9</c:v>
                </c:pt>
                <c:pt idx="5">
                  <c:v>38.6</c:v>
                </c:pt>
                <c:pt idx="6">
                  <c:v>35.800000000000004</c:v>
                </c:pt>
                <c:pt idx="7">
                  <c:v>32.200000000000003</c:v>
                </c:pt>
                <c:pt idx="8">
                  <c:v>33.4</c:v>
                </c:pt>
                <c:pt idx="9">
                  <c:v>29.1</c:v>
                </c:pt>
                <c:pt idx="10">
                  <c:v>24.9</c:v>
                </c:pt>
                <c:pt idx="11">
                  <c:v>21.4</c:v>
                </c:pt>
                <c:pt idx="12">
                  <c:v>25.4</c:v>
                </c:pt>
                <c:pt idx="13">
                  <c:v>24.5</c:v>
                </c:pt>
                <c:pt idx="14">
                  <c:v>22.1</c:v>
                </c:pt>
                <c:pt idx="15">
                  <c:v>19.3</c:v>
                </c:pt>
                <c:pt idx="16">
                  <c:v>17.5</c:v>
                </c:pt>
                <c:pt idx="17">
                  <c:v>17.600000000000001</c:v>
                </c:pt>
                <c:pt idx="18">
                  <c:v>16.899999999999999</c:v>
                </c:pt>
                <c:pt idx="19">
                  <c:v>18.5</c:v>
                </c:pt>
                <c:pt idx="20">
                  <c:v>14.4</c:v>
                </c:pt>
                <c:pt idx="21">
                  <c:v>16.399999999999999</c:v>
                </c:pt>
                <c:pt idx="22">
                  <c:v>16.100000000000001</c:v>
                </c:pt>
              </c:numCache>
            </c:numRef>
          </c:val>
          <c:smooth val="0"/>
          <c:extLst>
            <c:ext xmlns:c16="http://schemas.microsoft.com/office/drawing/2014/chart" uri="{C3380CC4-5D6E-409C-BE32-E72D297353CC}">
              <c16:uniqueId val="{00000000-AC7D-4E3F-AF5F-1B00D4236329}"/>
            </c:ext>
          </c:extLst>
        </c:ser>
        <c:ser>
          <c:idx val="1"/>
          <c:order val="1"/>
          <c:tx>
            <c:strRef>
              <c:f>Feuil1!$C$1</c:f>
              <c:strCache>
                <c:ptCount val="1"/>
                <c:pt idx="0">
                  <c:v>Emprunt d'autres matériels</c:v>
                </c:pt>
              </c:strCache>
            </c:strRef>
          </c:tx>
          <c:spPr>
            <a:ln w="19050">
              <a:solidFill>
                <a:srgbClr val="EF7516"/>
              </a:solidFill>
            </a:ln>
          </c:spPr>
          <c:marker>
            <c:symbol val="square"/>
            <c:size val="6"/>
            <c:spPr>
              <a:solidFill>
                <a:srgbClr val="EF7516"/>
              </a:solidFill>
              <a:ln>
                <a:solidFill>
                  <a:srgbClr val="EF7516"/>
                </a:solidFill>
              </a:ln>
            </c:spPr>
          </c:marker>
          <c:cat>
            <c:numRef>
              <c:f>Feuil1!$A$2:$A$24</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Feuil1!$C$2:$C$24</c:f>
              <c:numCache>
                <c:formatCode>General</c:formatCode>
                <c:ptCount val="23"/>
                <c:pt idx="12" formatCode="0.0">
                  <c:v>29.8</c:v>
                </c:pt>
                <c:pt idx="13" formatCode="0.0">
                  <c:v>31.6</c:v>
                </c:pt>
                <c:pt idx="14" formatCode="0.0">
                  <c:v>31.4</c:v>
                </c:pt>
                <c:pt idx="15" formatCode="0.0">
                  <c:v>33</c:v>
                </c:pt>
                <c:pt idx="16" formatCode="0.0">
                  <c:v>30.1</c:v>
                </c:pt>
                <c:pt idx="17" formatCode="0.0">
                  <c:v>26.7</c:v>
                </c:pt>
                <c:pt idx="18" formatCode="0.0">
                  <c:v>25.8</c:v>
                </c:pt>
                <c:pt idx="19" formatCode="0.0">
                  <c:v>27.3</c:v>
                </c:pt>
                <c:pt idx="20" formatCode="0.0">
                  <c:v>24.5</c:v>
                </c:pt>
                <c:pt idx="21" formatCode="0.0">
                  <c:v>25.3</c:v>
                </c:pt>
                <c:pt idx="22" formatCode="0.0">
                  <c:v>22.8</c:v>
                </c:pt>
              </c:numCache>
            </c:numRef>
          </c:val>
          <c:smooth val="0"/>
          <c:extLst>
            <c:ext xmlns:c16="http://schemas.microsoft.com/office/drawing/2014/chart" uri="{C3380CC4-5D6E-409C-BE32-E72D297353CC}">
              <c16:uniqueId val="{00000001-AC7D-4E3F-AF5F-1B00D4236329}"/>
            </c:ext>
          </c:extLst>
        </c:ser>
        <c:dLbls>
          <c:showLegendKey val="0"/>
          <c:showVal val="0"/>
          <c:showCatName val="0"/>
          <c:showSerName val="0"/>
          <c:showPercent val="0"/>
          <c:showBubbleSize val="0"/>
        </c:dLbls>
        <c:marker val="1"/>
        <c:smooth val="0"/>
        <c:axId val="473858424"/>
        <c:axId val="473863520"/>
      </c:lineChart>
      <c:catAx>
        <c:axId val="473858424"/>
        <c:scaling>
          <c:orientation val="minMax"/>
        </c:scaling>
        <c:delete val="0"/>
        <c:axPos val="b"/>
        <c:numFmt formatCode="General" sourceLinked="1"/>
        <c:majorTickMark val="out"/>
        <c:minorTickMark val="none"/>
        <c:tickLblPos val="nextTo"/>
        <c:txPr>
          <a:bodyPr/>
          <a:lstStyle/>
          <a:p>
            <a:pPr>
              <a:defRPr sz="1100">
                <a:latin typeface="HelveticaNeueLT Std" pitchFamily="34" charset="0"/>
              </a:defRPr>
            </a:pPr>
            <a:endParaRPr lang="fr-FR"/>
          </a:p>
        </c:txPr>
        <c:crossAx val="473863520"/>
        <c:crosses val="autoZero"/>
        <c:auto val="1"/>
        <c:lblAlgn val="ctr"/>
        <c:lblOffset val="100"/>
        <c:noMultiLvlLbl val="0"/>
      </c:catAx>
      <c:valAx>
        <c:axId val="473863520"/>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sz="1400">
                    <a:latin typeface="HelveticaNeueLT Std" pitchFamily="34" charset="0"/>
                  </a:defRPr>
                </a:pPr>
                <a:r>
                  <a:rPr lang="fr-CA" sz="1400" b="0" dirty="0">
                    <a:latin typeface="HelveticaNeueLT Std" pitchFamily="34" charset="0"/>
                  </a:rPr>
                  <a:t>Proportion</a:t>
                </a:r>
                <a:r>
                  <a:rPr lang="fr-CA" sz="1400" b="0" baseline="0" dirty="0">
                    <a:latin typeface="HelveticaNeueLT Std" pitchFamily="34" charset="0"/>
                  </a:rPr>
                  <a:t> de participants (%)</a:t>
                </a:r>
                <a:endParaRPr lang="fr-FR" sz="1400" b="0" dirty="0">
                  <a:latin typeface="HelveticaNeueLT Std" pitchFamily="34" charset="0"/>
                </a:endParaRPr>
              </a:p>
            </c:rich>
          </c:tx>
          <c:layout>
            <c:manualLayout>
              <c:xMode val="edge"/>
              <c:yMode val="edge"/>
              <c:x val="1.5861644390292723E-2"/>
              <c:y val="0.19669365319461365"/>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73858424"/>
        <c:crosses val="autoZero"/>
        <c:crossBetween val="between"/>
        <c:majorUnit val="10"/>
      </c:valAx>
    </c:plotArea>
    <c:legend>
      <c:legendPos val="t"/>
      <c:layout>
        <c:manualLayout>
          <c:xMode val="edge"/>
          <c:yMode val="edge"/>
          <c:x val="0.18908206709814621"/>
          <c:y val="1.6609507547787707E-2"/>
          <c:w val="0.67756911307375556"/>
          <c:h val="7.8718955218802109E-2"/>
        </c:manualLayout>
      </c:layout>
      <c:overlay val="0"/>
      <c:spPr>
        <a:ln>
          <a:solidFill>
            <a:srgbClr val="003742"/>
          </a:solidFill>
        </a:ln>
      </c:spPr>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844159031644391E-2"/>
          <c:y val="8.2621627209463838E-2"/>
          <c:w val="0.8783391369846657"/>
          <c:h val="0.82978815029352782"/>
        </c:manualLayout>
      </c:layout>
      <c:lineChart>
        <c:grouping val="standard"/>
        <c:varyColors val="0"/>
        <c:ser>
          <c:idx val="0"/>
          <c:order val="0"/>
          <c:tx>
            <c:strRef>
              <c:f>Feuil1!$B$1</c:f>
              <c:strCache>
                <c:ptCount val="1"/>
                <c:pt idx="0">
                  <c:v>Colonne2</c:v>
                </c:pt>
              </c:strCache>
            </c:strRef>
          </c:tx>
          <c:spPr>
            <a:ln w="19050">
              <a:solidFill>
                <a:srgbClr val="1C819A"/>
              </a:solidFill>
            </a:ln>
          </c:spPr>
          <c:marker>
            <c:symbol val="circle"/>
            <c:size val="6"/>
          </c:marker>
          <c:cat>
            <c:numRef>
              <c:f>Feuil1!$A$2:$A$23</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Feuil1!$B$2:$B$23</c:f>
              <c:numCache>
                <c:formatCode>General</c:formatCode>
                <c:ptCount val="22"/>
              </c:numCache>
            </c:numRef>
          </c:val>
          <c:smooth val="0"/>
          <c:extLst>
            <c:ext xmlns:c16="http://schemas.microsoft.com/office/drawing/2014/chart" uri="{C3380CC4-5D6E-409C-BE32-E72D297353CC}">
              <c16:uniqueId val="{00000000-B68C-4764-8B72-1918CF919AE4}"/>
            </c:ext>
          </c:extLst>
        </c:ser>
        <c:ser>
          <c:idx val="1"/>
          <c:order val="1"/>
          <c:tx>
            <c:strRef>
              <c:f>Feuil1!$C$1</c:f>
              <c:strCache>
                <c:ptCount val="1"/>
                <c:pt idx="0">
                  <c:v>Colonne3</c:v>
                </c:pt>
              </c:strCache>
            </c:strRef>
          </c:tx>
          <c:spPr>
            <a:ln w="19050">
              <a:solidFill>
                <a:srgbClr val="9BCFE6"/>
              </a:solidFill>
            </a:ln>
          </c:spPr>
          <c:marker>
            <c:symbol val="square"/>
            <c:size val="6"/>
            <c:spPr>
              <a:solidFill>
                <a:srgbClr val="9BCFE6"/>
              </a:solidFill>
              <a:ln>
                <a:solidFill>
                  <a:srgbClr val="9BCFE6"/>
                </a:solidFill>
              </a:ln>
            </c:spPr>
          </c:marker>
          <c:cat>
            <c:numRef>
              <c:f>Feuil1!$A$2:$A$23</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Feuil1!$C$2:$C$23</c:f>
              <c:numCache>
                <c:formatCode>General</c:formatCode>
                <c:ptCount val="22"/>
              </c:numCache>
            </c:numRef>
          </c:val>
          <c:smooth val="0"/>
          <c:extLst>
            <c:ext xmlns:c16="http://schemas.microsoft.com/office/drawing/2014/chart" uri="{C3380CC4-5D6E-409C-BE32-E72D297353CC}">
              <c16:uniqueId val="{00000001-B68C-4764-8B72-1918CF919AE4}"/>
            </c:ext>
          </c:extLst>
        </c:ser>
        <c:ser>
          <c:idx val="2"/>
          <c:order val="2"/>
          <c:tx>
            <c:strRef>
              <c:f>Feuil1!$D$1</c:f>
              <c:strCache>
                <c:ptCount val="1"/>
                <c:pt idx="0">
                  <c:v>Colonne4</c:v>
                </c:pt>
              </c:strCache>
            </c:strRef>
          </c:tx>
          <c:spPr>
            <a:ln w="19050">
              <a:solidFill>
                <a:srgbClr val="003742"/>
              </a:solidFill>
            </a:ln>
          </c:spPr>
          <c:marker>
            <c:symbol val="triangle"/>
            <c:size val="6"/>
            <c:spPr>
              <a:solidFill>
                <a:srgbClr val="003742"/>
              </a:solidFill>
              <a:ln>
                <a:solidFill>
                  <a:srgbClr val="003742"/>
                </a:solidFill>
              </a:ln>
            </c:spPr>
          </c:marker>
          <c:cat>
            <c:numRef>
              <c:f>Feuil1!$A$2:$A$23</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Feuil1!$D$2:$D$23</c:f>
              <c:numCache>
                <c:formatCode>General</c:formatCode>
                <c:ptCount val="22"/>
              </c:numCache>
            </c:numRef>
          </c:val>
          <c:smooth val="0"/>
          <c:extLst>
            <c:ext xmlns:c16="http://schemas.microsoft.com/office/drawing/2014/chart" uri="{C3380CC4-5D6E-409C-BE32-E72D297353CC}">
              <c16:uniqueId val="{00000002-B68C-4764-8B72-1918CF919AE4}"/>
            </c:ext>
          </c:extLst>
        </c:ser>
        <c:ser>
          <c:idx val="3"/>
          <c:order val="3"/>
          <c:tx>
            <c:strRef>
              <c:f>Feuil1!$E$1</c:f>
              <c:strCache>
                <c:ptCount val="1"/>
                <c:pt idx="0">
                  <c:v>Réseau</c:v>
                </c:pt>
              </c:strCache>
            </c:strRef>
          </c:tx>
          <c:spPr>
            <a:ln w="19050">
              <a:solidFill>
                <a:srgbClr val="3D8FA9"/>
              </a:solidFill>
            </a:ln>
          </c:spPr>
          <c:marker>
            <c:symbol val="circle"/>
            <c:size val="6"/>
            <c:spPr>
              <a:solidFill>
                <a:srgbClr val="3D8FA9"/>
              </a:solidFill>
              <a:ln>
                <a:solidFill>
                  <a:srgbClr val="3D8FA9"/>
                </a:solidFill>
              </a:ln>
            </c:spPr>
          </c:marker>
          <c:cat>
            <c:numRef>
              <c:f>Feuil1!$A$2:$A$23</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Feuil1!$E$2:$E$23</c:f>
              <c:numCache>
                <c:formatCode>0.0</c:formatCode>
                <c:ptCount val="22"/>
                <c:pt idx="0">
                  <c:v>5</c:v>
                </c:pt>
                <c:pt idx="1">
                  <c:v>5.0999999999999996</c:v>
                </c:pt>
                <c:pt idx="2">
                  <c:v>3.9</c:v>
                </c:pt>
                <c:pt idx="3">
                  <c:v>3.4</c:v>
                </c:pt>
                <c:pt idx="4">
                  <c:v>2.7</c:v>
                </c:pt>
                <c:pt idx="5">
                  <c:v>2.8</c:v>
                </c:pt>
                <c:pt idx="6">
                  <c:v>2</c:v>
                </c:pt>
                <c:pt idx="7">
                  <c:v>1.9000000000000001</c:v>
                </c:pt>
                <c:pt idx="8">
                  <c:v>2.2999999999999998</c:v>
                </c:pt>
                <c:pt idx="9">
                  <c:v>2.1</c:v>
                </c:pt>
                <c:pt idx="10">
                  <c:v>1.8</c:v>
                </c:pt>
                <c:pt idx="11">
                  <c:v>1.8</c:v>
                </c:pt>
                <c:pt idx="12">
                  <c:v>1.3</c:v>
                </c:pt>
                <c:pt idx="13">
                  <c:v>0.9</c:v>
                </c:pt>
                <c:pt idx="14">
                  <c:v>0.70000000000000007</c:v>
                </c:pt>
                <c:pt idx="15">
                  <c:v>0.9</c:v>
                </c:pt>
                <c:pt idx="16">
                  <c:v>0.60000000000000009</c:v>
                </c:pt>
                <c:pt idx="17">
                  <c:v>0.5</c:v>
                </c:pt>
                <c:pt idx="18">
                  <c:v>0.5</c:v>
                </c:pt>
                <c:pt idx="19">
                  <c:v>0.2</c:v>
                </c:pt>
                <c:pt idx="20" formatCode="General">
                  <c:v>0.1</c:v>
                </c:pt>
                <c:pt idx="21" formatCode="General">
                  <c:v>0.2</c:v>
                </c:pt>
              </c:numCache>
            </c:numRef>
          </c:val>
          <c:smooth val="0"/>
          <c:extLst>
            <c:ext xmlns:c16="http://schemas.microsoft.com/office/drawing/2014/chart" uri="{C3380CC4-5D6E-409C-BE32-E72D297353CC}">
              <c16:uniqueId val="{00000003-B68C-4764-8B72-1918CF919AE4}"/>
            </c:ext>
          </c:extLst>
        </c:ser>
        <c:dLbls>
          <c:showLegendKey val="0"/>
          <c:showVal val="0"/>
          <c:showCatName val="0"/>
          <c:showSerName val="0"/>
          <c:showPercent val="0"/>
          <c:showBubbleSize val="0"/>
        </c:dLbls>
        <c:marker val="1"/>
        <c:smooth val="0"/>
        <c:axId val="473858032"/>
        <c:axId val="473859208"/>
      </c:lineChart>
      <c:catAx>
        <c:axId val="473858032"/>
        <c:scaling>
          <c:orientation val="minMax"/>
        </c:scaling>
        <c:delete val="0"/>
        <c:axPos val="b"/>
        <c:numFmt formatCode="General" sourceLinked="1"/>
        <c:majorTickMark val="out"/>
        <c:minorTickMark val="none"/>
        <c:tickLblPos val="nextTo"/>
        <c:txPr>
          <a:bodyPr/>
          <a:lstStyle/>
          <a:p>
            <a:pPr>
              <a:defRPr sz="1100">
                <a:latin typeface="HelveticaNeueLT Std" pitchFamily="34" charset="0"/>
              </a:defRPr>
            </a:pPr>
            <a:endParaRPr lang="fr-FR"/>
          </a:p>
        </c:txPr>
        <c:crossAx val="473859208"/>
        <c:crosses val="autoZero"/>
        <c:auto val="1"/>
        <c:lblAlgn val="ctr"/>
        <c:lblOffset val="100"/>
        <c:noMultiLvlLbl val="0"/>
      </c:catAx>
      <c:valAx>
        <c:axId val="473859208"/>
        <c:scaling>
          <c:orientation val="minMax"/>
          <c:max val="6"/>
        </c:scaling>
        <c:delete val="0"/>
        <c:axPos val="l"/>
        <c:majorGridlines>
          <c:spPr>
            <a:ln w="6350">
              <a:solidFill>
                <a:schemeClr val="bg1">
                  <a:lumMod val="75000"/>
                </a:schemeClr>
              </a:solidFill>
              <a:prstDash val="sysDash"/>
            </a:ln>
          </c:spPr>
        </c:majorGridlines>
        <c:title>
          <c:tx>
            <c:rich>
              <a:bodyPr rot="-5400000" vert="horz"/>
              <a:lstStyle/>
              <a:p>
                <a:pPr>
                  <a:defRPr sz="1600"/>
                </a:pPr>
                <a:r>
                  <a:rPr lang="fr-CA" sz="1600" dirty="0"/>
                  <a:t>Taux</a:t>
                </a:r>
                <a:r>
                  <a:rPr lang="fr-CA" sz="1600" baseline="0" dirty="0"/>
                  <a:t> d’incidence par 100 PA</a:t>
                </a:r>
                <a:endParaRPr lang="fr-FR" sz="1600" dirty="0"/>
              </a:p>
            </c:rich>
          </c:tx>
          <c:layout>
            <c:manualLayout>
              <c:xMode val="edge"/>
              <c:yMode val="edge"/>
              <c:x val="6.7807743196186812E-3"/>
              <c:y val="0.19674991381748094"/>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73858032"/>
        <c:crosses val="autoZero"/>
        <c:crossBetween val="between"/>
        <c:majorUnit val="1"/>
      </c:valAx>
    </c:plotArea>
    <c:plotVisOnly val="1"/>
    <c:dispBlanksAs val="gap"/>
    <c:showDLblsOverMax val="0"/>
  </c:chart>
  <c:txPr>
    <a:bodyPr/>
    <a:lstStyle/>
    <a:p>
      <a:pPr>
        <a:defRPr sz="1800"/>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8997333629597E-2"/>
          <c:y val="3.6934468296463831E-2"/>
          <c:w val="0.85282584342480683"/>
          <c:h val="0.88698910861381564"/>
        </c:manualLayout>
      </c:layout>
      <c:lineChart>
        <c:grouping val="standard"/>
        <c:varyColors val="0"/>
        <c:ser>
          <c:idx val="0"/>
          <c:order val="0"/>
          <c:tx>
            <c:strRef>
              <c:f>Feuil1!$B$1</c:f>
              <c:strCache>
                <c:ptCount val="1"/>
                <c:pt idx="0">
                  <c:v>Réseau</c:v>
                </c:pt>
              </c:strCache>
            </c:strRef>
          </c:tx>
          <c:spPr>
            <a:ln w="19050">
              <a:solidFill>
                <a:srgbClr val="1C819A"/>
              </a:solidFill>
            </a:ln>
          </c:spPr>
          <c:marker>
            <c:symbol val="circle"/>
            <c:size val="6"/>
          </c:marker>
          <c:cat>
            <c:numRef>
              <c:f>Feuil1!$A$2:$A$20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Feuil1!$B$2:$B$20</c:f>
              <c:numCache>
                <c:formatCode>0.0</c:formatCode>
                <c:ptCount val="19"/>
                <c:pt idx="0">
                  <c:v>22.1</c:v>
                </c:pt>
                <c:pt idx="1">
                  <c:v>28.3</c:v>
                </c:pt>
                <c:pt idx="2">
                  <c:v>26.9</c:v>
                </c:pt>
                <c:pt idx="3">
                  <c:v>23</c:v>
                </c:pt>
                <c:pt idx="4">
                  <c:v>20.399999999999999</c:v>
                </c:pt>
                <c:pt idx="5">
                  <c:v>20.399999999999999</c:v>
                </c:pt>
                <c:pt idx="6">
                  <c:v>25.7</c:v>
                </c:pt>
                <c:pt idx="7">
                  <c:v>23</c:v>
                </c:pt>
                <c:pt idx="8">
                  <c:v>18.600000000000001</c:v>
                </c:pt>
                <c:pt idx="9">
                  <c:v>23</c:v>
                </c:pt>
                <c:pt idx="10">
                  <c:v>21.8</c:v>
                </c:pt>
                <c:pt idx="11">
                  <c:v>15.2</c:v>
                </c:pt>
                <c:pt idx="12">
                  <c:v>14.2</c:v>
                </c:pt>
                <c:pt idx="13">
                  <c:v>11</c:v>
                </c:pt>
                <c:pt idx="14">
                  <c:v>14.8</c:v>
                </c:pt>
                <c:pt idx="15">
                  <c:v>17</c:v>
                </c:pt>
                <c:pt idx="16">
                  <c:v>21.6</c:v>
                </c:pt>
                <c:pt idx="17" formatCode="General">
                  <c:v>19.100000000000001</c:v>
                </c:pt>
                <c:pt idx="18" formatCode="General">
                  <c:v>10.6</c:v>
                </c:pt>
              </c:numCache>
            </c:numRef>
          </c:val>
          <c:smooth val="0"/>
          <c:extLst>
            <c:ext xmlns:c16="http://schemas.microsoft.com/office/drawing/2014/chart" uri="{C3380CC4-5D6E-409C-BE32-E72D297353CC}">
              <c16:uniqueId val="{00000000-4E46-4D2F-B2BE-2A80757A9922}"/>
            </c:ext>
          </c:extLst>
        </c:ser>
        <c:dLbls>
          <c:showLegendKey val="0"/>
          <c:showVal val="0"/>
          <c:showCatName val="0"/>
          <c:showSerName val="0"/>
          <c:showPercent val="0"/>
          <c:showBubbleSize val="0"/>
        </c:dLbls>
        <c:marker val="1"/>
        <c:smooth val="0"/>
        <c:axId val="473859600"/>
        <c:axId val="474195560"/>
      </c:lineChart>
      <c:catAx>
        <c:axId val="473859600"/>
        <c:scaling>
          <c:orientation val="minMax"/>
        </c:scaling>
        <c:delete val="0"/>
        <c:axPos val="b"/>
        <c:numFmt formatCode="General" sourceLinked="1"/>
        <c:majorTickMark val="none"/>
        <c:minorTickMark val="none"/>
        <c:tickLblPos val="nextTo"/>
        <c:txPr>
          <a:bodyPr/>
          <a:lstStyle/>
          <a:p>
            <a:pPr>
              <a:defRPr sz="1200">
                <a:latin typeface="HelveticaNeueLT Std" pitchFamily="34" charset="0"/>
              </a:defRPr>
            </a:pPr>
            <a:endParaRPr lang="fr-FR"/>
          </a:p>
        </c:txPr>
        <c:crossAx val="474195560"/>
        <c:crosses val="autoZero"/>
        <c:auto val="1"/>
        <c:lblAlgn val="ctr"/>
        <c:lblOffset val="100"/>
        <c:noMultiLvlLbl val="0"/>
      </c:catAx>
      <c:valAx>
        <c:axId val="474195560"/>
        <c:scaling>
          <c:orientation val="minMax"/>
          <c:max val="35"/>
          <c:min val="0"/>
        </c:scaling>
        <c:delete val="0"/>
        <c:axPos val="l"/>
        <c:majorGridlines>
          <c:spPr>
            <a:ln w="6350">
              <a:solidFill>
                <a:schemeClr val="bg1">
                  <a:lumMod val="75000"/>
                </a:schemeClr>
              </a:solidFill>
              <a:prstDash val="sysDash"/>
            </a:ln>
          </c:spPr>
        </c:majorGridlines>
        <c:title>
          <c:tx>
            <c:rich>
              <a:bodyPr/>
              <a:lstStyle/>
              <a:p>
                <a:pPr>
                  <a:defRPr sz="1400">
                    <a:latin typeface="HelveticaNeueLT Std" pitchFamily="34" charset="0"/>
                  </a:defRPr>
                </a:pPr>
                <a:r>
                  <a:rPr lang="fr-CA" sz="1400" b="1" i="0" baseline="0" dirty="0">
                    <a:latin typeface="HelveticaNeueLT Std" pitchFamily="34" charset="0"/>
                  </a:rPr>
                  <a:t>Taux d’incidence par 100 PA</a:t>
                </a:r>
                <a:endParaRPr lang="fr-FR" sz="1400" b="1" i="0" baseline="0" dirty="0">
                  <a:latin typeface="HelveticaNeueLT Std" pitchFamily="34" charset="0"/>
                </a:endParaRPr>
              </a:p>
            </c:rich>
          </c:tx>
          <c:layout>
            <c:manualLayout>
              <c:xMode val="edge"/>
              <c:yMode val="edge"/>
              <c:x val="1.0735522140052073E-2"/>
              <c:y val="0.17677139408752568"/>
            </c:manualLayout>
          </c:layout>
          <c:overlay val="0"/>
        </c:title>
        <c:numFmt formatCode="0" sourceLinked="0"/>
        <c:majorTickMark val="none"/>
        <c:minorTickMark val="none"/>
        <c:tickLblPos val="nextTo"/>
        <c:txPr>
          <a:bodyPr/>
          <a:lstStyle/>
          <a:p>
            <a:pPr>
              <a:defRPr sz="1400">
                <a:latin typeface="HelveticaNeueLT Std" pitchFamily="34" charset="0"/>
              </a:defRPr>
            </a:pPr>
            <a:endParaRPr lang="fr-FR"/>
          </a:p>
        </c:txPr>
        <c:crossAx val="473859600"/>
        <c:crosses val="autoZero"/>
        <c:crossBetween val="between"/>
        <c:majorUnit val="5"/>
      </c:valAx>
    </c:plotArea>
    <c:legend>
      <c:legendPos val="r"/>
      <c:layout>
        <c:manualLayout>
          <c:xMode val="edge"/>
          <c:yMode val="edge"/>
          <c:x val="0.45857887770924022"/>
          <c:y val="0.19447933815434651"/>
          <c:w val="0.20941654630966941"/>
          <c:h val="7.7882006079591601E-2"/>
        </c:manualLayout>
      </c:layout>
      <c:overlay val="0"/>
      <c:txPr>
        <a:bodyPr/>
        <a:lstStyle/>
        <a:p>
          <a:pPr>
            <a:defRPr>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842530685798745"/>
          <c:w val="0.85757217847769029"/>
          <c:h val="0.71443265132050682"/>
        </c:manualLayout>
      </c:layout>
      <c:lineChart>
        <c:grouping val="standard"/>
        <c:varyColors val="0"/>
        <c:ser>
          <c:idx val="0"/>
          <c:order val="0"/>
          <c:tx>
            <c:strRef>
              <c:f>Feuil1!$B$1</c:f>
              <c:strCache>
                <c:ptCount val="1"/>
                <c:pt idx="0">
                  <c:v>Dépistage anti-VIH dernière année</c:v>
                </c:pt>
              </c:strCache>
            </c:strRef>
          </c:tx>
          <c:spPr>
            <a:ln w="19050">
              <a:solidFill>
                <a:srgbClr val="1C819A"/>
              </a:solidFill>
            </a:ln>
          </c:spPr>
          <c:marker>
            <c:symbol val="circle"/>
            <c:size val="6"/>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Feuil1!$B$2:$B$16</c:f>
              <c:numCache>
                <c:formatCode>General</c:formatCode>
                <c:ptCount val="15"/>
                <c:pt idx="0">
                  <c:v>64.11</c:v>
                </c:pt>
                <c:pt idx="1">
                  <c:v>65.78</c:v>
                </c:pt>
                <c:pt idx="2">
                  <c:v>63.6</c:v>
                </c:pt>
                <c:pt idx="3">
                  <c:v>66.410000000000011</c:v>
                </c:pt>
                <c:pt idx="4">
                  <c:v>66.27</c:v>
                </c:pt>
                <c:pt idx="5">
                  <c:v>69.069999999999993</c:v>
                </c:pt>
                <c:pt idx="6">
                  <c:v>69.31</c:v>
                </c:pt>
                <c:pt idx="7">
                  <c:v>71.099999999999994</c:v>
                </c:pt>
                <c:pt idx="8">
                  <c:v>66.400000000000006</c:v>
                </c:pt>
                <c:pt idx="9">
                  <c:v>67.61</c:v>
                </c:pt>
                <c:pt idx="10">
                  <c:v>72</c:v>
                </c:pt>
                <c:pt idx="11">
                  <c:v>70.400000000000006</c:v>
                </c:pt>
                <c:pt idx="12">
                  <c:v>70.5</c:v>
                </c:pt>
                <c:pt idx="13">
                  <c:v>70</c:v>
                </c:pt>
                <c:pt idx="14">
                  <c:v>65.599999999999994</c:v>
                </c:pt>
              </c:numCache>
            </c:numRef>
          </c:val>
          <c:smooth val="0"/>
          <c:extLst>
            <c:ext xmlns:c16="http://schemas.microsoft.com/office/drawing/2014/chart" uri="{C3380CC4-5D6E-409C-BE32-E72D297353CC}">
              <c16:uniqueId val="{00000000-3D57-4264-945C-F40A716F46F4}"/>
            </c:ext>
          </c:extLst>
        </c:ser>
        <c:ser>
          <c:idx val="1"/>
          <c:order val="1"/>
          <c:tx>
            <c:strRef>
              <c:f>Feuil1!$C$1</c:f>
              <c:strCache>
                <c:ptCount val="1"/>
                <c:pt idx="0">
                  <c:v>Dépistage anti-VHC dernière année</c:v>
                </c:pt>
              </c:strCache>
            </c:strRef>
          </c:tx>
          <c:spPr>
            <a:ln w="19050">
              <a:solidFill>
                <a:srgbClr val="EF7516"/>
              </a:solidFill>
            </a:ln>
          </c:spPr>
          <c:marker>
            <c:symbol val="square"/>
            <c:size val="6"/>
            <c:spPr>
              <a:solidFill>
                <a:srgbClr val="EF7516"/>
              </a:solidFill>
              <a:ln>
                <a:solidFill>
                  <a:srgbClr val="EF7516"/>
                </a:solidFill>
              </a:ln>
            </c:spPr>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Feuil1!$C$2:$C$16</c:f>
              <c:numCache>
                <c:formatCode>General</c:formatCode>
                <c:ptCount val="15"/>
                <c:pt idx="0">
                  <c:v>48.720000000000006</c:v>
                </c:pt>
                <c:pt idx="1">
                  <c:v>55.92</c:v>
                </c:pt>
                <c:pt idx="2">
                  <c:v>54.11</c:v>
                </c:pt>
                <c:pt idx="3">
                  <c:v>55.379999999999995</c:v>
                </c:pt>
                <c:pt idx="4">
                  <c:v>52.190000000000005</c:v>
                </c:pt>
                <c:pt idx="5">
                  <c:v>55.46</c:v>
                </c:pt>
                <c:pt idx="6">
                  <c:v>53.13</c:v>
                </c:pt>
                <c:pt idx="7">
                  <c:v>57.89</c:v>
                </c:pt>
                <c:pt idx="8">
                  <c:v>56.77</c:v>
                </c:pt>
                <c:pt idx="9">
                  <c:v>58.17</c:v>
                </c:pt>
                <c:pt idx="10">
                  <c:v>65.81</c:v>
                </c:pt>
                <c:pt idx="11">
                  <c:v>60.4</c:v>
                </c:pt>
                <c:pt idx="12">
                  <c:v>57.3</c:v>
                </c:pt>
                <c:pt idx="13">
                  <c:v>64.099999999999994</c:v>
                </c:pt>
                <c:pt idx="14">
                  <c:v>57.2</c:v>
                </c:pt>
              </c:numCache>
            </c:numRef>
          </c:val>
          <c:smooth val="0"/>
          <c:extLst>
            <c:ext xmlns:c16="http://schemas.microsoft.com/office/drawing/2014/chart" uri="{C3380CC4-5D6E-409C-BE32-E72D297353CC}">
              <c16:uniqueId val="{00000001-3D57-4264-945C-F40A716F46F4}"/>
            </c:ext>
          </c:extLst>
        </c:ser>
        <c:dLbls>
          <c:showLegendKey val="0"/>
          <c:showVal val="0"/>
          <c:showCatName val="0"/>
          <c:showSerName val="0"/>
          <c:showPercent val="0"/>
          <c:showBubbleSize val="0"/>
        </c:dLbls>
        <c:marker val="1"/>
        <c:smooth val="0"/>
        <c:axId val="474196344"/>
        <c:axId val="474197520"/>
      </c:lineChart>
      <c:catAx>
        <c:axId val="474196344"/>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474197520"/>
        <c:crosses val="autoZero"/>
        <c:auto val="1"/>
        <c:lblAlgn val="ctr"/>
        <c:lblOffset val="100"/>
        <c:noMultiLvlLbl val="0"/>
      </c:catAx>
      <c:valAx>
        <c:axId val="474197520"/>
        <c:scaling>
          <c:orientation val="minMax"/>
          <c:max val="100"/>
          <c:min val="40"/>
        </c:scaling>
        <c:delete val="0"/>
        <c:axPos val="l"/>
        <c:majorGridlines>
          <c:spPr>
            <a:ln w="6350">
              <a:solidFill>
                <a:schemeClr val="bg1">
                  <a:lumMod val="75000"/>
                </a:schemeClr>
              </a:solidFill>
              <a:prstDash val="sysDash"/>
            </a:ln>
          </c:spPr>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HelveticaNeueLT Std" pitchFamily="34" charset="0"/>
                    <a:ea typeface="+mn-ea"/>
                    <a:cs typeface="+mn-cs"/>
                  </a:defRPr>
                </a:pPr>
                <a:r>
                  <a:rPr lang="fr-CA" sz="1400" b="0" i="0" baseline="0" dirty="0">
                    <a:latin typeface="HelveticaNeueLT Std" pitchFamily="34" charset="0"/>
                  </a:rPr>
                  <a:t>Proportion de participants (%)</a:t>
                </a:r>
                <a:endParaRPr lang="fr-FR" sz="1400" b="0" i="0" baseline="0" dirty="0">
                  <a:latin typeface="HelveticaNeueLT Std" pitchFamily="34" charset="0"/>
                </a:endParaRPr>
              </a:p>
            </c:rich>
          </c:tx>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74196344"/>
        <c:crosses val="autoZero"/>
        <c:crossBetween val="between"/>
        <c:majorUnit val="10"/>
      </c:valAx>
    </c:plotArea>
    <c:legend>
      <c:legendPos val="t"/>
      <c:layout>
        <c:manualLayout>
          <c:xMode val="edge"/>
          <c:yMode val="edge"/>
          <c:x val="0.2740377331811617"/>
          <c:y val="5.1732289084877932E-2"/>
          <c:w val="0.41077160493827158"/>
          <c:h val="0.12227572642587752"/>
        </c:manualLayout>
      </c:layout>
      <c:overlay val="0"/>
      <c:spPr>
        <a:ln>
          <a:solidFill>
            <a:sysClr val="windowText" lastClr="000000"/>
          </a:solidFill>
        </a:ln>
      </c:spPr>
      <c:txPr>
        <a:bodyPr/>
        <a:lstStyle/>
        <a:p>
          <a:pPr>
            <a:defRPr sz="14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04503113023576"/>
          <c:y val="0.12380608055476572"/>
          <c:w val="0.85757217847769029"/>
          <c:h val="0.7686745933792658"/>
        </c:manualLayout>
      </c:layout>
      <c:lineChart>
        <c:grouping val="standard"/>
        <c:varyColors val="0"/>
        <c:ser>
          <c:idx val="0"/>
          <c:order val="0"/>
          <c:tx>
            <c:strRef>
              <c:f>Feuil1!$B$1</c:f>
              <c:strCache>
                <c:ptCount val="1"/>
                <c:pt idx="0">
                  <c:v>Ignorance statut anti-VIH +</c:v>
                </c:pt>
              </c:strCache>
            </c:strRef>
          </c:tx>
          <c:spPr>
            <a:ln w="19050">
              <a:solidFill>
                <a:srgbClr val="1C819A"/>
              </a:solidFill>
            </a:ln>
          </c:spPr>
          <c:marker>
            <c:symbol val="circle"/>
            <c:size val="6"/>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Feuil1!$B$2:$B$16</c:f>
              <c:numCache>
                <c:formatCode>General</c:formatCode>
                <c:ptCount val="15"/>
                <c:pt idx="0">
                  <c:v>22.689999999999994</c:v>
                </c:pt>
                <c:pt idx="1">
                  <c:v>24.5</c:v>
                </c:pt>
                <c:pt idx="2">
                  <c:v>16.930000000000007</c:v>
                </c:pt>
                <c:pt idx="3">
                  <c:v>18.260000000000002</c:v>
                </c:pt>
                <c:pt idx="4">
                  <c:v>17.439999999999994</c:v>
                </c:pt>
                <c:pt idx="5">
                  <c:v>13.5</c:v>
                </c:pt>
                <c:pt idx="6">
                  <c:v>9.7399999999999967</c:v>
                </c:pt>
                <c:pt idx="7">
                  <c:v>9.6</c:v>
                </c:pt>
                <c:pt idx="8">
                  <c:v>14.440000000000001</c:v>
                </c:pt>
                <c:pt idx="9">
                  <c:v>6.5</c:v>
                </c:pt>
                <c:pt idx="10">
                  <c:v>9</c:v>
                </c:pt>
                <c:pt idx="11">
                  <c:v>6.6</c:v>
                </c:pt>
                <c:pt idx="12">
                  <c:v>5</c:v>
                </c:pt>
                <c:pt idx="13">
                  <c:v>4.2</c:v>
                </c:pt>
                <c:pt idx="14">
                  <c:v>10.3</c:v>
                </c:pt>
              </c:numCache>
            </c:numRef>
          </c:val>
          <c:smooth val="0"/>
          <c:extLst>
            <c:ext xmlns:c16="http://schemas.microsoft.com/office/drawing/2014/chart" uri="{C3380CC4-5D6E-409C-BE32-E72D297353CC}">
              <c16:uniqueId val="{00000000-E2CE-4822-9F38-4564D1B32F8E}"/>
            </c:ext>
          </c:extLst>
        </c:ser>
        <c:ser>
          <c:idx val="1"/>
          <c:order val="1"/>
          <c:tx>
            <c:strRef>
              <c:f>Feuil1!$C$1</c:f>
              <c:strCache>
                <c:ptCount val="1"/>
                <c:pt idx="0">
                  <c:v>Ignorance statut anti-VHC +</c:v>
                </c:pt>
              </c:strCache>
            </c:strRef>
          </c:tx>
          <c:spPr>
            <a:ln w="19050">
              <a:solidFill>
                <a:srgbClr val="EF7516"/>
              </a:solidFill>
            </a:ln>
          </c:spPr>
          <c:marker>
            <c:symbol val="square"/>
            <c:size val="6"/>
            <c:spPr>
              <a:solidFill>
                <a:srgbClr val="EF7516"/>
              </a:solidFill>
              <a:ln>
                <a:solidFill>
                  <a:srgbClr val="EF7516"/>
                </a:solidFill>
              </a:ln>
            </c:spPr>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Feuil1!$C$2:$C$16</c:f>
              <c:numCache>
                <c:formatCode>General</c:formatCode>
                <c:ptCount val="15"/>
                <c:pt idx="0">
                  <c:v>28.379999999999992</c:v>
                </c:pt>
                <c:pt idx="1">
                  <c:v>29.900000000000006</c:v>
                </c:pt>
                <c:pt idx="2">
                  <c:v>22.620000000000005</c:v>
                </c:pt>
                <c:pt idx="3">
                  <c:v>23.159999999999997</c:v>
                </c:pt>
                <c:pt idx="4">
                  <c:v>18.790000000000006</c:v>
                </c:pt>
                <c:pt idx="5">
                  <c:v>18.010000000000005</c:v>
                </c:pt>
                <c:pt idx="6">
                  <c:v>16.260000000000002</c:v>
                </c:pt>
                <c:pt idx="7">
                  <c:v>14.940000000000001</c:v>
                </c:pt>
                <c:pt idx="8">
                  <c:v>13.569999999999997</c:v>
                </c:pt>
                <c:pt idx="9">
                  <c:v>16.279999999999998</c:v>
                </c:pt>
                <c:pt idx="10">
                  <c:v>15.470000000000002</c:v>
                </c:pt>
                <c:pt idx="11">
                  <c:v>21.4</c:v>
                </c:pt>
                <c:pt idx="12">
                  <c:v>18.100000000000001</c:v>
                </c:pt>
                <c:pt idx="13">
                  <c:v>14.3</c:v>
                </c:pt>
                <c:pt idx="14">
                  <c:v>18.100000000000001</c:v>
                </c:pt>
              </c:numCache>
            </c:numRef>
          </c:val>
          <c:smooth val="0"/>
          <c:extLst>
            <c:ext xmlns:c16="http://schemas.microsoft.com/office/drawing/2014/chart" uri="{C3380CC4-5D6E-409C-BE32-E72D297353CC}">
              <c16:uniqueId val="{00000001-E2CE-4822-9F38-4564D1B32F8E}"/>
            </c:ext>
          </c:extLst>
        </c:ser>
        <c:dLbls>
          <c:showLegendKey val="0"/>
          <c:showVal val="0"/>
          <c:showCatName val="0"/>
          <c:showSerName val="0"/>
          <c:showPercent val="0"/>
          <c:showBubbleSize val="0"/>
        </c:dLbls>
        <c:marker val="1"/>
        <c:smooth val="0"/>
        <c:axId val="472341200"/>
        <c:axId val="472343160"/>
      </c:lineChart>
      <c:catAx>
        <c:axId val="472341200"/>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472343160"/>
        <c:crosses val="autoZero"/>
        <c:auto val="1"/>
        <c:lblAlgn val="ctr"/>
        <c:lblOffset val="100"/>
        <c:noMultiLvlLbl val="0"/>
      </c:catAx>
      <c:valAx>
        <c:axId val="472343160"/>
        <c:scaling>
          <c:orientation val="minMax"/>
          <c:max val="40"/>
          <c:min val="0"/>
        </c:scaling>
        <c:delete val="0"/>
        <c:axPos val="l"/>
        <c:majorGridlines>
          <c:spPr>
            <a:ln w="6350">
              <a:solidFill>
                <a:schemeClr val="bg1">
                  <a:lumMod val="75000"/>
                </a:schemeClr>
              </a:solidFill>
              <a:prstDash val="sysDash"/>
            </a:ln>
          </c:spPr>
        </c:majorGridlines>
        <c:title>
          <c:tx>
            <c:rich>
              <a:bodyPr rot="-5400000" vert="horz"/>
              <a:lstStyle/>
              <a:p>
                <a:pPr>
                  <a:defRPr sz="1400" b="0">
                    <a:latin typeface="HelveticaNeueLT Std" pitchFamily="34" charset="0"/>
                  </a:defRPr>
                </a:pPr>
                <a:r>
                  <a:rPr lang="fr-CA" sz="1400" b="0" dirty="0">
                    <a:latin typeface="HelveticaNeueLT Std" pitchFamily="34" charset="0"/>
                  </a:rPr>
                  <a:t>Proportion</a:t>
                </a:r>
                <a:r>
                  <a:rPr lang="fr-CA" sz="1400" b="0" baseline="0" dirty="0">
                    <a:latin typeface="HelveticaNeueLT Std" pitchFamily="34" charset="0"/>
                  </a:rPr>
                  <a:t> de participants (%)</a:t>
                </a:r>
                <a:endParaRPr lang="fr-FR" sz="1400" b="0" dirty="0">
                  <a:latin typeface="HelveticaNeueLT Std" pitchFamily="34" charset="0"/>
                </a:endParaRPr>
              </a:p>
            </c:rich>
          </c:tx>
          <c:layout>
            <c:manualLayout>
              <c:xMode val="edge"/>
              <c:yMode val="edge"/>
              <c:x val="3.6986969830813746E-2"/>
              <c:y val="0.15468996853456965"/>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72341200"/>
        <c:crosses val="autoZero"/>
        <c:crossBetween val="between"/>
        <c:majorUnit val="5"/>
      </c:valAx>
    </c:plotArea>
    <c:legend>
      <c:legendPos val="t"/>
      <c:layout>
        <c:manualLayout>
          <c:xMode val="edge"/>
          <c:yMode val="edge"/>
          <c:x val="0.32316361867651561"/>
          <c:y val="4.5689524767179017E-2"/>
          <c:w val="0.3320679012345697"/>
          <c:h val="0.18863315249969093"/>
        </c:manualLayout>
      </c:layout>
      <c:overlay val="0"/>
      <c:spPr>
        <a:ln>
          <a:solidFill>
            <a:sysClr val="windowText" lastClr="000000"/>
          </a:solidFill>
        </a:ln>
      </c:spPr>
      <c:txPr>
        <a:bodyPr/>
        <a:lstStyle/>
        <a:p>
          <a:pPr>
            <a:defRPr sz="14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0.18699</cdr:x>
      <cdr:y>0.46139</cdr:y>
    </cdr:from>
    <cdr:to>
      <cdr:x>0.42276</cdr:x>
      <cdr:y>0.58254</cdr:y>
    </cdr:to>
    <cdr:sp macro="" textlink="">
      <cdr:nvSpPr>
        <cdr:cNvPr id="4" name="ZoneTexte 1"/>
        <cdr:cNvSpPr txBox="1"/>
      </cdr:nvSpPr>
      <cdr:spPr>
        <a:xfrm xmlns:a="http://schemas.openxmlformats.org/drawingml/2006/main">
          <a:off x="1656184" y="2088232"/>
          <a:ext cx="2088232" cy="548341"/>
        </a:xfrm>
        <a:prstGeom xmlns:a="http://schemas.openxmlformats.org/drawingml/2006/main" prst="rect">
          <a:avLst/>
        </a:prstGeom>
      </cdr:spPr>
      <cdr:txBody>
        <a:bodyPr xmlns:a="http://schemas.openxmlformats.org/drawingml/2006/main" wrap="none" rtlCol="0" anchor="ctr"/>
        <a:lstStyle xmlns:a="http://schemas.openxmlformats.org/drawingml/2006/main">
          <a:defPPr>
            <a:defRPr lang="fr-CA"/>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fr-CA" sz="1050" dirty="0">
              <a:latin typeface="HelveticaNeueLT Std" pitchFamily="34" charset="0"/>
            </a:rPr>
            <a:t>2007-2011</a:t>
          </a:r>
          <a:r>
            <a:rPr lang="fr-CA" sz="1100" dirty="0">
              <a:latin typeface="HelveticaNeueLT Std" pitchFamily="34" charset="0"/>
            </a:rPr>
            <a:t>         p&lt;0,001</a:t>
          </a:r>
        </a:p>
        <a:p xmlns:a="http://schemas.openxmlformats.org/drawingml/2006/main">
          <a:endParaRPr lang="fr-CA" sz="700" dirty="0">
            <a:latin typeface="HelveticaNeueLT Std" pitchFamily="34" charset="0"/>
          </a:endParaRPr>
        </a:p>
        <a:p xmlns:a="http://schemas.openxmlformats.org/drawingml/2006/main">
          <a:r>
            <a:rPr lang="fr-CA" sz="1050" dirty="0">
              <a:latin typeface="HelveticaNeueLT Std" pitchFamily="34" charset="0"/>
            </a:rPr>
            <a:t>2011-2017</a:t>
          </a:r>
          <a:r>
            <a:rPr lang="fr-CA" sz="1100" dirty="0">
              <a:latin typeface="HelveticaNeueLT Std" pitchFamily="34" charset="0"/>
            </a:rPr>
            <a:t>  --- p&lt;0,189 </a:t>
          </a:r>
          <a:endParaRPr lang="fr-FR" sz="1100" dirty="0">
            <a:latin typeface="HelveticaNeueLT Std" pitchFamily="34" charset="0"/>
          </a:endParaRPr>
        </a:p>
      </cdr:txBody>
    </cdr:sp>
  </cdr:relSizeAnchor>
  <cdr:relSizeAnchor xmlns:cdr="http://schemas.openxmlformats.org/drawingml/2006/chartDrawing">
    <cdr:from>
      <cdr:x>0.29525</cdr:x>
      <cdr:y>0.43636</cdr:y>
    </cdr:from>
    <cdr:to>
      <cdr:x>0.29525</cdr:x>
      <cdr:y>0.5</cdr:y>
    </cdr:to>
    <cdr:cxnSp macro="">
      <cdr:nvCxnSpPr>
        <cdr:cNvPr id="5" name="Connecteur droit avec flèche 4">
          <a:extLst xmlns:a="http://schemas.openxmlformats.org/drawingml/2006/main">
            <a:ext uri="{FF2B5EF4-FFF2-40B4-BE49-F238E27FC236}">
              <a16:creationId xmlns:a16="http://schemas.microsoft.com/office/drawing/2014/main" id="{1C2C0D48-A06F-4F67-AE2F-B798A9B6CB0B}"/>
            </a:ext>
          </a:extLst>
        </cdr:cNvPr>
        <cdr:cNvCxnSpPr/>
      </cdr:nvCxnSpPr>
      <cdr:spPr>
        <a:xfrm xmlns:a="http://schemas.openxmlformats.org/drawingml/2006/main">
          <a:off x="2699792" y="1437529"/>
          <a:ext cx="0" cy="209654"/>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0.33051</cdr:x>
      <cdr:y>0.21095</cdr:y>
    </cdr:from>
    <cdr:to>
      <cdr:x>0.58426</cdr:x>
      <cdr:y>0.31013</cdr:y>
    </cdr:to>
    <cdr:sp macro="" textlink="">
      <cdr:nvSpPr>
        <cdr:cNvPr id="13" name="ZoneTexte 6"/>
        <cdr:cNvSpPr txBox="1"/>
      </cdr:nvSpPr>
      <cdr:spPr>
        <a:xfrm xmlns:a="http://schemas.openxmlformats.org/drawingml/2006/main">
          <a:off x="2808312" y="720079"/>
          <a:ext cx="2156099"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600" dirty="0">
              <a:solidFill>
                <a:srgbClr val="3D8FA9"/>
              </a:solidFill>
              <a:latin typeface="HelveticaNeueLT Std" pitchFamily="34" charset="0"/>
            </a:rPr>
            <a:t>Réseau p&lt;0,001</a:t>
          </a:r>
        </a:p>
      </cdr:txBody>
    </cdr:sp>
  </cdr:relSizeAnchor>
  <cdr:relSizeAnchor xmlns:cdr="http://schemas.openxmlformats.org/drawingml/2006/chartDrawing">
    <cdr:from>
      <cdr:x>0.22881</cdr:x>
      <cdr:y>0.10547</cdr:y>
    </cdr:from>
    <cdr:to>
      <cdr:x>0.36441</cdr:x>
      <cdr:y>0.23204</cdr:y>
    </cdr:to>
    <cdr:sp macro="" textlink="">
      <cdr:nvSpPr>
        <cdr:cNvPr id="8" name="ZoneTexte 7"/>
        <cdr:cNvSpPr txBox="1"/>
      </cdr:nvSpPr>
      <cdr:spPr>
        <a:xfrm xmlns:a="http://schemas.openxmlformats.org/drawingml/2006/main">
          <a:off x="1944216" y="360039"/>
          <a:ext cx="1152128" cy="4320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u="sng" dirty="0">
              <a:latin typeface="Helvetica neud"/>
            </a:rPr>
            <a:t>test sur période globale</a:t>
          </a:r>
        </a:p>
      </cdr:txBody>
    </cdr:sp>
  </cdr:relSizeAnchor>
</c:userShapes>
</file>

<file path=ppt/drawings/drawing3.xml><?xml version="1.0" encoding="utf-8"?>
<c:userShapes xmlns:c="http://schemas.openxmlformats.org/drawingml/2006/chart">
  <cdr:relSizeAnchor xmlns:cdr="http://schemas.openxmlformats.org/drawingml/2006/chartDrawing">
    <cdr:from>
      <cdr:x>0.69167</cdr:x>
      <cdr:y>0.18031</cdr:y>
    </cdr:from>
    <cdr:to>
      <cdr:x>0.79749</cdr:x>
      <cdr:y>0.28571</cdr:y>
    </cdr:to>
    <cdr:sp macro="" textlink="">
      <cdr:nvSpPr>
        <cdr:cNvPr id="2" name="ZoneTexte 1"/>
        <cdr:cNvSpPr txBox="1"/>
      </cdr:nvSpPr>
      <cdr:spPr>
        <a:xfrm xmlns:a="http://schemas.openxmlformats.org/drawingml/2006/main">
          <a:off x="5727636" y="590772"/>
          <a:ext cx="876288" cy="3453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100" dirty="0">
              <a:solidFill>
                <a:srgbClr val="1C819A"/>
              </a:solidFill>
              <a:latin typeface="Helvetica" pitchFamily="34" charset="0"/>
              <a:cs typeface="Helvetica" pitchFamily="34" charset="0"/>
            </a:rPr>
            <a:t>&lt; </a:t>
          </a:r>
          <a:r>
            <a:rPr lang="fr-CA" sz="1600" dirty="0">
              <a:solidFill>
                <a:srgbClr val="1C819A"/>
              </a:solidFill>
              <a:latin typeface="Helvetica" pitchFamily="34" charset="0"/>
              <a:cs typeface="Helvetica" pitchFamily="34" charset="0"/>
            </a:rPr>
            <a:t>0,001</a:t>
          </a:r>
          <a:endParaRPr lang="fr-CA" sz="1100" dirty="0">
            <a:solidFill>
              <a:srgbClr val="1C819A"/>
            </a:solidFill>
            <a:latin typeface="Helvetica" pitchFamily="34" charset="0"/>
            <a:cs typeface="Helvetica"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0.4976</cdr:x>
      <cdr:y>0.4086</cdr:y>
    </cdr:from>
    <cdr:to>
      <cdr:x>0.60872</cdr:x>
      <cdr:y>0.5</cdr:y>
    </cdr:to>
    <cdr:sp macro="" textlink="">
      <cdr:nvSpPr>
        <cdr:cNvPr id="2" name="ZoneTexte 1"/>
        <cdr:cNvSpPr txBox="1"/>
      </cdr:nvSpPr>
      <cdr:spPr>
        <a:xfrm xmlns:a="http://schemas.openxmlformats.org/drawingml/2006/main">
          <a:off x="4335573" y="1368152"/>
          <a:ext cx="968185" cy="3060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400" dirty="0">
              <a:solidFill>
                <a:srgbClr val="1C819A"/>
              </a:solidFill>
              <a:latin typeface="HelveticaNeueLT Std" pitchFamily="34" charset="0"/>
            </a:rPr>
            <a:t>p=0,002</a:t>
          </a:r>
          <a:endParaRPr lang="fr-FR" sz="1400" dirty="0">
            <a:solidFill>
              <a:srgbClr val="1C819A"/>
            </a:solidFill>
            <a:latin typeface="HelveticaNeueLT Std" pitchFamily="34" charset="0"/>
          </a:endParaRPr>
        </a:p>
      </cdr:txBody>
    </cdr:sp>
  </cdr:relSizeAnchor>
  <cdr:relSizeAnchor xmlns:cdr="http://schemas.openxmlformats.org/drawingml/2006/chartDrawing">
    <cdr:from>
      <cdr:x>0.649</cdr:x>
      <cdr:y>0.68817</cdr:y>
    </cdr:from>
    <cdr:to>
      <cdr:x>0.76011</cdr:x>
      <cdr:y>0.76867</cdr:y>
    </cdr:to>
    <cdr:sp macro="" textlink="">
      <cdr:nvSpPr>
        <cdr:cNvPr id="3" name="ZoneTexte 1"/>
        <cdr:cNvSpPr txBox="1"/>
      </cdr:nvSpPr>
      <cdr:spPr>
        <a:xfrm xmlns:a="http://schemas.openxmlformats.org/drawingml/2006/main">
          <a:off x="5654717" y="2304256"/>
          <a:ext cx="968097" cy="2695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400" dirty="0">
              <a:solidFill>
                <a:schemeClr val="accent6">
                  <a:lumMod val="75000"/>
                </a:schemeClr>
              </a:solidFill>
              <a:latin typeface="HelveticaNeueLT Std" pitchFamily="34" charset="0"/>
            </a:rPr>
            <a:t>p&lt;0,001</a:t>
          </a:r>
          <a:endParaRPr lang="fr-FR" sz="1400" dirty="0">
            <a:solidFill>
              <a:schemeClr val="accent6">
                <a:lumMod val="75000"/>
              </a:schemeClr>
            </a:solidFill>
            <a:latin typeface="HelveticaNeueLT Std"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0.46374</cdr:x>
      <cdr:y>0.41366</cdr:y>
    </cdr:from>
    <cdr:to>
      <cdr:x>0.57486</cdr:x>
      <cdr:y>0.49321</cdr:y>
    </cdr:to>
    <cdr:sp macro="" textlink="">
      <cdr:nvSpPr>
        <cdr:cNvPr id="2" name="ZoneTexte 1"/>
        <cdr:cNvSpPr txBox="1"/>
      </cdr:nvSpPr>
      <cdr:spPr>
        <a:xfrm xmlns:a="http://schemas.openxmlformats.org/drawingml/2006/main">
          <a:off x="3816424" y="1872208"/>
          <a:ext cx="914473"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dirty="0">
              <a:solidFill>
                <a:schemeClr val="accent6">
                  <a:lumMod val="75000"/>
                </a:schemeClr>
              </a:solidFill>
              <a:latin typeface="HelveticaNeueLT Std" pitchFamily="34" charset="0"/>
            </a:rPr>
            <a:t>p&lt;0,001</a:t>
          </a:r>
          <a:endParaRPr lang="fr-FR" sz="1600" dirty="0">
            <a:solidFill>
              <a:schemeClr val="accent6">
                <a:lumMod val="75000"/>
              </a:schemeClr>
            </a:solidFill>
            <a:latin typeface="HelveticaNeueLT Std" pitchFamily="34" charset="0"/>
          </a:endParaRPr>
        </a:p>
      </cdr:txBody>
    </cdr:sp>
  </cdr:relSizeAnchor>
  <cdr:relSizeAnchor xmlns:cdr="http://schemas.openxmlformats.org/drawingml/2006/chartDrawing">
    <cdr:from>
      <cdr:x>0.315</cdr:x>
      <cdr:y>0.6364</cdr:y>
    </cdr:from>
    <cdr:to>
      <cdr:x>0.44499</cdr:x>
      <cdr:y>0.71579</cdr:y>
    </cdr:to>
    <cdr:sp macro="" textlink="">
      <cdr:nvSpPr>
        <cdr:cNvPr id="3" name="ZoneTexte 1"/>
        <cdr:cNvSpPr txBox="1"/>
      </cdr:nvSpPr>
      <cdr:spPr>
        <a:xfrm xmlns:a="http://schemas.openxmlformats.org/drawingml/2006/main">
          <a:off x="2592288" y="2880320"/>
          <a:ext cx="1069798" cy="359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600" dirty="0">
              <a:solidFill>
                <a:srgbClr val="1C819A"/>
              </a:solidFill>
              <a:latin typeface="HelveticaNeueLT Std" pitchFamily="34" charset="0"/>
            </a:rPr>
            <a:t>p&lt;0,001</a:t>
          </a:r>
          <a:endParaRPr lang="fr-FR" sz="1600" dirty="0">
            <a:solidFill>
              <a:srgbClr val="1C819A"/>
            </a:solidFill>
            <a:latin typeface="HelveticaNeueLT Std"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0.47934</cdr:x>
      <cdr:y>0.16631</cdr:y>
    </cdr:from>
    <cdr:to>
      <cdr:x>0.59046</cdr:x>
      <cdr:y>0.26161</cdr:y>
    </cdr:to>
    <cdr:sp macro="" textlink="">
      <cdr:nvSpPr>
        <cdr:cNvPr id="2" name="ZoneTexte 1"/>
        <cdr:cNvSpPr txBox="1"/>
      </cdr:nvSpPr>
      <cdr:spPr>
        <a:xfrm xmlns:a="http://schemas.openxmlformats.org/drawingml/2006/main">
          <a:off x="4176464" y="517144"/>
          <a:ext cx="968185" cy="2963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dirty="0">
              <a:solidFill>
                <a:srgbClr val="1C819A"/>
              </a:solidFill>
              <a:latin typeface="HelveticaNeueLT Std" pitchFamily="34" charset="0"/>
            </a:rPr>
            <a:t>p&lt;0,001</a:t>
          </a:r>
          <a:endParaRPr lang="fr-FR" sz="1600" dirty="0">
            <a:solidFill>
              <a:srgbClr val="1C819A"/>
            </a:solidFill>
            <a:latin typeface="HelveticaNeueLT Std" pitchFamily="34" charset="0"/>
          </a:endParaRPr>
        </a:p>
      </cdr:txBody>
    </cdr:sp>
  </cdr:relSizeAnchor>
  <cdr:relSizeAnchor xmlns:cdr="http://schemas.openxmlformats.org/drawingml/2006/chartDrawing">
    <cdr:from>
      <cdr:x>0.64463</cdr:x>
      <cdr:y>0.56</cdr:y>
    </cdr:from>
    <cdr:to>
      <cdr:x>0.77463</cdr:x>
      <cdr:y>0.62348</cdr:y>
    </cdr:to>
    <cdr:sp macro="" textlink="">
      <cdr:nvSpPr>
        <cdr:cNvPr id="3" name="ZoneTexte 1"/>
        <cdr:cNvSpPr txBox="1"/>
      </cdr:nvSpPr>
      <cdr:spPr>
        <a:xfrm xmlns:a="http://schemas.openxmlformats.org/drawingml/2006/main">
          <a:off x="5616624" y="1741280"/>
          <a:ext cx="1132686" cy="197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600" dirty="0">
              <a:solidFill>
                <a:srgbClr val="EF7516"/>
              </a:solidFill>
              <a:latin typeface="HelveticaNeueLT Std" pitchFamily="34" charset="0"/>
            </a:rPr>
            <a:t>p&lt;0,001</a:t>
          </a:r>
          <a:endParaRPr lang="fr-FR" sz="1600" dirty="0">
            <a:solidFill>
              <a:srgbClr val="EF7516"/>
            </a:solidFill>
            <a:latin typeface="HelveticaNeueLT Std"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0C793FF-8EE9-48E9-A920-A76625B2B371}" type="datetimeFigureOut">
              <a:rPr lang="fr-CA" smtClean="0"/>
              <a:t>2020-07-13</a:t>
            </a:fld>
            <a:endParaRPr lang="fr-CA"/>
          </a:p>
        </p:txBody>
      </p:sp>
      <p:sp>
        <p:nvSpPr>
          <p:cNvPr id="4" name="Espace réservé du pied de page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96CD290-99E3-47AF-B637-E6DF9054A86E}" type="slidenum">
              <a:rPr lang="fr-CA" smtClean="0"/>
              <a:t>‹N°›</a:t>
            </a:fld>
            <a:endParaRPr lang="fr-CA"/>
          </a:p>
        </p:txBody>
      </p:sp>
    </p:spTree>
    <p:extLst>
      <p:ext uri="{BB962C8B-B14F-4D97-AF65-F5344CB8AC3E}">
        <p14:creationId xmlns:p14="http://schemas.microsoft.com/office/powerpoint/2010/main" val="2710862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95421EB-E551-47DB-AE44-75FD59C79CC7}" type="datetimeFigureOut">
              <a:rPr lang="fr-FR" smtClean="0"/>
              <a:pPr/>
              <a:t>13/07/2020</a:t>
            </a:fld>
            <a:endParaRPr lang="fr-FR"/>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fr-FR"/>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672B045-B6FE-46EB-8016-29C233CE9AF0}" type="slidenum">
              <a:rPr lang="fr-FR" smtClean="0"/>
              <a:pPr/>
              <a:t>‹N°›</a:t>
            </a:fld>
            <a:endParaRPr lang="fr-FR"/>
          </a:p>
        </p:txBody>
      </p:sp>
    </p:spTree>
    <p:extLst>
      <p:ext uri="{BB962C8B-B14F-4D97-AF65-F5344CB8AC3E}">
        <p14:creationId xmlns:p14="http://schemas.microsoft.com/office/powerpoint/2010/main" val="369428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nspq.qc.ca/sites/default/files/documents/itss/affiche_jasp_vigie_echecs_msss.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a:t>
            </a:fld>
            <a:endParaRPr lang="fr-FR"/>
          </a:p>
        </p:txBody>
      </p:sp>
    </p:spTree>
    <p:extLst>
      <p:ext uri="{BB962C8B-B14F-4D97-AF65-F5344CB8AC3E}">
        <p14:creationId xmlns:p14="http://schemas.microsoft.com/office/powerpoint/2010/main" val="1710183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10</a:t>
            </a:fld>
            <a:endParaRPr lang="fr-FR"/>
          </a:p>
        </p:txBody>
      </p:sp>
    </p:spTree>
    <p:extLst>
      <p:ext uri="{BB962C8B-B14F-4D97-AF65-F5344CB8AC3E}">
        <p14:creationId xmlns:p14="http://schemas.microsoft.com/office/powerpoint/2010/main" val="1872344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aseline="0" dirty="0"/>
              <a:t>Méthode: </a:t>
            </a:r>
            <a:r>
              <a:rPr lang="fr-CA" dirty="0">
                <a:hlinkClick r:id="rId3"/>
              </a:rPr>
              <a:t>https://www.inspq.qc.ca/sites/default/files/documents/itss/affiche_jasp_vigie_echecs_msss.pdf</a:t>
            </a:r>
            <a:endParaRPr lang="fr-CA" dirty="0"/>
          </a:p>
          <a:p>
            <a:endParaRPr lang="fr-CA" baseline="0" dirty="0"/>
          </a:p>
          <a:p>
            <a:r>
              <a:rPr lang="fr-CA" baseline="0" dirty="0"/>
              <a:t>Principales limites : l’exposition sexuelle est auto-déclarée et possiblement sous-rapportée en raison du biais de désirabilité sociale; probable sous estimation de la fréquence car les tests de contrôle ne sont pas effectués pour tous les cas (les cas </a:t>
            </a:r>
            <a:r>
              <a:rPr lang="fr-CA" baseline="0" dirty="0" err="1"/>
              <a:t>aymptomatiques</a:t>
            </a:r>
            <a:r>
              <a:rPr lang="fr-CA" baseline="0" dirty="0"/>
              <a:t> resteront non détectés en absence de test de contrôle, une souche n’est pas nécessairement disponible pour tous les cas d’échecs et donc certains échecs dont la cause est effectivement la résistance pourraient ne pas être identifiés comme tels) – et les cas avec test de contrôle positif sans information sur l’exposition sexuelle depuis la fin du traitement sont exclus. </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11</a:t>
            </a:fld>
            <a:endParaRPr lang="fr-FR"/>
          </a:p>
        </p:txBody>
      </p:sp>
    </p:spTree>
    <p:extLst>
      <p:ext uri="{BB962C8B-B14F-4D97-AF65-F5344CB8AC3E}">
        <p14:creationId xmlns:p14="http://schemas.microsoft.com/office/powerpoint/2010/main" val="1203108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Le nombre de tests de détection de l’infection à </a:t>
            </a:r>
            <a:r>
              <a:rPr lang="fr-CA" i="1" dirty="0"/>
              <a:t>C. </a:t>
            </a:r>
            <a:r>
              <a:rPr lang="fr-CA" i="1" dirty="0" err="1"/>
              <a:t>trachomatis</a:t>
            </a:r>
            <a:r>
              <a:rPr lang="fr-CA" i="1" baseline="0" dirty="0"/>
              <a:t> </a:t>
            </a:r>
            <a:r>
              <a:rPr lang="fr-CA" baseline="0" dirty="0"/>
              <a:t>a augmenté de 41% entre 2013-2014 et 2018-2019. Pour ces mêmes années, la hausse est de 51% pour l’infection gonococcique. On observe également que le nombre de cultures de </a:t>
            </a:r>
            <a:r>
              <a:rPr lang="fr-CA" i="1" baseline="0" dirty="0"/>
              <a:t>N. </a:t>
            </a:r>
            <a:r>
              <a:rPr lang="fr-CA" i="1" baseline="0" dirty="0" err="1"/>
              <a:t>gonorrhoeae</a:t>
            </a:r>
            <a:r>
              <a:rPr lang="fr-CA" i="1" baseline="0" dirty="0"/>
              <a:t> </a:t>
            </a:r>
            <a:r>
              <a:rPr lang="fr-CA" baseline="0" dirty="0"/>
              <a:t>effectuées est relativement stable depuis quelques années, mais que la proportion de culture parmi l’ensemble des tests effectués continue à diminuer, soit de 15 % à 10 % entre 2013-2014 et 2018-2019.</a:t>
            </a:r>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13</a:t>
            </a:fld>
            <a:endParaRPr lang="fr-FR"/>
          </a:p>
        </p:txBody>
      </p:sp>
    </p:spTree>
    <p:extLst>
      <p:ext uri="{BB962C8B-B14F-4D97-AF65-F5344CB8AC3E}">
        <p14:creationId xmlns:p14="http://schemas.microsoft.com/office/powerpoint/2010/main" val="3203098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Comprend tous les cas de syphilis infectieuse (primaire, secondaire et latente précoce).</a:t>
            </a:r>
          </a:p>
          <a:p>
            <a:r>
              <a:rPr lang="fr-CA" dirty="0"/>
              <a:t>La syphilis</a:t>
            </a:r>
            <a:r>
              <a:rPr lang="fr-CA" baseline="0" dirty="0"/>
              <a:t> infectieuse est en augmentation depuis le début des années 2000. Une hausse est observée chez les femmes (91 cas en 2018 dont 81 femmes en âge de procréer) et pour les cas sans précision en 2017 et 2018.  </a:t>
            </a:r>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14</a:t>
            </a:fld>
            <a:endParaRPr lang="fr-FR"/>
          </a:p>
        </p:txBody>
      </p:sp>
    </p:spTree>
    <p:extLst>
      <p:ext uri="{BB962C8B-B14F-4D97-AF65-F5344CB8AC3E}">
        <p14:creationId xmlns:p14="http://schemas.microsoft.com/office/powerpoint/2010/main" val="1470411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Une</a:t>
            </a:r>
            <a:r>
              <a:rPr lang="fr-CA" baseline="0" dirty="0"/>
              <a:t> description plus détaillée des cas est disponible dans la section du rapport sur la syphilis infectieuse.</a:t>
            </a:r>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16</a:t>
            </a:fld>
            <a:endParaRPr lang="fr-FR"/>
          </a:p>
        </p:txBody>
      </p:sp>
    </p:spTree>
    <p:extLst>
      <p:ext uri="{BB962C8B-B14F-4D97-AF65-F5344CB8AC3E}">
        <p14:creationId xmlns:p14="http://schemas.microsoft.com/office/powerpoint/2010/main" val="3101065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Une résurgence a été observée à l’été 2013 avec un pic en 2016. Le nombre de cas déclarés au cours des dernières années suggère que l’épidémie serait maintenant bien installée.</a:t>
            </a:r>
            <a:r>
              <a:rPr lang="fr-CA" baseline="0" dirty="0"/>
              <a:t> L’épidémie semble avoir accéléré en début d’année 2019, et le nombre de cas projetés est supérieur au nombre de cas déclarés lors du pic en 2016. </a:t>
            </a:r>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17</a:t>
            </a:fld>
            <a:endParaRPr lang="fr-FR"/>
          </a:p>
        </p:txBody>
      </p:sp>
    </p:spTree>
    <p:extLst>
      <p:ext uri="{BB962C8B-B14F-4D97-AF65-F5344CB8AC3E}">
        <p14:creationId xmlns:p14="http://schemas.microsoft.com/office/powerpoint/2010/main" val="1679573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a:solidFill>
                  <a:schemeClr val="tx1"/>
                </a:solidFill>
                <a:latin typeface="+mn-lt"/>
                <a:ea typeface="+mn-ea"/>
                <a:cs typeface="+mn-cs"/>
              </a:rPr>
              <a:t>La proportion plus faible de PVVIH en 2017 comparativement aux années précédentes (56 % vs 83 %) est également observée en 2018 (54 %) : ceci pourrait indiquer que le réseau sexuel des personnes atteintes de LGV s’élargit pour toucher de plus en plus de personnes séronégatives au VIH. Une limite à souligner est que la proportion de données manquantes pour les antécédents de VIH est assez élevée, a augmenté entre 2013 et 2016 et s’est stabilisée à environ 30 %. La tendance doit donc être interprétée avec prudence. </a:t>
            </a:r>
          </a:p>
          <a:p>
            <a:endParaRPr lang="fr-CA" sz="1200" kern="1200" dirty="0">
              <a:solidFill>
                <a:schemeClr val="tx1"/>
              </a:solidFill>
              <a:latin typeface="+mn-lt"/>
              <a:ea typeface="+mn-ea"/>
              <a:cs typeface="+mn-cs"/>
            </a:endParaRPr>
          </a:p>
          <a:p>
            <a:r>
              <a:rPr lang="fr-CA" sz="1200" kern="1200" dirty="0">
                <a:solidFill>
                  <a:schemeClr val="tx1"/>
                </a:solidFill>
                <a:latin typeface="+mn-lt"/>
                <a:ea typeface="+mn-ea"/>
                <a:cs typeface="+mn-cs"/>
              </a:rPr>
              <a:t>La charge virale du VIH lors du dernier test est disponible depuis 2018; elle est rapportée indétectable pour 88 % des cas, ceux-ci auraient alors un risque négligeable de transmettre le VIH.</a:t>
            </a:r>
          </a:p>
          <a:p>
            <a:endParaRPr lang="fr-CA"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Près du tiers des cas étaient asymptomatiques en 2018, ce qui suggère que la recherche systématique de LGV pour les infections rectales à </a:t>
            </a:r>
            <a:r>
              <a:rPr lang="fr-CA" sz="1200" i="1" kern="1200" dirty="0">
                <a:solidFill>
                  <a:schemeClr val="tx1"/>
                </a:solidFill>
                <a:latin typeface="+mn-lt"/>
                <a:ea typeface="+mn-ea"/>
                <a:cs typeface="+mn-cs"/>
              </a:rPr>
              <a:t>C. </a:t>
            </a:r>
            <a:r>
              <a:rPr lang="fr-CA" sz="1200" i="1" kern="1200" dirty="0" err="1">
                <a:solidFill>
                  <a:schemeClr val="tx1"/>
                </a:solidFill>
                <a:latin typeface="+mn-lt"/>
                <a:ea typeface="+mn-ea"/>
                <a:cs typeface="+mn-cs"/>
              </a:rPr>
              <a:t>trachomatis</a:t>
            </a:r>
            <a:r>
              <a:rPr lang="fr-CA" sz="1200" kern="1200" dirty="0">
                <a:solidFill>
                  <a:schemeClr val="tx1"/>
                </a:solidFill>
                <a:latin typeface="+mn-lt"/>
                <a:ea typeface="+mn-ea"/>
                <a:cs typeface="+mn-cs"/>
              </a:rPr>
              <a:t> contribue à capter une proportion importante d’infections asymptomatiques qui pourraient être manquées, considérant également que la presque totalité des LGV sont des infections rectales.</a:t>
            </a:r>
          </a:p>
          <a:p>
            <a:endParaRPr lang="fr-CA"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18</a:t>
            </a:fld>
            <a:endParaRPr lang="fr-FR"/>
          </a:p>
        </p:txBody>
      </p:sp>
    </p:spTree>
    <p:extLst>
      <p:ext uri="{BB962C8B-B14F-4D97-AF65-F5344CB8AC3E}">
        <p14:creationId xmlns:p14="http://schemas.microsoft.com/office/powerpoint/2010/main" val="146246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19</a:t>
            </a:fld>
            <a:endParaRPr lang="fr-FR"/>
          </a:p>
        </p:txBody>
      </p:sp>
    </p:spTree>
    <p:extLst>
      <p:ext uri="{BB962C8B-B14F-4D97-AF65-F5344CB8AC3E}">
        <p14:creationId xmlns:p14="http://schemas.microsoft.com/office/powerpoint/2010/main" val="1941681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20</a:t>
            </a:fld>
            <a:endParaRPr lang="fr-FR"/>
          </a:p>
        </p:txBody>
      </p:sp>
    </p:spTree>
    <p:extLst>
      <p:ext uri="{BB962C8B-B14F-4D97-AF65-F5344CB8AC3E}">
        <p14:creationId xmlns:p14="http://schemas.microsoft.com/office/powerpoint/2010/main" val="2120958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21</a:t>
            </a:fld>
            <a:endParaRPr lang="fr-FR"/>
          </a:p>
        </p:txBody>
      </p:sp>
    </p:spTree>
    <p:extLst>
      <p:ext uri="{BB962C8B-B14F-4D97-AF65-F5344CB8AC3E}">
        <p14:creationId xmlns:p14="http://schemas.microsoft.com/office/powerpoint/2010/main" val="360789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solidFill>
                <a:srgbClr val="FF0000"/>
              </a:solidFill>
            </a:endParaRPr>
          </a:p>
        </p:txBody>
      </p:sp>
      <p:sp>
        <p:nvSpPr>
          <p:cNvPr id="4" name="Espace réservé du numéro de diapositive 3"/>
          <p:cNvSpPr>
            <a:spLocks noGrp="1"/>
          </p:cNvSpPr>
          <p:nvPr>
            <p:ph type="sldNum" sz="quarter" idx="10"/>
          </p:nvPr>
        </p:nvSpPr>
        <p:spPr/>
        <p:txBody>
          <a:bodyPr/>
          <a:lstStyle/>
          <a:p>
            <a:fld id="{4D670DFD-5167-4C85-9A56-8636AAB53A34}" type="slidenum">
              <a:rPr lang="fr-CA" smtClean="0"/>
              <a:pPr/>
              <a:t>2</a:t>
            </a:fld>
            <a:endParaRPr lang="fr-CA"/>
          </a:p>
        </p:txBody>
      </p:sp>
    </p:spTree>
    <p:extLst>
      <p:ext uri="{BB962C8B-B14F-4D97-AF65-F5344CB8AC3E}">
        <p14:creationId xmlns:p14="http://schemas.microsoft.com/office/powerpoint/2010/main" val="1831496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22</a:t>
            </a:fld>
            <a:endParaRPr lang="fr-FR"/>
          </a:p>
        </p:txBody>
      </p:sp>
    </p:spTree>
    <p:extLst>
      <p:ext uri="{BB962C8B-B14F-4D97-AF65-F5344CB8AC3E}">
        <p14:creationId xmlns:p14="http://schemas.microsoft.com/office/powerpoint/2010/main" val="3540009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23</a:t>
            </a:fld>
            <a:endParaRPr lang="fr-FR"/>
          </a:p>
        </p:txBody>
      </p:sp>
    </p:spTree>
    <p:extLst>
      <p:ext uri="{BB962C8B-B14F-4D97-AF65-F5344CB8AC3E}">
        <p14:creationId xmlns:p14="http://schemas.microsoft.com/office/powerpoint/2010/main" val="3555672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24</a:t>
            </a:fld>
            <a:endParaRPr lang="fr-FR"/>
          </a:p>
        </p:txBody>
      </p:sp>
    </p:spTree>
    <p:extLst>
      <p:ext uri="{BB962C8B-B14F-4D97-AF65-F5344CB8AC3E}">
        <p14:creationId xmlns:p14="http://schemas.microsoft.com/office/powerpoint/2010/main" val="1600335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25</a:t>
            </a:fld>
            <a:endParaRPr lang="fr-FR"/>
          </a:p>
        </p:txBody>
      </p:sp>
    </p:spTree>
    <p:extLst>
      <p:ext uri="{BB962C8B-B14F-4D97-AF65-F5344CB8AC3E}">
        <p14:creationId xmlns:p14="http://schemas.microsoft.com/office/powerpoint/2010/main" val="3112894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26</a:t>
            </a:fld>
            <a:endParaRPr lang="fr-FR"/>
          </a:p>
        </p:txBody>
      </p:sp>
    </p:spTree>
    <p:extLst>
      <p:ext uri="{BB962C8B-B14F-4D97-AF65-F5344CB8AC3E}">
        <p14:creationId xmlns:p14="http://schemas.microsoft.com/office/powerpoint/2010/main" val="1195574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27</a:t>
            </a:fld>
            <a:endParaRPr lang="fr-FR"/>
          </a:p>
        </p:txBody>
      </p:sp>
    </p:spTree>
    <p:extLst>
      <p:ext uri="{BB962C8B-B14F-4D97-AF65-F5344CB8AC3E}">
        <p14:creationId xmlns:p14="http://schemas.microsoft.com/office/powerpoint/2010/main" val="4059691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En 2017, une hausse du nombre</a:t>
            </a:r>
            <a:r>
              <a:rPr lang="fr-CA" baseline="0" dirty="0"/>
              <a:t> de cas et de nouveaux diagnostics a été observée chez les personnes originaires de pays fortement endémiques pour le VIH, suivie d’une baisse en 2018. </a:t>
            </a:r>
          </a:p>
          <a:p>
            <a:endParaRPr lang="fr-CA" baseline="0" dirty="0"/>
          </a:p>
          <a:p>
            <a:r>
              <a:rPr lang="fr-CA" baseline="0" dirty="0"/>
              <a:t>Une diminution du nombre de nouveaux diagnostics chez les HARSAH est observée en 2017, mais le nombre en 2018 est similaire à 2017. </a:t>
            </a:r>
          </a:p>
          <a:p>
            <a:endParaRPr lang="fr-CA" baseline="0" dirty="0"/>
          </a:p>
          <a:p>
            <a:r>
              <a:rPr lang="fr-CA" baseline="0" dirty="0"/>
              <a:t>Très peu de nouveaux diagnostics sont enregistrés chez les personnes UDI. </a:t>
            </a:r>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28</a:t>
            </a:fld>
            <a:endParaRPr lang="fr-FR"/>
          </a:p>
        </p:txBody>
      </p:sp>
    </p:spTree>
    <p:extLst>
      <p:ext uri="{BB962C8B-B14F-4D97-AF65-F5344CB8AC3E}">
        <p14:creationId xmlns:p14="http://schemas.microsoft.com/office/powerpoint/2010/main" val="4130632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29</a:t>
            </a:fld>
            <a:endParaRPr lang="fr-FR"/>
          </a:p>
        </p:txBody>
      </p:sp>
    </p:spTree>
    <p:extLst>
      <p:ext uri="{BB962C8B-B14F-4D97-AF65-F5344CB8AC3E}">
        <p14:creationId xmlns:p14="http://schemas.microsoft.com/office/powerpoint/2010/main" val="3378912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30</a:t>
            </a:fld>
            <a:endParaRPr lang="fr-FR"/>
          </a:p>
        </p:txBody>
      </p:sp>
    </p:spTree>
    <p:extLst>
      <p:ext uri="{BB962C8B-B14F-4D97-AF65-F5344CB8AC3E}">
        <p14:creationId xmlns:p14="http://schemas.microsoft.com/office/powerpoint/2010/main" val="1917555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31</a:t>
            </a:fld>
            <a:endParaRPr lang="fr-FR"/>
          </a:p>
        </p:txBody>
      </p:sp>
    </p:spTree>
    <p:extLst>
      <p:ext uri="{BB962C8B-B14F-4D97-AF65-F5344CB8AC3E}">
        <p14:creationId xmlns:p14="http://schemas.microsoft.com/office/powerpoint/2010/main" val="1796677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3</a:t>
            </a:fld>
            <a:endParaRPr lang="fr-FR"/>
          </a:p>
        </p:txBody>
      </p:sp>
    </p:spTree>
    <p:extLst>
      <p:ext uri="{BB962C8B-B14F-4D97-AF65-F5344CB8AC3E}">
        <p14:creationId xmlns:p14="http://schemas.microsoft.com/office/powerpoint/2010/main" val="2441993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32</a:t>
            </a:fld>
            <a:endParaRPr lang="fr-FR"/>
          </a:p>
        </p:txBody>
      </p:sp>
    </p:spTree>
    <p:extLst>
      <p:ext uri="{BB962C8B-B14F-4D97-AF65-F5344CB8AC3E}">
        <p14:creationId xmlns:p14="http://schemas.microsoft.com/office/powerpoint/2010/main" val="246132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33</a:t>
            </a:fld>
            <a:endParaRPr lang="fr-FR"/>
          </a:p>
        </p:txBody>
      </p:sp>
    </p:spTree>
    <p:extLst>
      <p:ext uri="{BB962C8B-B14F-4D97-AF65-F5344CB8AC3E}">
        <p14:creationId xmlns:p14="http://schemas.microsoft.com/office/powerpoint/2010/main" val="1954876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38</a:t>
            </a:fld>
            <a:endParaRPr lang="fr-FR"/>
          </a:p>
        </p:txBody>
      </p:sp>
    </p:spTree>
    <p:extLst>
      <p:ext uri="{BB962C8B-B14F-4D97-AF65-F5344CB8AC3E}">
        <p14:creationId xmlns:p14="http://schemas.microsoft.com/office/powerpoint/2010/main" val="57092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fr-CA" dirty="0"/>
          </a:p>
        </p:txBody>
      </p:sp>
    </p:spTree>
    <p:extLst>
      <p:ext uri="{BB962C8B-B14F-4D97-AF65-F5344CB8AC3E}">
        <p14:creationId xmlns:p14="http://schemas.microsoft.com/office/powerpoint/2010/main" val="298649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4059181" y="8977133"/>
            <a:ext cx="3105348" cy="472567"/>
          </a:xfrm>
          <a:prstGeom prst="rect">
            <a:avLst/>
          </a:prstGeom>
          <a:noFill/>
          <a:ln w="9525">
            <a:noFill/>
            <a:miter lim="800000"/>
            <a:headEnd/>
            <a:tailEnd/>
          </a:ln>
        </p:spPr>
        <p:txBody>
          <a:bodyPr lIns="94947" tIns="47474" rIns="94947" bIns="47474" anchor="b"/>
          <a:lstStyle/>
          <a:p>
            <a:pPr algn="r"/>
            <a:fld id="{9EC56CED-43A1-42D4-87AE-4A6C58C94401}" type="slidenum">
              <a:rPr lang="fr-CA" sz="1200"/>
              <a:pPr algn="r"/>
              <a:t>40</a:t>
            </a:fld>
            <a:endParaRPr lang="fr-CA" sz="1200"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fr-FR" dirty="0"/>
              <a:t>Plus de 29 000 questionnaires ont été complétés depuis 1995 par plus de</a:t>
            </a:r>
            <a:r>
              <a:rPr lang="fr-FR" baseline="0" dirty="0"/>
              <a:t> </a:t>
            </a:r>
            <a:r>
              <a:rPr lang="fr-FR" dirty="0"/>
              <a:t>15</a:t>
            </a:r>
            <a:r>
              <a:rPr lang="fr-FR" baseline="0" dirty="0"/>
              <a:t> 2</a:t>
            </a:r>
            <a:r>
              <a:rPr lang="fr-FR" dirty="0"/>
              <a:t>00 individus.</a:t>
            </a:r>
          </a:p>
          <a:p>
            <a:pPr eaLnBrk="1" hangingPunct="1"/>
            <a:endParaRPr lang="fr-FR" dirty="0"/>
          </a:p>
          <a:p>
            <a:pPr eaLnBrk="1" hangingPunct="1"/>
            <a:r>
              <a:rPr lang="fr-FR" dirty="0"/>
              <a:t>Les trois quarts de ceux-ci sont des hommes dont l’âge moyen est d’environ 36 ans (32 ans chez les femmes).</a:t>
            </a:r>
          </a:p>
          <a:p>
            <a:pPr eaLnBrk="1" hangingPunct="1"/>
            <a:endParaRPr lang="fr-FR" dirty="0"/>
          </a:p>
          <a:p>
            <a:pPr eaLnBrk="1" hangingPunct="1"/>
            <a:r>
              <a:rPr lang="fr-FR" dirty="0"/>
              <a:t>La majorité sont recrutés en milieu urbain et n’ont pas terminé</a:t>
            </a:r>
            <a:r>
              <a:rPr lang="fr-FR" baseline="0" dirty="0"/>
              <a:t> l’école secondaire</a:t>
            </a:r>
            <a:r>
              <a:rPr lang="fr-FR" dirty="0"/>
              <a:t>. Plusieurs ont des problèmes de logement puisque 39,3 % rapportent avoir dormi dans la rue, un squat ou un refuge au moins une fois dans les 6 derniers mois.</a:t>
            </a:r>
          </a:p>
        </p:txBody>
      </p:sp>
    </p:spTree>
    <p:extLst>
      <p:ext uri="{BB962C8B-B14F-4D97-AF65-F5344CB8AC3E}">
        <p14:creationId xmlns:p14="http://schemas.microsoft.com/office/powerpoint/2010/main" val="4198553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Depuis 2011, 82,8 % des participants sont nés au Canada et non Autochtones</a:t>
            </a:r>
            <a:r>
              <a:rPr lang="fr-CA" baseline="0" dirty="0"/>
              <a:t> alors que 12,7 % sont nés au Canada et Autochtones. </a:t>
            </a:r>
          </a:p>
          <a:p>
            <a:endParaRPr lang="fr-CA" baseline="0" dirty="0"/>
          </a:p>
          <a:p>
            <a:r>
              <a:rPr lang="fr-CA" baseline="0" dirty="0"/>
              <a:t>La majorité des participants rapportent une orientation sexuelle hétérosexuelle et 4 % chez les deux sexes rapportent une orientation homosexuelle. </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41</a:t>
            </a:fld>
            <a:endParaRPr lang="fr-CA"/>
          </a:p>
        </p:txBody>
      </p:sp>
    </p:spTree>
    <p:extLst>
      <p:ext uri="{BB962C8B-B14F-4D97-AF65-F5344CB8AC3E}">
        <p14:creationId xmlns:p14="http://schemas.microsoft.com/office/powerpoint/2010/main" val="2404806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eaLnBrk="1" hangingPunct="1">
              <a:spcBef>
                <a:spcPct val="50000"/>
              </a:spcBef>
            </a:pPr>
            <a:r>
              <a:rPr lang="fr-CA" dirty="0">
                <a:latin typeface="Arial" pitchFamily="34" charset="0"/>
                <a:cs typeface="Arial" pitchFamily="34" charset="0"/>
              </a:rPr>
              <a:t>Plus</a:t>
            </a:r>
            <a:r>
              <a:rPr lang="fr-CA" baseline="0" dirty="0">
                <a:latin typeface="Arial" pitchFamily="34" charset="0"/>
                <a:cs typeface="Arial" pitchFamily="34" charset="0"/>
              </a:rPr>
              <a:t> de 40%</a:t>
            </a:r>
            <a:r>
              <a:rPr lang="fr-CA" dirty="0">
                <a:latin typeface="Arial" pitchFamily="34" charset="0"/>
                <a:cs typeface="Arial" pitchFamily="34" charset="0"/>
              </a:rPr>
              <a:t> des participants ont déclaré que la drogue qu’ils se sont injectée le plus souvent au cours des 6 derniers mois était la cocaïne. </a:t>
            </a:r>
          </a:p>
          <a:p>
            <a:pPr algn="l" eaLnBrk="1" hangingPunct="1">
              <a:spcBef>
                <a:spcPct val="50000"/>
              </a:spcBef>
            </a:pPr>
            <a:endParaRPr lang="fr-CA" dirty="0">
              <a:latin typeface="Arial" pitchFamily="34" charset="0"/>
              <a:cs typeface="Arial" pitchFamily="34" charset="0"/>
            </a:endParaRPr>
          </a:p>
          <a:p>
            <a:pPr algn="l" rtl="0" eaLnBrk="1" fontAlgn="base" hangingPunct="1">
              <a:spcBef>
                <a:spcPct val="50000"/>
              </a:spcBef>
              <a:spcAft>
                <a:spcPct val="0"/>
              </a:spcAft>
            </a:pPr>
            <a:r>
              <a:rPr lang="fr-CA" dirty="0">
                <a:latin typeface="Arial" pitchFamily="34" charset="0"/>
                <a:cs typeface="Arial" pitchFamily="34" charset="0"/>
              </a:rPr>
              <a:t>Plus de 40% rapportent faire le plus souvent usage de</a:t>
            </a:r>
            <a:r>
              <a:rPr lang="fr-CA" baseline="0" dirty="0">
                <a:latin typeface="Arial" pitchFamily="34" charset="0"/>
                <a:cs typeface="Arial" pitchFamily="34" charset="0"/>
              </a:rPr>
              <a:t> médicaments </a:t>
            </a:r>
            <a:r>
              <a:rPr lang="fr-CA" dirty="0">
                <a:latin typeface="Arial" pitchFamily="34" charset="0"/>
                <a:cs typeface="Arial" pitchFamily="34" charset="0"/>
              </a:rPr>
              <a:t>opioïdes, incluant </a:t>
            </a:r>
            <a:r>
              <a:rPr lang="fr-CA" dirty="0" err="1">
                <a:latin typeface="Arial" pitchFamily="34" charset="0"/>
                <a:cs typeface="Arial" pitchFamily="34" charset="0"/>
              </a:rPr>
              <a:t>Dilaudid</a:t>
            </a:r>
            <a:r>
              <a:rPr lang="fr-CA" dirty="0">
                <a:latin typeface="Arial" pitchFamily="34" charset="0"/>
                <a:cs typeface="Arial" pitchFamily="34" charset="0"/>
              </a:rPr>
              <a:t> (prescrit ou non), méthadone (prescrite ou non), morphine (prescrite ou non), </a:t>
            </a:r>
            <a:r>
              <a:rPr lang="fr-CA" dirty="0" err="1">
                <a:latin typeface="Arial" pitchFamily="34" charset="0"/>
                <a:cs typeface="Arial" pitchFamily="34" charset="0"/>
              </a:rPr>
              <a:t>suboxone</a:t>
            </a:r>
            <a:r>
              <a:rPr lang="fr-CA" dirty="0">
                <a:latin typeface="Arial" pitchFamily="34" charset="0"/>
                <a:cs typeface="Arial" pitchFamily="34" charset="0"/>
              </a:rPr>
              <a:t> (prescrit ou non), </a:t>
            </a:r>
            <a:r>
              <a:rPr lang="fr-CA" dirty="0" err="1">
                <a:latin typeface="Arial" pitchFamily="34" charset="0"/>
                <a:cs typeface="Arial" pitchFamily="34" charset="0"/>
              </a:rPr>
              <a:t>oxycodone</a:t>
            </a:r>
            <a:r>
              <a:rPr lang="fr-CA" dirty="0">
                <a:latin typeface="Arial" pitchFamily="34" charset="0"/>
                <a:cs typeface="Arial" pitchFamily="34" charset="0"/>
              </a:rPr>
              <a:t>/</a:t>
            </a:r>
            <a:r>
              <a:rPr lang="fr-CA" dirty="0" err="1">
                <a:latin typeface="Arial" pitchFamily="34" charset="0"/>
                <a:cs typeface="Arial" pitchFamily="34" charset="0"/>
              </a:rPr>
              <a:t>oxycontin</a:t>
            </a:r>
            <a:r>
              <a:rPr lang="fr-CA" dirty="0">
                <a:latin typeface="Arial" pitchFamily="34" charset="0"/>
                <a:cs typeface="Arial" pitchFamily="34" charset="0"/>
              </a:rPr>
              <a:t>, fentanyl, codéine, </a:t>
            </a:r>
            <a:r>
              <a:rPr lang="fr-CA" dirty="0" err="1">
                <a:latin typeface="Arial" pitchFamily="34" charset="0"/>
                <a:cs typeface="Arial" pitchFamily="34" charset="0"/>
              </a:rPr>
              <a:t>OxyNEO</a:t>
            </a:r>
            <a:r>
              <a:rPr lang="fr-CA" dirty="0">
                <a:latin typeface="Arial" pitchFamily="34" charset="0"/>
                <a:cs typeface="Arial" pitchFamily="34" charset="0"/>
              </a:rPr>
              <a:t>, </a:t>
            </a:r>
            <a:r>
              <a:rPr lang="fr-CA" dirty="0" err="1">
                <a:latin typeface="Arial" pitchFamily="34" charset="0"/>
                <a:cs typeface="Arial" pitchFamily="34" charset="0"/>
              </a:rPr>
              <a:t>demerol</a:t>
            </a:r>
            <a:r>
              <a:rPr lang="fr-CA" dirty="0">
                <a:latin typeface="Arial" pitchFamily="34" charset="0"/>
                <a:cs typeface="Arial" pitchFamily="34" charset="0"/>
              </a:rPr>
              <a:t>, </a:t>
            </a:r>
            <a:r>
              <a:rPr lang="fr-CA" dirty="0" err="1">
                <a:latin typeface="Arial" pitchFamily="34" charset="0"/>
                <a:cs typeface="Arial" pitchFamily="34" charset="0"/>
              </a:rPr>
              <a:t>Hydromorph</a:t>
            </a:r>
            <a:r>
              <a:rPr lang="fr-CA" dirty="0">
                <a:latin typeface="Arial" pitchFamily="34" charset="0"/>
                <a:cs typeface="Arial" pitchFamily="34" charset="0"/>
              </a:rPr>
              <a:t> </a:t>
            </a:r>
            <a:r>
              <a:rPr lang="fr-CA" dirty="0" err="1">
                <a:latin typeface="Arial" pitchFamily="34" charset="0"/>
                <a:cs typeface="Arial" pitchFamily="34" charset="0"/>
              </a:rPr>
              <a:t>Contin</a:t>
            </a:r>
            <a:endParaRPr lang="fr-CA" dirty="0">
              <a:latin typeface="Arial" pitchFamily="34" charset="0"/>
              <a:cs typeface="Arial" pitchFamily="34" charset="0"/>
            </a:endParaRPr>
          </a:p>
          <a:p>
            <a:pPr algn="l" rtl="0" eaLnBrk="1" fontAlgn="base" hangingPunct="1">
              <a:spcBef>
                <a:spcPct val="50000"/>
              </a:spcBef>
              <a:spcAft>
                <a:spcPct val="0"/>
              </a:spcAft>
            </a:pPr>
            <a:endParaRPr lang="fr-CA" dirty="0">
              <a:latin typeface="Arial" pitchFamily="34" charset="0"/>
              <a:cs typeface="Arial" pitchFamily="34" charset="0"/>
            </a:endParaRPr>
          </a:p>
          <a:p>
            <a:pPr defTabSz="931774" eaLnBrk="1" hangingPunct="1">
              <a:spcBef>
                <a:spcPct val="50000"/>
              </a:spcBef>
              <a:defRPr/>
            </a:pPr>
            <a:r>
              <a:rPr lang="fr-CA" dirty="0">
                <a:latin typeface="Arial" pitchFamily="34" charset="0"/>
                <a:cs typeface="Arial" pitchFamily="34" charset="0"/>
              </a:rPr>
              <a:t>La catégorie « autres » inclut notamment les benzodiazépines, les amphétamines, l’ecstasy et le PCP.</a:t>
            </a:r>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42</a:t>
            </a:fld>
            <a:endParaRPr lang="fr-CA"/>
          </a:p>
        </p:txBody>
      </p:sp>
    </p:spTree>
    <p:extLst>
      <p:ext uri="{BB962C8B-B14F-4D97-AF65-F5344CB8AC3E}">
        <p14:creationId xmlns:p14="http://schemas.microsoft.com/office/powerpoint/2010/main" val="28045452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L’utilisation de seringues déjà utilisés par quelqu’un d’autre a diminué significativement et de façon quasi constante depuis 1995, mais est stable depuis 2011.  Cette stabilité</a:t>
            </a:r>
            <a:r>
              <a:rPr lang="fr-CA" baseline="0" dirty="0"/>
              <a:t> est préoccupante.</a:t>
            </a:r>
            <a:endParaRPr lang="fr-CA" dirty="0"/>
          </a:p>
          <a:p>
            <a:endParaRPr lang="fr-CA" dirty="0"/>
          </a:p>
          <a:p>
            <a:r>
              <a:rPr lang="fr-CA" dirty="0"/>
              <a:t>L’utilisation d’au moins un item de matériel déjà utilisé par quelqu’un d’autre a diminué significativement depuis 2010.</a:t>
            </a:r>
            <a:br>
              <a:rPr lang="fr-CA" dirty="0"/>
            </a:br>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43</a:t>
            </a:fld>
            <a:endParaRPr lang="fr-CA"/>
          </a:p>
        </p:txBody>
      </p:sp>
    </p:spTree>
    <p:extLst>
      <p:ext uri="{BB962C8B-B14F-4D97-AF65-F5344CB8AC3E}">
        <p14:creationId xmlns:p14="http://schemas.microsoft.com/office/powerpoint/2010/main" val="1990849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dirty="0"/>
              <a:t>Le taux d’incidence du VIH a diminué de façon statistiquement significative dans tout le réseau.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indent="0" algn="l" defTabSz="914400" rtl="0" eaLnBrk="0" fontAlgn="base" latinLnBrk="0" hangingPunct="0">
              <a:lnSpc>
                <a:spcPct val="100000"/>
              </a:lnSpc>
              <a:spcBef>
                <a:spcPct val="30000"/>
              </a:spcBef>
              <a:spcAft>
                <a:spcPct val="0"/>
              </a:spcAft>
              <a:buClrTx/>
              <a:buSzTx/>
              <a:buFontTx/>
              <a:buNone/>
              <a:tabLst/>
              <a:defRPr/>
            </a:pPr>
            <a:r>
              <a:rPr lang="fr-CA" dirty="0"/>
              <a:t>Un taux de 1,0 par 100 PA</a:t>
            </a:r>
            <a:r>
              <a:rPr lang="fr-CA" baseline="0" dirty="0"/>
              <a:t> </a:t>
            </a:r>
            <a:r>
              <a:rPr lang="fr-CA" dirty="0"/>
              <a:t>signifie que chaque année, parmi 100 personnes non infectées par le VIH au départ, 1,0 nouvelle personne s’infectera.</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44</a:t>
            </a:fld>
            <a:endParaRPr lang="fr-CA"/>
          </a:p>
        </p:txBody>
      </p:sp>
    </p:spTree>
    <p:extLst>
      <p:ext uri="{BB962C8B-B14F-4D97-AF65-F5344CB8AC3E}">
        <p14:creationId xmlns:p14="http://schemas.microsoft.com/office/powerpoint/2010/main" val="35083419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Le taux d’incidence des</a:t>
            </a:r>
            <a:r>
              <a:rPr lang="fr-CA" baseline="0" dirty="0"/>
              <a:t> anti-VHC</a:t>
            </a:r>
            <a:r>
              <a:rPr lang="fr-CA" dirty="0"/>
              <a:t> VHC a diminué significativement</a:t>
            </a:r>
            <a:r>
              <a:rPr lang="fr-CA" baseline="0" dirty="0"/>
              <a:t> dans le réseau entre 1998 et 2016. Le taux d’incidence oscille à des niveaux très élevés.</a:t>
            </a:r>
          </a:p>
          <a:p>
            <a:endParaRPr lang="fr-CA" dirty="0"/>
          </a:p>
          <a:p>
            <a:pPr marL="0" marR="0" indent="0" algn="l" defTabSz="914400" rtl="0" eaLnBrk="0" fontAlgn="base" latinLnBrk="0" hangingPunct="0">
              <a:lnSpc>
                <a:spcPct val="100000"/>
              </a:lnSpc>
              <a:spcBef>
                <a:spcPct val="30000"/>
              </a:spcBef>
              <a:spcAft>
                <a:spcPct val="0"/>
              </a:spcAft>
              <a:buClrTx/>
              <a:buSzTx/>
              <a:buFontTx/>
              <a:buNone/>
              <a:tabLst/>
              <a:defRPr/>
            </a:pPr>
            <a:r>
              <a:rPr lang="fr-CA" dirty="0"/>
              <a:t>Un taux de 20,0 par 100 PA</a:t>
            </a:r>
            <a:r>
              <a:rPr lang="fr-CA" baseline="0" dirty="0"/>
              <a:t> </a:t>
            </a:r>
            <a:r>
              <a:rPr lang="fr-CA" dirty="0"/>
              <a:t>signifie que chaque année, parmi 100 personnes non infectées par le VIH au départ, 20,0 nouvelles personnes s’infecteront. </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45</a:t>
            </a:fld>
            <a:endParaRPr lang="fr-CA"/>
          </a:p>
        </p:txBody>
      </p:sp>
    </p:spTree>
    <p:extLst>
      <p:ext uri="{BB962C8B-B14F-4D97-AF65-F5344CB8AC3E}">
        <p14:creationId xmlns:p14="http://schemas.microsoft.com/office/powerpoint/2010/main" val="98887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4</a:t>
            </a:fld>
            <a:endParaRPr lang="fr-FR"/>
          </a:p>
        </p:txBody>
      </p:sp>
    </p:spTree>
    <p:extLst>
      <p:ext uri="{BB962C8B-B14F-4D97-AF65-F5344CB8AC3E}">
        <p14:creationId xmlns:p14="http://schemas.microsoft.com/office/powerpoint/2010/main" val="3182125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dirty="0"/>
              <a:t>L</a:t>
            </a:r>
            <a:r>
              <a:rPr lang="fr-CA" baseline="0" dirty="0"/>
              <a:t>e</a:t>
            </a:r>
            <a:r>
              <a:rPr lang="fr-CA" dirty="0"/>
              <a:t> dépistage dans</a:t>
            </a:r>
            <a:r>
              <a:rPr lang="fr-CA" baseline="0" dirty="0"/>
              <a:t> la dernière année</a:t>
            </a:r>
            <a:r>
              <a:rPr lang="fr-CA" dirty="0"/>
              <a:t> a augmenté de façon statistiquement significative entre 2003 et 2017</a:t>
            </a:r>
            <a:r>
              <a:rPr lang="fr-FR" dirty="0"/>
              <a:t>. Il semble relativement stable depuis 2013, mais</a:t>
            </a:r>
            <a:r>
              <a:rPr lang="fr-FR" baseline="0" dirty="0"/>
              <a:t> une légère diminution est observée en 2017, à surveiller.</a:t>
            </a:r>
            <a:endParaRPr lang="fr-CA" dirty="0"/>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46</a:t>
            </a:fld>
            <a:endParaRPr lang="fr-CA"/>
          </a:p>
        </p:txBody>
      </p:sp>
    </p:spTree>
    <p:extLst>
      <p:ext uri="{BB962C8B-B14F-4D97-AF65-F5344CB8AC3E}">
        <p14:creationId xmlns:p14="http://schemas.microsoft.com/office/powerpoint/2010/main" val="3981531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La proportion</a:t>
            </a:r>
            <a:r>
              <a:rPr lang="fr-CA" baseline="0" dirty="0"/>
              <a:t> de participants qui ignorent être infecté par le VIH ou par le VIH a diminué significativement entre 2003 et 2017</a:t>
            </a:r>
            <a:r>
              <a:rPr lang="fr-FR" dirty="0"/>
              <a:t>, mais</a:t>
            </a:r>
            <a:r>
              <a:rPr lang="fr-FR" baseline="0" dirty="0"/>
              <a:t> une légère augmentation est observée en 2017, à surveiller</a:t>
            </a:r>
            <a:r>
              <a:rPr lang="fr-CA" baseline="0" dirty="0"/>
              <a:t>.</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47</a:t>
            </a:fld>
            <a:endParaRPr lang="fr-CA"/>
          </a:p>
        </p:txBody>
      </p:sp>
    </p:spTree>
    <p:extLst>
      <p:ext uri="{BB962C8B-B14F-4D97-AF65-F5344CB8AC3E}">
        <p14:creationId xmlns:p14="http://schemas.microsoft.com/office/powerpoint/2010/main" val="18275896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La proportion de participants qui rapportent</a:t>
            </a:r>
            <a:r>
              <a:rPr lang="fr-CA" baseline="0" dirty="0"/>
              <a:t> la prise de médicaments (actuelle pour le VIH, au moins une fois à vie pour le VHC) a augmenté significativement, autant dans le cas du VIH que du VHC</a:t>
            </a:r>
            <a:r>
              <a:rPr lang="fr-FR" dirty="0"/>
              <a:t>, mais</a:t>
            </a:r>
            <a:r>
              <a:rPr lang="fr-FR" baseline="0" dirty="0"/>
              <a:t> une légère diminution est observée en 2017, à surveiller.</a:t>
            </a:r>
            <a:r>
              <a:rPr lang="fr-CA" baseline="0" dirty="0"/>
              <a:t>.</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48</a:t>
            </a:fld>
            <a:endParaRPr lang="fr-CA"/>
          </a:p>
        </p:txBody>
      </p:sp>
    </p:spTree>
    <p:extLst>
      <p:ext uri="{BB962C8B-B14F-4D97-AF65-F5344CB8AC3E}">
        <p14:creationId xmlns:p14="http://schemas.microsoft.com/office/powerpoint/2010/main" val="1133596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49</a:t>
            </a:fld>
            <a:endParaRPr lang="fr-FR"/>
          </a:p>
        </p:txBody>
      </p:sp>
    </p:spTree>
    <p:extLst>
      <p:ext uri="{BB962C8B-B14F-4D97-AF65-F5344CB8AC3E}">
        <p14:creationId xmlns:p14="http://schemas.microsoft.com/office/powerpoint/2010/main" val="32084379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50</a:t>
            </a:fld>
            <a:endParaRPr lang="fr-FR"/>
          </a:p>
        </p:txBody>
      </p:sp>
    </p:spTree>
    <p:extLst>
      <p:ext uri="{BB962C8B-B14F-4D97-AF65-F5344CB8AC3E}">
        <p14:creationId xmlns:p14="http://schemas.microsoft.com/office/powerpoint/2010/main" val="1540999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51</a:t>
            </a:fld>
            <a:endParaRPr lang="fr-FR"/>
          </a:p>
        </p:txBody>
      </p:sp>
    </p:spTree>
    <p:extLst>
      <p:ext uri="{BB962C8B-B14F-4D97-AF65-F5344CB8AC3E}">
        <p14:creationId xmlns:p14="http://schemas.microsoft.com/office/powerpoint/2010/main" val="3307243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52</a:t>
            </a:fld>
            <a:endParaRPr lang="fr-FR"/>
          </a:p>
        </p:txBody>
      </p:sp>
    </p:spTree>
    <p:extLst>
      <p:ext uri="{BB962C8B-B14F-4D97-AF65-F5344CB8AC3E}">
        <p14:creationId xmlns:p14="http://schemas.microsoft.com/office/powerpoint/2010/main" val="23282154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54</a:t>
            </a:fld>
            <a:endParaRPr lang="fr-FR"/>
          </a:p>
        </p:txBody>
      </p:sp>
    </p:spTree>
    <p:extLst>
      <p:ext uri="{BB962C8B-B14F-4D97-AF65-F5344CB8AC3E}">
        <p14:creationId xmlns:p14="http://schemas.microsoft.com/office/powerpoint/2010/main" val="38141961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55</a:t>
            </a:fld>
            <a:endParaRPr lang="fr-FR"/>
          </a:p>
        </p:txBody>
      </p:sp>
    </p:spTree>
    <p:extLst>
      <p:ext uri="{BB962C8B-B14F-4D97-AF65-F5344CB8AC3E}">
        <p14:creationId xmlns:p14="http://schemas.microsoft.com/office/powerpoint/2010/main" val="15213927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56</a:t>
            </a:fld>
            <a:endParaRPr lang="fr-FR"/>
          </a:p>
        </p:txBody>
      </p:sp>
    </p:spTree>
    <p:extLst>
      <p:ext uri="{BB962C8B-B14F-4D97-AF65-F5344CB8AC3E}">
        <p14:creationId xmlns:p14="http://schemas.microsoft.com/office/powerpoint/2010/main" val="3416358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aseline="0" dirty="0"/>
              <a:t>Une hausse quasi-constante du taux d’incidence de cas déclarés de l’infection à </a:t>
            </a:r>
            <a:r>
              <a:rPr lang="fr-CA" i="1" baseline="0" dirty="0"/>
              <a:t>C. </a:t>
            </a:r>
            <a:r>
              <a:rPr lang="fr-CA" i="1" baseline="0" dirty="0" err="1"/>
              <a:t>trachomatis</a:t>
            </a:r>
            <a:r>
              <a:rPr lang="fr-CA" i="1" baseline="0" dirty="0"/>
              <a:t> </a:t>
            </a:r>
            <a:r>
              <a:rPr lang="fr-CA" baseline="0" dirty="0"/>
              <a:t>est observée depuis 1999. La projection 2019 suggère une légère diminution chez les femmes. </a:t>
            </a:r>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5</a:t>
            </a:fld>
            <a:endParaRPr lang="fr-FR"/>
          </a:p>
        </p:txBody>
      </p:sp>
    </p:spTree>
    <p:extLst>
      <p:ext uri="{BB962C8B-B14F-4D97-AF65-F5344CB8AC3E}">
        <p14:creationId xmlns:p14="http://schemas.microsoft.com/office/powerpoint/2010/main" val="10916274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57</a:t>
            </a:fld>
            <a:endParaRPr lang="fr-FR"/>
          </a:p>
        </p:txBody>
      </p:sp>
    </p:spTree>
    <p:extLst>
      <p:ext uri="{BB962C8B-B14F-4D97-AF65-F5344CB8AC3E}">
        <p14:creationId xmlns:p14="http://schemas.microsoft.com/office/powerpoint/2010/main" val="29428790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58</a:t>
            </a:fld>
            <a:endParaRPr lang="fr-FR"/>
          </a:p>
        </p:txBody>
      </p:sp>
    </p:spTree>
    <p:extLst>
      <p:ext uri="{BB962C8B-B14F-4D97-AF65-F5344CB8AC3E}">
        <p14:creationId xmlns:p14="http://schemas.microsoft.com/office/powerpoint/2010/main" val="213835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Consulter le document</a:t>
            </a:r>
            <a:r>
              <a:rPr lang="fr-CA" baseline="0" dirty="0"/>
              <a:t> complet</a:t>
            </a:r>
            <a:r>
              <a:rPr lang="fr-CA" dirty="0"/>
              <a:t> pour voir l’évolution entre 2014 et 2018. </a:t>
            </a:r>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6</a:t>
            </a:fld>
            <a:endParaRPr lang="fr-FR"/>
          </a:p>
        </p:txBody>
      </p:sp>
    </p:spTree>
    <p:extLst>
      <p:ext uri="{BB962C8B-B14F-4D97-AF65-F5344CB8AC3E}">
        <p14:creationId xmlns:p14="http://schemas.microsoft.com/office/powerpoint/2010/main" val="328071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Le taux d’incidence de cas déclarés</a:t>
            </a:r>
            <a:r>
              <a:rPr lang="fr-CA" baseline="0" dirty="0"/>
              <a:t> a augmenté de façon très importante depuis 2011, en particulier chez les hommes. Les projections suggèrent toutefois une diminution du taux d’incidence de cas déclarés chez ceux-ci en 2019. La détection des infections uniquement </a:t>
            </a:r>
            <a:r>
              <a:rPr lang="fr-CA" baseline="0" dirty="0" err="1"/>
              <a:t>extragénitales</a:t>
            </a:r>
            <a:r>
              <a:rPr lang="fr-CA" baseline="0" dirty="0"/>
              <a:t> compte pour 63% de la hausse observée chez les hommes entre 2014 et 2018. </a:t>
            </a:r>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7</a:t>
            </a:fld>
            <a:endParaRPr lang="fr-FR"/>
          </a:p>
        </p:txBody>
      </p:sp>
    </p:spTree>
    <p:extLst>
      <p:ext uri="{BB962C8B-B14F-4D97-AF65-F5344CB8AC3E}">
        <p14:creationId xmlns:p14="http://schemas.microsoft.com/office/powerpoint/2010/main" val="531269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t>Consulter le document</a:t>
            </a:r>
            <a:r>
              <a:rPr lang="fr-CA" baseline="0" dirty="0"/>
              <a:t> complet</a:t>
            </a:r>
            <a:r>
              <a:rPr lang="fr-CA" dirty="0"/>
              <a:t> pour voir l’évolution entre 2014 et 2018. </a:t>
            </a:r>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8</a:t>
            </a:fld>
            <a:endParaRPr lang="fr-FR"/>
          </a:p>
        </p:txBody>
      </p:sp>
    </p:spTree>
    <p:extLst>
      <p:ext uri="{BB962C8B-B14F-4D97-AF65-F5344CB8AC3E}">
        <p14:creationId xmlns:p14="http://schemas.microsoft.com/office/powerpoint/2010/main" val="3847024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Toutes les souches de </a:t>
            </a:r>
            <a:r>
              <a:rPr lang="fr-CA" i="1" dirty="0"/>
              <a:t>N.</a:t>
            </a:r>
            <a:r>
              <a:rPr lang="fr-CA" i="1" baseline="0" dirty="0"/>
              <a:t> </a:t>
            </a:r>
            <a:r>
              <a:rPr lang="fr-CA" i="1" baseline="0" dirty="0" err="1"/>
              <a:t>gonorrhoeae</a:t>
            </a:r>
            <a:r>
              <a:rPr lang="fr-CA" baseline="0" dirty="0"/>
              <a:t> isolées dans les laboratoires de microbiologie médicale de la province sont envoyées au LSPQ dans le cadre de son programme de surveillance de la résistance aux antibiotiques. Aucune souche non sensible à la </a:t>
            </a:r>
            <a:r>
              <a:rPr lang="fr-CA" baseline="0" dirty="0" err="1"/>
              <a:t>ceftriaxone</a:t>
            </a:r>
            <a:r>
              <a:rPr lang="fr-CA" baseline="0" dirty="0"/>
              <a:t> ou à la </a:t>
            </a:r>
            <a:r>
              <a:rPr lang="fr-CA" baseline="0" dirty="0" err="1"/>
              <a:t>céfixime</a:t>
            </a:r>
            <a:r>
              <a:rPr lang="fr-CA" baseline="0" dirty="0"/>
              <a:t> n’a été observée au Québec en 2018.</a:t>
            </a:r>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9</a:t>
            </a:fld>
            <a:endParaRPr lang="fr-FR"/>
          </a:p>
        </p:txBody>
      </p:sp>
    </p:spTree>
    <p:extLst>
      <p:ext uri="{BB962C8B-B14F-4D97-AF65-F5344CB8AC3E}">
        <p14:creationId xmlns:p14="http://schemas.microsoft.com/office/powerpoint/2010/main" val="1108700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85683" y="1597820"/>
            <a:ext cx="7772400" cy="1102519"/>
          </a:xfrm>
        </p:spPr>
        <p:txBody>
          <a:bodyPr>
            <a:normAutofit/>
          </a:bodyPr>
          <a:lstStyle>
            <a:lvl1pPr algn="l">
              <a:defRPr sz="3600">
                <a:solidFill>
                  <a:schemeClr val="bg1"/>
                </a:solidFill>
                <a:latin typeface="Raleway" pitchFamily="34" charset="0"/>
              </a:defRPr>
            </a:lvl1pPr>
          </a:lstStyle>
          <a:p>
            <a:r>
              <a:rPr lang="fr-FR"/>
              <a:t>Modifiez le style du titre</a:t>
            </a:r>
            <a:endParaRPr lang="fr-FR" dirty="0"/>
          </a:p>
        </p:txBody>
      </p:sp>
      <p:sp>
        <p:nvSpPr>
          <p:cNvPr id="3" name="Sous-titre 2"/>
          <p:cNvSpPr>
            <a:spLocks noGrp="1"/>
          </p:cNvSpPr>
          <p:nvPr>
            <p:ph type="subTitle" idx="1"/>
          </p:nvPr>
        </p:nvSpPr>
        <p:spPr>
          <a:xfrm>
            <a:off x="602220" y="2914650"/>
            <a:ext cx="6400800" cy="1025252"/>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Raleway" pitchFamily="34" charset="0"/>
              </a:defRPr>
            </a:lvl1pPr>
          </a:lstStyle>
          <a:p>
            <a:r>
              <a:rPr lang="fr-FR"/>
              <a:t>Modifiez le style du titre</a:t>
            </a:r>
          </a:p>
        </p:txBody>
      </p:sp>
      <p:sp>
        <p:nvSpPr>
          <p:cNvPr id="3" name="Espace réservé du contenu 2"/>
          <p:cNvSpPr>
            <a:spLocks noGrp="1"/>
          </p:cNvSpPr>
          <p:nvPr>
            <p:ph idx="1"/>
          </p:nvPr>
        </p:nvSpPr>
        <p:spPr/>
        <p:txBody>
          <a:bodyPr/>
          <a:lstStyle>
            <a:lvl1pPr>
              <a:defRPr sz="2600">
                <a:latin typeface="HelveticaNeueLT Std" pitchFamily="34" charset="0"/>
              </a:defRPr>
            </a:lvl1pPr>
            <a:lvl2pPr>
              <a:defRPr sz="2400">
                <a:latin typeface="HelveticaNeueLT Std" pitchFamily="34" charset="0"/>
              </a:defRPr>
            </a:lvl2pPr>
            <a:lvl3pPr>
              <a:defRPr sz="2400">
                <a:latin typeface="HelveticaNeueLT Std" pitchFamily="34" charset="0"/>
              </a:defRPr>
            </a:lvl3pPr>
            <a:lvl4pPr>
              <a:defRPr sz="2400">
                <a:latin typeface="HelveticaNeueLT Std" pitchFamily="34" charset="0"/>
              </a:defRPr>
            </a:lvl4pPr>
            <a:lvl5pPr>
              <a:defRPr sz="2400">
                <a:latin typeface="HelveticaNeueLT Std"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p:cNvSpPr>
            <a:spLocks noGrp="1"/>
          </p:cNvSpPr>
          <p:nvPr>
            <p:ph type="sldNum" sz="quarter" idx="12"/>
          </p:nvPr>
        </p:nvSpPr>
        <p:spPr>
          <a:xfrm>
            <a:off x="-62225" y="4872943"/>
            <a:ext cx="442393" cy="273844"/>
          </a:xfrm>
        </p:spPr>
        <p:txBody>
          <a:bodyPr/>
          <a:lstStyle>
            <a:lvl1pPr>
              <a:defRPr sz="1000">
                <a:latin typeface="HelveticaNeueLT Std" pitchFamily="34" charset="0"/>
              </a:defRPr>
            </a:lvl1pPr>
          </a:lstStyle>
          <a:p>
            <a:fld id="{00BA8EDE-6DC9-4F99-B0F4-25DFD083338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90146" y="1334170"/>
            <a:ext cx="7772400" cy="1021556"/>
          </a:xfrm>
        </p:spPr>
        <p:txBody>
          <a:bodyPr anchor="t">
            <a:normAutofit/>
          </a:bodyPr>
          <a:lstStyle>
            <a:lvl1pPr algn="l">
              <a:defRPr sz="3600" b="0" i="0" cap="none" baseline="0">
                <a:solidFill>
                  <a:schemeClr val="accent5">
                    <a:lumMod val="75000"/>
                  </a:schemeClr>
                </a:solidFill>
              </a:defRPr>
            </a:lvl1pPr>
          </a:lstStyle>
          <a:p>
            <a:r>
              <a:rPr lang="fr-FR"/>
              <a:t>Modifiez le style du titre</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a:xfrm>
            <a:off x="-65390" y="4864317"/>
            <a:ext cx="442393" cy="273844"/>
          </a:xfrm>
        </p:spPr>
        <p:txBody>
          <a:bodyPr/>
          <a:lstStyle/>
          <a:p>
            <a:fld id="{00BA8EDE-6DC9-4F99-B0F4-25DFD083338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pPr defTabSz="685800" fontAlgn="base">
              <a:spcBef>
                <a:spcPct val="0"/>
              </a:spcBef>
              <a:spcAft>
                <a:spcPct val="0"/>
              </a:spcAft>
            </a:pPr>
            <a:fld id="{62F0F1B9-61F6-41E7-B0EF-7DEF9D168A4C}" type="datetime1">
              <a:rPr lang="fr-FR" smtClean="0">
                <a:solidFill>
                  <a:prstClr val="black"/>
                </a:solidFill>
                <a:latin typeface="Arial" charset="0"/>
              </a:rPr>
              <a:pPr defTabSz="685800" fontAlgn="base">
                <a:spcBef>
                  <a:spcPct val="0"/>
                </a:spcBef>
                <a:spcAft>
                  <a:spcPct val="0"/>
                </a:spcAft>
              </a:pPr>
              <a:t>13/07/2020</a:t>
            </a:fld>
            <a:endParaRPr lang="fr-FR">
              <a:solidFill>
                <a:prstClr val="black"/>
              </a:solidFill>
              <a:latin typeface="Arial" charset="0"/>
            </a:endParaRPr>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p>
            <a:pPr defTabSz="685800" fontAlgn="base">
              <a:spcBef>
                <a:spcPct val="0"/>
              </a:spcBef>
              <a:spcAft>
                <a:spcPct val="0"/>
              </a:spcAft>
            </a:pPr>
            <a:endParaRPr lang="fr-FR">
              <a:solidFill>
                <a:prstClr val="black"/>
              </a:solidFill>
              <a:latin typeface="Arial" charset="0"/>
            </a:endParaRPr>
          </a:p>
        </p:txBody>
      </p:sp>
      <p:sp>
        <p:nvSpPr>
          <p:cNvPr id="7" name="Espace réservé du numéro de diapositive 6"/>
          <p:cNvSpPr>
            <a:spLocks noGrp="1"/>
          </p:cNvSpPr>
          <p:nvPr>
            <p:ph type="sldNum" sz="quarter" idx="12"/>
          </p:nvPr>
        </p:nvSpPr>
        <p:spPr/>
        <p:txBody>
          <a:bodyPr/>
          <a:lstStyle/>
          <a:p>
            <a:pPr>
              <a:defRPr/>
            </a:pPr>
            <a:fld id="{46FD66BB-F874-4D79-B2F4-1BEB9C211CB8}" type="slidenum">
              <a:rPr lang="fr-CA" smtClean="0">
                <a:solidFill>
                  <a:prstClr val="white">
                    <a:lumMod val="50000"/>
                  </a:prstClr>
                </a:solidFill>
              </a:rPr>
              <a:pPr>
                <a:defRPr/>
              </a:pPr>
              <a:t>‹N°›</a:t>
            </a:fld>
            <a:endParaRPr lang="fr-CA">
              <a:solidFill>
                <a:prstClr val="white">
                  <a:lumMod val="50000"/>
                </a:prstClr>
              </a:solidFill>
            </a:endParaRPr>
          </a:p>
        </p:txBody>
      </p:sp>
    </p:spTree>
    <p:extLst>
      <p:ext uri="{BB962C8B-B14F-4D97-AF65-F5344CB8AC3E}">
        <p14:creationId xmlns:p14="http://schemas.microsoft.com/office/powerpoint/2010/main" val="198041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3844"/>
          </a:xfrm>
          <a:prstGeom prst="rect">
            <a:avLst/>
          </a:prstGeom>
        </p:spPr>
        <p:txBody>
          <a:bodyPr/>
          <a:lstStyle/>
          <a:p>
            <a:fld id="{65367638-7C60-4F6C-AD8B-2B584B74BFDB}" type="datetime1">
              <a:rPr lang="fr-FR" smtClean="0"/>
              <a:pPr/>
              <a:t>13/07/2020</a:t>
            </a:fld>
            <a:endParaRPr lang="fr-FR"/>
          </a:p>
        </p:txBody>
      </p:sp>
      <p:sp>
        <p:nvSpPr>
          <p:cNvPr id="3" name="Espace réservé du pied de page 2"/>
          <p:cNvSpPr>
            <a:spLocks noGrp="1"/>
          </p:cNvSpPr>
          <p:nvPr>
            <p:ph type="ftr" sz="quarter" idx="11"/>
          </p:nvPr>
        </p:nvSpPr>
        <p:spPr>
          <a:xfrm>
            <a:off x="3124200" y="4767263"/>
            <a:ext cx="2895600" cy="273844"/>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pPr>
              <a:defRPr/>
            </a:pPr>
            <a:fld id="{A2862947-D4D5-429D-8321-CECBC935AE3B}" type="slidenum">
              <a:rPr lang="fr-CA" smtClean="0"/>
              <a:pPr>
                <a:defRPr/>
              </a:pPr>
              <a:t>‹N°›</a:t>
            </a:fld>
            <a:endParaRPr lang="fr-CA"/>
          </a:p>
        </p:txBody>
      </p:sp>
    </p:spTree>
    <p:extLst>
      <p:ext uri="{BB962C8B-B14F-4D97-AF65-F5344CB8AC3E}">
        <p14:creationId xmlns:p14="http://schemas.microsoft.com/office/powerpoint/2010/main" val="162727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l="-1000" r="-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87474"/>
            <a:ext cx="8229600" cy="857250"/>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457200" y="1437625"/>
            <a:ext cx="8229600" cy="3394472"/>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numéro de diapositive 5"/>
          <p:cNvSpPr>
            <a:spLocks noGrp="1"/>
          </p:cNvSpPr>
          <p:nvPr>
            <p:ph type="sldNum" sz="quarter" idx="4"/>
          </p:nvPr>
        </p:nvSpPr>
        <p:spPr>
          <a:xfrm>
            <a:off x="-19095" y="4890195"/>
            <a:ext cx="442393" cy="273844"/>
          </a:xfrm>
          <a:prstGeom prst="rect">
            <a:avLst/>
          </a:prstGeom>
        </p:spPr>
        <p:txBody>
          <a:bodyPr vert="horz" lIns="91440" tIns="45720" rIns="91440" bIns="45720" rtlCol="0" anchor="ctr"/>
          <a:lstStyle>
            <a:lvl1pPr algn="r">
              <a:defRPr sz="1000">
                <a:solidFill>
                  <a:schemeClr val="bg1">
                    <a:lumMod val="50000"/>
                  </a:schemeClr>
                </a:solidFill>
                <a:latin typeface="HelveticaNeueLT Std" pitchFamily="34" charset="0"/>
              </a:defRPr>
            </a:lvl1pPr>
          </a:lstStyle>
          <a:p>
            <a:fld id="{00BA8EDE-6DC9-4F99-B0F4-25DFD083338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Lst>
  <p:hf hdr="0" ftr="0" dt="0"/>
  <p:txStyles>
    <p:titleStyle>
      <a:lvl1pPr algn="l" defTabSz="914400" rtl="0" eaLnBrk="1" latinLnBrk="0" hangingPunct="1">
        <a:spcBef>
          <a:spcPct val="0"/>
        </a:spcBef>
        <a:buNone/>
        <a:defRPr sz="3200" kern="1200">
          <a:solidFill>
            <a:schemeClr val="tx1">
              <a:lumMod val="65000"/>
              <a:lumOff val="35000"/>
            </a:schemeClr>
          </a:solidFill>
          <a:latin typeface="Raleway" pitchFamily="34" charset="0"/>
          <a:ea typeface="+mj-ea"/>
          <a:cs typeface="+mj-cs"/>
        </a:defRPr>
      </a:lvl1pPr>
    </p:titleStyle>
    <p:bodyStyle>
      <a:lvl1pPr marL="0" indent="0" algn="l" defTabSz="914400" rtl="0" eaLnBrk="1" latinLnBrk="0" hangingPunct="1">
        <a:spcBef>
          <a:spcPts val="0"/>
        </a:spcBef>
        <a:spcAft>
          <a:spcPts val="1200"/>
        </a:spcAft>
        <a:buClr>
          <a:schemeClr val="accent5">
            <a:lumMod val="75000"/>
          </a:schemeClr>
        </a:buClr>
        <a:buFontTx/>
        <a:buNone/>
        <a:defRPr sz="2800" kern="1200">
          <a:solidFill>
            <a:schemeClr val="accent5">
              <a:lumMod val="75000"/>
            </a:schemeClr>
          </a:solidFill>
          <a:latin typeface="HelveticaNeueLT Std" pitchFamily="34" charset="0"/>
          <a:ea typeface="+mn-ea"/>
          <a:cs typeface="+mn-cs"/>
        </a:defRPr>
      </a:lvl1pPr>
      <a:lvl2pPr marL="357188" indent="-357188" algn="l" defTabSz="914400" rtl="0" eaLnBrk="1" latinLnBrk="0" hangingPunct="1">
        <a:spcBef>
          <a:spcPts val="0"/>
        </a:spcBef>
        <a:spcAft>
          <a:spcPts val="1200"/>
        </a:spcAft>
        <a:buClr>
          <a:schemeClr val="accent6">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2pPr>
      <a:lvl3pPr marL="714375" indent="-357188" algn="l" defTabSz="914400" rtl="0" eaLnBrk="1" latinLnBrk="0" hangingPunct="1">
        <a:spcBef>
          <a:spcPts val="0"/>
        </a:spcBef>
        <a:spcAft>
          <a:spcPts val="1200"/>
        </a:spcAft>
        <a:buClr>
          <a:schemeClr val="accent5">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3pPr>
      <a:lvl4pPr marL="1079500" indent="-365125" algn="l" defTabSz="914400" rtl="0" eaLnBrk="1" latinLnBrk="0" hangingPunct="1">
        <a:spcBef>
          <a:spcPts val="0"/>
        </a:spcBef>
        <a:spcAft>
          <a:spcPts val="1200"/>
        </a:spcAft>
        <a:buClr>
          <a:schemeClr val="accent6">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4pPr>
      <a:lvl5pPr marL="1793875" indent="-357188" algn="l" defTabSz="914400" rtl="0" eaLnBrk="1" latinLnBrk="0" hangingPunct="1">
        <a:spcBef>
          <a:spcPct val="20000"/>
        </a:spcBef>
        <a:buClr>
          <a:schemeClr val="accent5">
            <a:lumMod val="75000"/>
          </a:schemeClr>
        </a:buClr>
        <a:buFont typeface="Wingdings" pitchFamily="2" charset="2"/>
        <a:buChar char="§"/>
        <a:defRPr sz="2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nesss.qc.ca/nc/publications/publications/publication/guides-dusage-optimal-sur-le-traitement-pharmacologique-des-itss-mise-a-jour-condylomes-mars-201.html" TargetMode="External"/><Relationship Id="rId2" Type="http://schemas.openxmlformats.org/officeDocument/2006/relationships/hyperlink" Target="https://publications.msss.gouv.qc.ca/msss/document-00009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nfocentre.inspq.rtss.qc.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inspq.qc.ca/espace-itss/faits-saillants-de-l-etude-engage-montrea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3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34.xml"/><Relationship Id="rId4"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4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chart" Target="../charts/chart4.xml"/><Relationship Id="rId5" Type="http://schemas.openxmlformats.org/officeDocument/2006/relationships/notesSlide" Target="../notesSlides/notesSlide36.xml"/><Relationship Id="rId4"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chart" Target="../charts/chart5.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347614"/>
            <a:ext cx="7772400" cy="1584176"/>
          </a:xfrm>
        </p:spPr>
        <p:txBody>
          <a:bodyPr>
            <a:normAutofit fontScale="90000"/>
          </a:bodyPr>
          <a:lstStyle/>
          <a:p>
            <a:pPr>
              <a:spcAft>
                <a:spcPts val="1200"/>
              </a:spcAft>
            </a:pPr>
            <a:r>
              <a:rPr lang="fr-FR" dirty="0"/>
              <a:t>Infections transmissibles sexuellement et par le sang (ITSS) au Québec</a:t>
            </a:r>
            <a:br>
              <a:rPr lang="fr-FR" dirty="0"/>
            </a:br>
            <a:r>
              <a:rPr lang="fr-CA" sz="2700" dirty="0"/>
              <a:t>Portrait 2018 et projections 2019</a:t>
            </a:r>
            <a:endParaRPr lang="fr-FR" sz="2700" dirty="0"/>
          </a:p>
        </p:txBody>
      </p:sp>
      <p:sp>
        <p:nvSpPr>
          <p:cNvPr id="3" name="Sous-titre 2"/>
          <p:cNvSpPr>
            <a:spLocks noGrp="1"/>
          </p:cNvSpPr>
          <p:nvPr>
            <p:ph type="subTitle" idx="1"/>
          </p:nvPr>
        </p:nvSpPr>
        <p:spPr>
          <a:xfrm>
            <a:off x="602220" y="3003798"/>
            <a:ext cx="6400800" cy="936104"/>
          </a:xfrm>
        </p:spPr>
        <p:txBody>
          <a:bodyPr/>
          <a:lstStyle/>
          <a:p>
            <a:r>
              <a:rPr lang="fr-CA" sz="2000" dirty="0"/>
              <a:t>Karine Blouin, Sylvie Venne, Gilles Lambert</a:t>
            </a:r>
          </a:p>
          <a:p>
            <a:r>
              <a:rPr lang="fr-CA" sz="2000" dirty="0"/>
              <a:t>Octobre 2019</a:t>
            </a:r>
            <a:endParaRPr lang="fr-FR" sz="2000"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42460"/>
            <a:ext cx="1828800" cy="7010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Infection gonococcique - échecs de traitement</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10</a:t>
            </a:fld>
            <a:endParaRPr lang="fr-FR"/>
          </a:p>
        </p:txBody>
      </p:sp>
      <p:sp>
        <p:nvSpPr>
          <p:cNvPr id="11" name="ZoneTexte 10"/>
          <p:cNvSpPr txBox="1"/>
          <p:nvPr/>
        </p:nvSpPr>
        <p:spPr>
          <a:xfrm>
            <a:off x="395536" y="1347614"/>
            <a:ext cx="8568952" cy="2077492"/>
          </a:xfrm>
          <a:prstGeom prst="rect">
            <a:avLst/>
          </a:prstGeom>
          <a:noFill/>
        </p:spPr>
        <p:txBody>
          <a:bodyPr wrap="square" rtlCol="0">
            <a:spAutoFit/>
          </a:bodyPr>
          <a:lstStyle/>
          <a:p>
            <a:r>
              <a:rPr lang="fr-CA" b="1" dirty="0">
                <a:solidFill>
                  <a:schemeClr val="tx1">
                    <a:lumMod val="65000"/>
                    <a:lumOff val="35000"/>
                  </a:schemeClr>
                </a:solidFill>
              </a:rPr>
              <a:t>La surveillance des échecs de traitement permet d’examiner si les traitements recommandés demeurent </a:t>
            </a:r>
            <a:r>
              <a:rPr lang="fr-CA" b="1" u="sng" dirty="0">
                <a:solidFill>
                  <a:schemeClr val="tx1">
                    <a:lumMod val="65000"/>
                    <a:lumOff val="35000"/>
                  </a:schemeClr>
                </a:solidFill>
              </a:rPr>
              <a:t>efficaces</a:t>
            </a:r>
            <a:r>
              <a:rPr lang="fr-CA" b="1" dirty="0">
                <a:solidFill>
                  <a:schemeClr val="tx1">
                    <a:lumMod val="65000"/>
                    <a:lumOff val="35000"/>
                  </a:schemeClr>
                </a:solidFill>
              </a:rPr>
              <a:t> malgré la présence de résistance aux antibiotiques.  </a:t>
            </a:r>
          </a:p>
          <a:p>
            <a:pPr>
              <a:spcBef>
                <a:spcPts val="1200"/>
              </a:spcBef>
              <a:spcAft>
                <a:spcPts val="600"/>
              </a:spcAft>
            </a:pPr>
            <a:r>
              <a:rPr lang="fr-CA" sz="1600" b="1" dirty="0">
                <a:solidFill>
                  <a:schemeClr val="tx1">
                    <a:lumMod val="65000"/>
                    <a:lumOff val="35000"/>
                  </a:schemeClr>
                </a:solidFill>
              </a:rPr>
              <a:t>Plusieurs causes d’échecs possibles, notamment :</a:t>
            </a:r>
          </a:p>
          <a:p>
            <a:pPr marL="360363" indent="-276225">
              <a:spcAft>
                <a:spcPts val="600"/>
              </a:spcAft>
              <a:buFont typeface="Arial" panose="020B0604020202020204" pitchFamily="34" charset="0"/>
              <a:buChar char="•"/>
            </a:pPr>
            <a:r>
              <a:rPr lang="fr-CA" sz="1300" dirty="0">
                <a:solidFill>
                  <a:schemeClr val="tx1">
                    <a:lumMod val="65000"/>
                    <a:lumOff val="35000"/>
                  </a:schemeClr>
                </a:solidFill>
              </a:rPr>
              <a:t>Souche résistante à l’un des antibiotiques utilisés pour le traitement (efficacité du traitement); </a:t>
            </a:r>
          </a:p>
          <a:p>
            <a:pPr marL="360363" indent="-276225">
              <a:spcAft>
                <a:spcPts val="600"/>
              </a:spcAft>
              <a:buFont typeface="Arial" panose="020B0604020202020204" pitchFamily="34" charset="0"/>
              <a:buChar char="•"/>
            </a:pPr>
            <a:r>
              <a:rPr lang="fr-CA" sz="1300" dirty="0">
                <a:solidFill>
                  <a:schemeClr val="tx1">
                    <a:lumMod val="65000"/>
                    <a:lumOff val="35000"/>
                  </a:schemeClr>
                </a:solidFill>
              </a:rPr>
              <a:t>Traitement non optimal (par exemple: pas de </a:t>
            </a:r>
            <a:r>
              <a:rPr lang="fr-CA" sz="1300" dirty="0" err="1">
                <a:solidFill>
                  <a:schemeClr val="tx1">
                    <a:lumMod val="65000"/>
                    <a:lumOff val="35000"/>
                  </a:schemeClr>
                </a:solidFill>
              </a:rPr>
              <a:t>ceftriaxone</a:t>
            </a:r>
            <a:r>
              <a:rPr lang="fr-CA" sz="1300" dirty="0">
                <a:solidFill>
                  <a:schemeClr val="tx1">
                    <a:lumMod val="65000"/>
                    <a:lumOff val="35000"/>
                  </a:schemeClr>
                </a:solidFill>
              </a:rPr>
              <a:t> pour l’infection pharyngée, vomissement du traitement oral, monothérapie, traitement combiné prescrit à quelques jours d’intervalle, pas d’adhésion pour le traitement oral, </a:t>
            </a:r>
            <a:r>
              <a:rPr lang="fr-CA" sz="1300" dirty="0" err="1">
                <a:solidFill>
                  <a:schemeClr val="tx1">
                    <a:lumMod val="65000"/>
                    <a:lumOff val="35000"/>
                  </a:schemeClr>
                </a:solidFill>
              </a:rPr>
              <a:t>etc</a:t>
            </a:r>
            <a:r>
              <a:rPr lang="fr-CA" sz="1300" dirty="0">
                <a:solidFill>
                  <a:schemeClr val="tx1">
                    <a:lumMod val="65000"/>
                    <a:lumOff val="35000"/>
                  </a:schemeClr>
                </a:solidFill>
              </a:rPr>
              <a:t>);</a:t>
            </a:r>
          </a:p>
          <a:p>
            <a:pPr marL="360363" indent="-276225">
              <a:spcAft>
                <a:spcPts val="300"/>
              </a:spcAft>
              <a:buFont typeface="Arial" panose="020B0604020202020204" pitchFamily="34" charset="0"/>
              <a:buChar char="•"/>
            </a:pPr>
            <a:r>
              <a:rPr lang="fr-CA" sz="1300" dirty="0">
                <a:solidFill>
                  <a:schemeClr val="tx1">
                    <a:lumMod val="65000"/>
                    <a:lumOff val="35000"/>
                  </a:schemeClr>
                </a:solidFill>
              </a:rPr>
              <a:t>Infection pharyngée (pénétration difficile des antibiotiques à ce site anatomique, meilleure pour la </a:t>
            </a:r>
            <a:r>
              <a:rPr lang="fr-CA" sz="1300" dirty="0" err="1">
                <a:solidFill>
                  <a:schemeClr val="tx1">
                    <a:lumMod val="65000"/>
                    <a:lumOff val="35000"/>
                  </a:schemeClr>
                </a:solidFill>
              </a:rPr>
              <a:t>ceftriaxone</a:t>
            </a:r>
            <a:r>
              <a:rPr lang="fr-CA" sz="1300" dirty="0">
                <a:solidFill>
                  <a:schemeClr val="tx1">
                    <a:lumMod val="65000"/>
                    <a:lumOff val="35000"/>
                  </a:schemeClr>
                </a:solidFill>
              </a:rPr>
              <a:t>).</a:t>
            </a:r>
          </a:p>
        </p:txBody>
      </p:sp>
      <p:sp>
        <p:nvSpPr>
          <p:cNvPr id="10" name="ZoneTexte 9"/>
          <p:cNvSpPr txBox="1"/>
          <p:nvPr/>
        </p:nvSpPr>
        <p:spPr>
          <a:xfrm>
            <a:off x="719572" y="3651870"/>
            <a:ext cx="7704856" cy="10156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spcBef>
                <a:spcPts val="600"/>
              </a:spcBef>
            </a:pPr>
            <a:r>
              <a:rPr lang="fr-CA" b="1" dirty="0">
                <a:solidFill>
                  <a:schemeClr val="bg1"/>
                </a:solidFill>
              </a:rPr>
              <a:t>Les </a:t>
            </a:r>
            <a:r>
              <a:rPr lang="fr-CA" b="1" u="sng" dirty="0">
                <a:solidFill>
                  <a:schemeClr val="bg1"/>
                </a:solidFill>
              </a:rPr>
              <a:t>réinfections</a:t>
            </a:r>
            <a:r>
              <a:rPr lang="fr-CA" b="1" dirty="0">
                <a:solidFill>
                  <a:schemeClr val="bg1"/>
                </a:solidFill>
              </a:rPr>
              <a:t> et les </a:t>
            </a:r>
            <a:r>
              <a:rPr lang="fr-CA" b="1" u="sng" dirty="0">
                <a:solidFill>
                  <a:schemeClr val="bg1"/>
                </a:solidFill>
              </a:rPr>
              <a:t>échecs de traitement (peu importe la cause)</a:t>
            </a:r>
            <a:r>
              <a:rPr lang="fr-CA" b="1" dirty="0">
                <a:solidFill>
                  <a:schemeClr val="bg1"/>
                </a:solidFill>
              </a:rPr>
              <a:t> prolongent la période d’</a:t>
            </a:r>
            <a:r>
              <a:rPr lang="fr-CA" b="1" dirty="0" err="1">
                <a:solidFill>
                  <a:schemeClr val="bg1"/>
                </a:solidFill>
              </a:rPr>
              <a:t>infectiosité</a:t>
            </a:r>
            <a:r>
              <a:rPr lang="fr-CA" b="1" dirty="0">
                <a:solidFill>
                  <a:schemeClr val="bg1"/>
                </a:solidFill>
              </a:rPr>
              <a:t> et augmentent le risque de complications</a:t>
            </a:r>
            <a:r>
              <a:rPr lang="fr-CA" sz="1400" b="1" dirty="0">
                <a:solidFill>
                  <a:schemeClr val="bg1"/>
                </a:solidFill>
              </a:rPr>
              <a:t> </a:t>
            </a:r>
          </a:p>
          <a:p>
            <a:r>
              <a:rPr lang="fr-CA" sz="1200" dirty="0">
                <a:solidFill>
                  <a:schemeClr val="bg1"/>
                </a:solidFill>
              </a:rPr>
              <a:t>(</a:t>
            </a:r>
            <a:r>
              <a:rPr lang="fr-FR" sz="1200" dirty="0">
                <a:solidFill>
                  <a:schemeClr val="bg1"/>
                </a:solidFill>
              </a:rPr>
              <a:t>épididymites, augmentation du risque de transmission du VIH (dans certaines conditions), </a:t>
            </a:r>
            <a:r>
              <a:rPr lang="fr-CA" sz="1200" dirty="0">
                <a:solidFill>
                  <a:schemeClr val="bg1"/>
                </a:solidFill>
              </a:rPr>
              <a:t>atteinte inflammatoire pelvienne, grossesses ectopiques...)</a:t>
            </a:r>
          </a:p>
        </p:txBody>
      </p:sp>
    </p:spTree>
    <p:extLst>
      <p:ext uri="{BB962C8B-B14F-4D97-AF65-F5344CB8AC3E}">
        <p14:creationId xmlns:p14="http://schemas.microsoft.com/office/powerpoint/2010/main" val="3972747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Infection gonococcique, échecs de traitement, province, 2018</a:t>
            </a:r>
            <a:endParaRPr lang="fr-FR" dirty="0"/>
          </a:p>
        </p:txBody>
      </p:sp>
      <p:sp>
        <p:nvSpPr>
          <p:cNvPr id="3" name="Espace réservé du contenu 2"/>
          <p:cNvSpPr>
            <a:spLocks noGrp="1"/>
          </p:cNvSpPr>
          <p:nvPr>
            <p:ph idx="1"/>
          </p:nvPr>
        </p:nvSpPr>
        <p:spPr>
          <a:xfrm>
            <a:off x="380168" y="1481473"/>
            <a:ext cx="6624736" cy="3528392"/>
          </a:xfrm>
        </p:spPr>
        <p:txBody>
          <a:bodyPr>
            <a:noAutofit/>
          </a:bodyPr>
          <a:lstStyle/>
          <a:p>
            <a:pPr lvl="1">
              <a:spcAft>
                <a:spcPts val="0"/>
              </a:spcAft>
            </a:pPr>
            <a:r>
              <a:rPr lang="fr-CA" sz="1200" dirty="0"/>
              <a:t>5 régions (un à huit cas chacune);</a:t>
            </a:r>
          </a:p>
          <a:p>
            <a:pPr lvl="1">
              <a:spcAft>
                <a:spcPts val="0"/>
              </a:spcAft>
            </a:pPr>
            <a:r>
              <a:rPr lang="fr-CA" sz="1200" dirty="0"/>
              <a:t>4 femmes et 15 hommes dont 9 HARSAH;</a:t>
            </a:r>
          </a:p>
          <a:p>
            <a:pPr lvl="1">
              <a:spcAft>
                <a:spcPts val="0"/>
              </a:spcAft>
            </a:pPr>
            <a:r>
              <a:rPr lang="fr-CA" sz="1200" dirty="0"/>
              <a:t>Les sites d’échecs sont : 11 génital, 5 pharynx, 2 rectum et 1 cas urine et rectum</a:t>
            </a:r>
          </a:p>
          <a:p>
            <a:pPr lvl="1">
              <a:spcAft>
                <a:spcPts val="0"/>
              </a:spcAft>
            </a:pPr>
            <a:r>
              <a:rPr lang="fr-CA" sz="1200" dirty="0"/>
              <a:t>21% n’avaient eu aucun prélèvement pour culture;</a:t>
            </a:r>
          </a:p>
          <a:p>
            <a:pPr lvl="1">
              <a:spcAft>
                <a:spcPts val="0"/>
              </a:spcAft>
            </a:pPr>
            <a:endParaRPr lang="fr-CA" sz="1200" dirty="0"/>
          </a:p>
          <a:p>
            <a:pPr lvl="0">
              <a:spcAft>
                <a:spcPts val="600"/>
              </a:spcAft>
            </a:pPr>
            <a:r>
              <a:rPr lang="fr-CA" sz="1400" dirty="0"/>
              <a:t>Des résultats d’analyses de sensibilité sont disponibles pour onze cas (58 %)</a:t>
            </a:r>
          </a:p>
          <a:p>
            <a:pPr lvl="1">
              <a:spcAft>
                <a:spcPts val="0"/>
              </a:spcAft>
            </a:pPr>
            <a:r>
              <a:rPr lang="fr-CA" sz="1200" dirty="0"/>
              <a:t>résistance à l’</a:t>
            </a:r>
            <a:r>
              <a:rPr lang="fr-CA" sz="1200" dirty="0" err="1"/>
              <a:t>azithromycine</a:t>
            </a:r>
            <a:r>
              <a:rPr lang="fr-CA" sz="1200" dirty="0"/>
              <a:t> (45 %), </a:t>
            </a:r>
          </a:p>
          <a:p>
            <a:pPr lvl="1">
              <a:spcAft>
                <a:spcPts val="0"/>
              </a:spcAft>
            </a:pPr>
            <a:r>
              <a:rPr lang="fr-CA" sz="1200" dirty="0"/>
              <a:t>résistance à la ciprofloxacine (82 %) </a:t>
            </a:r>
          </a:p>
          <a:p>
            <a:pPr lvl="1">
              <a:spcAft>
                <a:spcPts val="0"/>
              </a:spcAft>
            </a:pPr>
            <a:r>
              <a:rPr lang="fr-CA" sz="1200" dirty="0"/>
              <a:t>toutes les souches étaient sensibles à la </a:t>
            </a:r>
            <a:r>
              <a:rPr lang="fr-CA" sz="1200" dirty="0" err="1"/>
              <a:t>céfixime</a:t>
            </a:r>
            <a:r>
              <a:rPr lang="fr-CA" sz="1200" dirty="0"/>
              <a:t> et à la </a:t>
            </a:r>
            <a:r>
              <a:rPr lang="fr-CA" sz="1200" dirty="0" err="1"/>
              <a:t>ceftriaxone</a:t>
            </a:r>
            <a:r>
              <a:rPr lang="fr-CA" sz="1200" dirty="0"/>
              <a:t>. </a:t>
            </a:r>
          </a:p>
          <a:p>
            <a:pPr lvl="1">
              <a:spcAft>
                <a:spcPts val="0"/>
              </a:spcAft>
            </a:pPr>
            <a:endParaRPr lang="fr-CA" sz="1400" dirty="0"/>
          </a:p>
          <a:p>
            <a:pPr lvl="0">
              <a:spcAft>
                <a:spcPts val="600"/>
              </a:spcAft>
            </a:pPr>
            <a:r>
              <a:rPr lang="fr-CA" sz="1400" dirty="0"/>
              <a:t>En se basant sur les recommandations de l’INESSS:</a:t>
            </a:r>
          </a:p>
          <a:p>
            <a:pPr lvl="1">
              <a:spcAft>
                <a:spcPts val="600"/>
              </a:spcAft>
            </a:pPr>
            <a:r>
              <a:rPr lang="fr-CA" sz="1200" dirty="0"/>
              <a:t>Parmi les 14 cas d’échecs de traitement au site génital ou rectal, 12 avaient reçu un  traitement initial approprié : </a:t>
            </a:r>
            <a:r>
              <a:rPr lang="fr-CA" sz="1200" dirty="0" err="1"/>
              <a:t>céfixime</a:t>
            </a:r>
            <a:r>
              <a:rPr lang="fr-CA" sz="1200" dirty="0"/>
              <a:t> 800mg et azithromycine 1g (5 cas) ou ceftriaxone 250 mg et azithromycine 1g (7 cas). </a:t>
            </a:r>
          </a:p>
          <a:p>
            <a:pPr lvl="1">
              <a:spcAft>
                <a:spcPts val="0"/>
              </a:spcAft>
            </a:pPr>
            <a:r>
              <a:rPr lang="fr-CA" sz="1200" dirty="0"/>
              <a:t>Parmi les 5 cas d’échecs de traitement au site pharyngé, un seul avait initialement reçu le traitement optimal pour ce site (ceftriaxone 250 mg et azithromycine 1g).   </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11</a:t>
            </a:fld>
            <a:endParaRPr lang="fr-FR"/>
          </a:p>
        </p:txBody>
      </p:sp>
      <p:sp>
        <p:nvSpPr>
          <p:cNvPr id="5" name="Espace réservé du contenu 2"/>
          <p:cNvSpPr txBox="1">
            <a:spLocks/>
          </p:cNvSpPr>
          <p:nvPr/>
        </p:nvSpPr>
        <p:spPr>
          <a:xfrm>
            <a:off x="6660232" y="1491630"/>
            <a:ext cx="2376264" cy="1728192"/>
          </a:xfrm>
          <a:prstGeom prst="rect">
            <a:avLst/>
          </a:prstGeom>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a:spcBef>
                <a:spcPts val="600"/>
              </a:spcBef>
              <a:spcAft>
                <a:spcPts val="600"/>
              </a:spcAft>
              <a:buClr>
                <a:schemeClr val="accent5">
                  <a:lumMod val="75000"/>
                </a:schemeClr>
              </a:buClr>
            </a:pPr>
            <a:r>
              <a:rPr kumimoji="0" lang="fr-FR" sz="1200" b="1" i="0" u="none" strike="noStrike" kern="1200" cap="none" spc="0" normalizeH="0" baseline="0" noProof="0" dirty="0">
                <a:ln>
                  <a:noFill/>
                </a:ln>
                <a:solidFill>
                  <a:schemeClr val="tx1">
                    <a:lumMod val="65000"/>
                    <a:lumOff val="35000"/>
                  </a:schemeClr>
                </a:solidFill>
                <a:effectLst/>
                <a:uLnTx/>
                <a:uFillTx/>
                <a:latin typeface="HelveticaNeueLT Std" pitchFamily="34" charset="0"/>
                <a:ea typeface="+mn-ea"/>
                <a:cs typeface="+mn-cs"/>
              </a:rPr>
              <a:t>19 échecs au total en 2018</a:t>
            </a:r>
          </a:p>
          <a:p>
            <a:pPr marL="180975" indent="-180975">
              <a:spcBef>
                <a:spcPts val="600"/>
              </a:spcBef>
              <a:spcAft>
                <a:spcPts val="600"/>
              </a:spcAft>
              <a:buClr>
                <a:schemeClr val="accent5">
                  <a:lumMod val="75000"/>
                </a:schemeClr>
              </a:buClr>
              <a:buFont typeface="Arial" pitchFamily="34" charset="0"/>
              <a:buChar char="•"/>
            </a:pPr>
            <a:r>
              <a:rPr kumimoji="0" lang="fr-FR" sz="1200" b="0" i="0" u="none" strike="noStrike" kern="1200" cap="none" spc="0" normalizeH="0" baseline="0" noProof="0" dirty="0">
                <a:ln>
                  <a:noFill/>
                </a:ln>
                <a:solidFill>
                  <a:schemeClr val="tx1">
                    <a:lumMod val="65000"/>
                    <a:lumOff val="35000"/>
                  </a:schemeClr>
                </a:solidFill>
                <a:effectLst/>
                <a:uLnTx/>
                <a:uFillTx/>
                <a:latin typeface="HelveticaNeueLT Std" pitchFamily="34" charset="0"/>
                <a:ea typeface="+mn-ea"/>
                <a:cs typeface="+mn-cs"/>
              </a:rPr>
              <a:t>14 détectés par l’enquête épidémiologique provinciale</a:t>
            </a:r>
          </a:p>
          <a:p>
            <a:pPr marL="180975" indent="-180975">
              <a:spcBef>
                <a:spcPts val="600"/>
              </a:spcBef>
              <a:spcAft>
                <a:spcPts val="600"/>
              </a:spcAft>
              <a:buClr>
                <a:schemeClr val="accent5">
                  <a:lumMod val="75000"/>
                </a:schemeClr>
              </a:buClr>
              <a:buFont typeface="Arial" pitchFamily="34" charset="0"/>
              <a:buChar char="•"/>
            </a:pPr>
            <a:r>
              <a:rPr kumimoji="0" lang="fr-FR" sz="1200" b="0" i="0" u="none" strike="noStrike" kern="1200" cap="none" spc="0" normalizeH="0" baseline="0" noProof="0" dirty="0">
                <a:ln>
                  <a:noFill/>
                </a:ln>
                <a:solidFill>
                  <a:schemeClr val="tx1">
                    <a:lumMod val="65000"/>
                    <a:lumOff val="35000"/>
                  </a:schemeClr>
                </a:solidFill>
                <a:effectLst/>
                <a:uLnTx/>
                <a:uFillTx/>
                <a:latin typeface="HelveticaNeueLT Std" pitchFamily="34" charset="0"/>
                <a:ea typeface="+mn-ea"/>
                <a:cs typeface="+mn-cs"/>
              </a:rPr>
              <a:t>6 détectés par le réseau sentinelle (dont 1 cas également capté dans l’enquête provinciale)</a:t>
            </a:r>
            <a:endParaRPr kumimoji="0" lang="fr-CA" sz="1200" b="0" i="0" u="none" strike="noStrike" kern="1200" cap="none" spc="0" normalizeH="0" baseline="0" noProof="0" dirty="0">
              <a:ln>
                <a:noFill/>
              </a:ln>
              <a:solidFill>
                <a:schemeClr val="tx1">
                  <a:lumMod val="65000"/>
                  <a:lumOff val="35000"/>
                </a:schemeClr>
              </a:solidFill>
              <a:effectLst/>
              <a:uLnTx/>
              <a:uFillTx/>
              <a:latin typeface="HelveticaNeueLT Std" pitchFamily="34" charset="0"/>
              <a:ea typeface="+mn-ea"/>
              <a:cs typeface="+mn-cs"/>
            </a:endParaRPr>
          </a:p>
        </p:txBody>
      </p:sp>
    </p:spTree>
    <p:extLst>
      <p:ext uri="{BB962C8B-B14F-4D97-AF65-F5344CB8AC3E}">
        <p14:creationId xmlns:p14="http://schemas.microsoft.com/office/powerpoint/2010/main" val="807151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Échecs de traitement et réinfections – interventions possibles</a:t>
            </a:r>
          </a:p>
        </p:txBody>
      </p:sp>
      <p:sp>
        <p:nvSpPr>
          <p:cNvPr id="3" name="Espace réservé du contenu 2"/>
          <p:cNvSpPr>
            <a:spLocks noGrp="1"/>
          </p:cNvSpPr>
          <p:nvPr>
            <p:ph idx="1"/>
          </p:nvPr>
        </p:nvSpPr>
        <p:spPr>
          <a:xfrm>
            <a:off x="395536" y="1275606"/>
            <a:ext cx="8229600" cy="3394472"/>
          </a:xfrm>
        </p:spPr>
        <p:txBody>
          <a:bodyPr>
            <a:noAutofit/>
          </a:bodyPr>
          <a:lstStyle/>
          <a:p>
            <a:pPr>
              <a:spcAft>
                <a:spcPts val="600"/>
              </a:spcAft>
            </a:pPr>
            <a:r>
              <a:rPr lang="fr-CA" sz="1800" b="1" dirty="0"/>
              <a:t>Exemples d’intervention :</a:t>
            </a:r>
          </a:p>
          <a:p>
            <a:pPr marL="0" lvl="1" indent="0">
              <a:spcAft>
                <a:spcPts val="0"/>
              </a:spcAft>
              <a:buNone/>
            </a:pPr>
            <a:r>
              <a:rPr lang="fr-CA" sz="1200" b="1" dirty="0"/>
              <a:t>Échec de traitement avec une souche résistante à l’un des antibiotiques utilisés pour le traitement : </a:t>
            </a:r>
          </a:p>
          <a:p>
            <a:pPr marL="265113" lvl="2" indent="-180975">
              <a:spcAft>
                <a:spcPts val="600"/>
              </a:spcAft>
              <a:buFont typeface="Arial" panose="020B0604020202020204" pitchFamily="34" charset="0"/>
              <a:buChar char="•"/>
            </a:pPr>
            <a:r>
              <a:rPr lang="fr-CA" sz="1200" dirty="0"/>
              <a:t>En cas de hausse, les recommandations de traitement doivent être réévaluées.</a:t>
            </a:r>
          </a:p>
          <a:p>
            <a:pPr>
              <a:spcAft>
                <a:spcPts val="0"/>
              </a:spcAft>
            </a:pPr>
            <a:r>
              <a:rPr lang="fr-CA" sz="1200" b="1" dirty="0">
                <a:solidFill>
                  <a:schemeClr val="tx1">
                    <a:lumMod val="65000"/>
                    <a:lumOff val="35000"/>
                  </a:schemeClr>
                </a:solidFill>
              </a:rPr>
              <a:t>Échec de traitement, autres causes :</a:t>
            </a:r>
          </a:p>
          <a:p>
            <a:pPr marL="265113" lvl="2" indent="-180975">
              <a:spcAft>
                <a:spcPts val="600"/>
              </a:spcAft>
              <a:buFont typeface="Arial" panose="020B0604020202020204" pitchFamily="34" charset="0"/>
              <a:buChar char="•"/>
            </a:pPr>
            <a:r>
              <a:rPr lang="fr-CA" sz="1200" dirty="0"/>
              <a:t>Favoriser la diffusion et la connaissance des recommandations ainsi que leur adoption par les cliniciens, promouvoir l’adhésion du patient au traitement.</a:t>
            </a:r>
          </a:p>
          <a:p>
            <a:pPr marL="0" lvl="1" indent="0">
              <a:spcAft>
                <a:spcPts val="0"/>
              </a:spcAft>
              <a:buNone/>
            </a:pPr>
            <a:r>
              <a:rPr lang="fr-CA" sz="1200" b="1" dirty="0"/>
              <a:t>Réinfections probables :</a:t>
            </a:r>
          </a:p>
          <a:p>
            <a:pPr marL="265113" lvl="2" indent="-180975">
              <a:spcAft>
                <a:spcPts val="0"/>
              </a:spcAft>
              <a:buFont typeface="Arial" panose="020B0604020202020204" pitchFamily="34" charset="0"/>
              <a:buChar char="•"/>
            </a:pPr>
            <a:r>
              <a:rPr lang="fr-CA" sz="1200" dirty="0"/>
              <a:t>Améliorer le soutien à la notification et le traitement des partenaires (diminue le risque de réinfection de la personne atteinte).</a:t>
            </a:r>
          </a:p>
          <a:p>
            <a:pPr marL="265113" lvl="2" indent="-180975">
              <a:spcAft>
                <a:spcPts val="0"/>
              </a:spcAft>
              <a:buFont typeface="Arial" panose="020B0604020202020204" pitchFamily="34" charset="0"/>
              <a:buChar char="•"/>
            </a:pPr>
            <a:r>
              <a:rPr lang="fr-CA" sz="1200" dirty="0"/>
              <a:t>Promouvoir l’importance de respecter la période d’abstinence post-traitement </a:t>
            </a:r>
          </a:p>
          <a:p>
            <a:pPr marL="541338" lvl="3" indent="-276225">
              <a:spcAft>
                <a:spcPts val="0"/>
              </a:spcAft>
              <a:buFont typeface="Arial" panose="020B0604020202020204" pitchFamily="34" charset="0"/>
              <a:buChar char="•"/>
            </a:pPr>
            <a:r>
              <a:rPr lang="fr-CA" sz="1200" dirty="0"/>
              <a:t>développement de résistance possible car exposition du pathogène aux antibiotiques probablement non optimale si la réinfection a lieu peu après le début du traitement</a:t>
            </a:r>
          </a:p>
          <a:p>
            <a:pPr marL="265113" lvl="2" indent="-180975">
              <a:spcAft>
                <a:spcPts val="600"/>
              </a:spcAft>
              <a:buFont typeface="Arial" panose="020B0604020202020204" pitchFamily="34" charset="0"/>
              <a:buChar char="•"/>
            </a:pPr>
            <a:r>
              <a:rPr lang="fr-CA" sz="1200" dirty="0"/>
              <a:t>Promouvoir l’usage adéquat du condom.</a:t>
            </a:r>
          </a:p>
          <a:p>
            <a:pPr marL="0" lvl="1" indent="0">
              <a:spcAft>
                <a:spcPts val="0"/>
              </a:spcAft>
              <a:buNone/>
            </a:pPr>
            <a:r>
              <a:rPr lang="fr-CA" sz="1400" b="1" dirty="0"/>
              <a:t>Il est important de documenter la résolution de l’infection et d’effectuer des tests de détection à tous les sites anatomiques exposés, selon les recommandations du guide québécois de dépistage des ITSS. </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12</a:t>
            </a:fld>
            <a:endParaRPr lang="fr-FR"/>
          </a:p>
        </p:txBody>
      </p:sp>
      <p:sp>
        <p:nvSpPr>
          <p:cNvPr id="5" name="ZoneTexte 4"/>
          <p:cNvSpPr txBox="1"/>
          <p:nvPr/>
        </p:nvSpPr>
        <p:spPr>
          <a:xfrm>
            <a:off x="384400" y="4793868"/>
            <a:ext cx="7576113" cy="338554"/>
          </a:xfrm>
          <a:prstGeom prst="rect">
            <a:avLst/>
          </a:prstGeom>
          <a:noFill/>
        </p:spPr>
        <p:txBody>
          <a:bodyPr wrap="none" rtlCol="0">
            <a:spAutoFit/>
          </a:bodyPr>
          <a:lstStyle/>
          <a:p>
            <a:r>
              <a:rPr lang="fr-CA" sz="800" dirty="0">
                <a:hlinkClick r:id="rId2"/>
              </a:rPr>
              <a:t>https://publications.msss.gouv.qc.ca/msss/document-000090/</a:t>
            </a:r>
            <a:endParaRPr lang="fr-CA" sz="800" dirty="0"/>
          </a:p>
          <a:p>
            <a:r>
              <a:rPr lang="fr-CA" sz="800" dirty="0">
                <a:hlinkClick r:id="rId3"/>
              </a:rPr>
              <a:t>https://www.inesss.qc.ca/nc/publications/publications/publication/guides-dusage-optimal-sur-le-traitement-pharmacologique-des-itss-mise-a-jour-condylomes-mars-201.html</a:t>
            </a:r>
            <a:r>
              <a:rPr lang="fr-CA" sz="800" dirty="0"/>
              <a:t> </a:t>
            </a:r>
          </a:p>
        </p:txBody>
      </p:sp>
    </p:spTree>
    <p:extLst>
      <p:ext uri="{BB962C8B-B14F-4D97-AF65-F5344CB8AC3E}">
        <p14:creationId xmlns:p14="http://schemas.microsoft.com/office/powerpoint/2010/main" val="310812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Nombre de tests de laboratoire</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054452966"/>
              </p:ext>
            </p:extLst>
          </p:nvPr>
        </p:nvGraphicFramePr>
        <p:xfrm>
          <a:off x="899592" y="1563638"/>
          <a:ext cx="7248028" cy="792088"/>
        </p:xfrm>
        <a:graphic>
          <a:graphicData uri="http://schemas.openxmlformats.org/drawingml/2006/table">
            <a:tbl>
              <a:tblPr firstRow="1" firstCol="1" bandRow="1">
                <a:tableStyleId>{5C22544A-7EE6-4342-B048-85BDC9FD1C3A}</a:tableStyleId>
              </a:tblPr>
              <a:tblGrid>
                <a:gridCol w="338437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85560">
                  <a:extLst>
                    <a:ext uri="{9D8B030D-6E8A-4147-A177-3AD203B41FA5}">
                      <a16:colId xmlns:a16="http://schemas.microsoft.com/office/drawing/2014/main" val="20002"/>
                    </a:ext>
                  </a:extLst>
                </a:gridCol>
                <a:gridCol w="1281948">
                  <a:extLst>
                    <a:ext uri="{9D8B030D-6E8A-4147-A177-3AD203B41FA5}">
                      <a16:colId xmlns:a16="http://schemas.microsoft.com/office/drawing/2014/main" val="20003"/>
                    </a:ext>
                  </a:extLst>
                </a:gridCol>
              </a:tblGrid>
              <a:tr h="389905">
                <a:tc>
                  <a:txBody>
                    <a:bodyPr/>
                    <a:lstStyle/>
                    <a:p>
                      <a:pPr>
                        <a:lnSpc>
                          <a:spcPct val="110000"/>
                        </a:lnSpc>
                        <a:spcBef>
                          <a:spcPts val="300"/>
                        </a:spcBef>
                        <a:spcAft>
                          <a:spcPts val="300"/>
                        </a:spcAft>
                      </a:pPr>
                      <a:r>
                        <a:rPr lang="fr-FR" sz="1600" dirty="0">
                          <a:effectLst/>
                        </a:rPr>
                        <a:t>Recherche de </a:t>
                      </a:r>
                      <a:r>
                        <a:rPr lang="fr-FR" sz="1600" i="1" dirty="0">
                          <a:effectLst/>
                        </a:rPr>
                        <a:t>Chlamydia </a:t>
                      </a:r>
                      <a:r>
                        <a:rPr lang="fr-FR" sz="1600" i="1" dirty="0" err="1">
                          <a:effectLst/>
                        </a:rPr>
                        <a:t>trachomatis</a:t>
                      </a:r>
                      <a:r>
                        <a:rPr lang="fr-FR" sz="1600" i="1" dirty="0">
                          <a:effectLst/>
                        </a:rPr>
                        <a:t> </a:t>
                      </a:r>
                      <a:endParaRPr lang="fr-CA" sz="1800" i="1" dirty="0">
                        <a:effectLst/>
                        <a:latin typeface="HelveticaNeueLT Std"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50000"/>
                      </a:schemeClr>
                    </a:solidFill>
                  </a:tcPr>
                </a:tc>
                <a:tc>
                  <a:txBody>
                    <a:bodyPr/>
                    <a:lstStyle/>
                    <a:p>
                      <a:pPr algn="ctr">
                        <a:lnSpc>
                          <a:spcPct val="110000"/>
                        </a:lnSpc>
                        <a:spcBef>
                          <a:spcPts val="300"/>
                        </a:spcBef>
                        <a:spcAft>
                          <a:spcPts val="300"/>
                        </a:spcAft>
                      </a:pPr>
                      <a:r>
                        <a:rPr lang="fr-FR" sz="1600" dirty="0">
                          <a:effectLst/>
                        </a:rPr>
                        <a:t>2013-2014</a:t>
                      </a:r>
                      <a:endParaRPr lang="fr-CA" sz="1800" dirty="0">
                        <a:effectLst/>
                        <a:latin typeface="HelveticaNeueLT Std"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50000"/>
                      </a:schemeClr>
                    </a:solidFill>
                  </a:tcPr>
                </a:tc>
                <a:tc>
                  <a:txBody>
                    <a:bodyPr/>
                    <a:lstStyle/>
                    <a:p>
                      <a:pPr algn="ctr">
                        <a:lnSpc>
                          <a:spcPct val="110000"/>
                        </a:lnSpc>
                        <a:spcBef>
                          <a:spcPts val="300"/>
                        </a:spcBef>
                        <a:spcAft>
                          <a:spcPts val="300"/>
                        </a:spcAft>
                      </a:pPr>
                      <a:r>
                        <a:rPr lang="fr-FR" sz="1600" dirty="0">
                          <a:effectLst/>
                        </a:rPr>
                        <a:t>2018-2019</a:t>
                      </a:r>
                      <a:endParaRPr lang="fr-CA" sz="1800" dirty="0">
                        <a:effectLst/>
                        <a:latin typeface="HelveticaNeueLT Std"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50000"/>
                      </a:schemeClr>
                    </a:solidFill>
                  </a:tcPr>
                </a:tc>
                <a:tc>
                  <a:txBody>
                    <a:bodyPr/>
                    <a:lstStyle/>
                    <a:p>
                      <a:pPr algn="ctr">
                        <a:lnSpc>
                          <a:spcPct val="110000"/>
                        </a:lnSpc>
                        <a:spcBef>
                          <a:spcPts val="300"/>
                        </a:spcBef>
                        <a:spcAft>
                          <a:spcPts val="300"/>
                        </a:spcAft>
                      </a:pPr>
                      <a:r>
                        <a:rPr lang="fr-CA" sz="1600" dirty="0">
                          <a:effectLst/>
                          <a:latin typeface="HelveticaNeueLT Std" panose="020B0604020202020204" pitchFamily="34" charset="0"/>
                          <a:ea typeface="Times New Roman" panose="02020603050405020304" pitchFamily="18" charset="0"/>
                          <a:cs typeface="Times New Roman" panose="02020603050405020304" pitchFamily="18" charset="0"/>
                        </a:rPr>
                        <a:t>% variation</a:t>
                      </a:r>
                    </a:p>
                  </a:txBody>
                  <a:tcPr marL="68580" marR="68580" marT="0" marB="0" anchor="ctr">
                    <a:solidFill>
                      <a:schemeClr val="accent5">
                        <a:lumMod val="50000"/>
                      </a:schemeClr>
                    </a:solidFill>
                  </a:tcPr>
                </a:tc>
                <a:extLst>
                  <a:ext uri="{0D108BD9-81ED-4DB2-BD59-A6C34878D82A}">
                    <a16:rowId xmlns:a16="http://schemas.microsoft.com/office/drawing/2014/main" val="10000"/>
                  </a:ext>
                </a:extLst>
              </a:tr>
              <a:tr h="402183">
                <a:tc>
                  <a:txBody>
                    <a:bodyPr/>
                    <a:lstStyle/>
                    <a:p>
                      <a:pPr>
                        <a:lnSpc>
                          <a:spcPct val="110000"/>
                        </a:lnSpc>
                        <a:spcBef>
                          <a:spcPts val="300"/>
                        </a:spcBef>
                        <a:spcAft>
                          <a:spcPts val="300"/>
                        </a:spcAft>
                      </a:pPr>
                      <a:r>
                        <a:rPr lang="fr-FR" sz="1600" dirty="0">
                          <a:solidFill>
                            <a:schemeClr val="tx1"/>
                          </a:solidFill>
                          <a:effectLst/>
                        </a:rPr>
                        <a:t>Total </a:t>
                      </a:r>
                      <a:endParaRPr lang="fr-CA" sz="1600" dirty="0">
                        <a:solidFill>
                          <a:schemeClr val="tx1"/>
                        </a:solidFill>
                        <a:effectLst/>
                        <a:latin typeface="HelveticaNeueLT Std"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R="111760" algn="r">
                        <a:lnSpc>
                          <a:spcPct val="110000"/>
                        </a:lnSpc>
                        <a:spcBef>
                          <a:spcPts val="300"/>
                        </a:spcBef>
                        <a:spcAft>
                          <a:spcPts val="300"/>
                        </a:spcAft>
                      </a:pPr>
                      <a:r>
                        <a:rPr lang="fr-FR" sz="1600" dirty="0">
                          <a:effectLst/>
                        </a:rPr>
                        <a:t>575 105</a:t>
                      </a:r>
                      <a:endParaRPr lang="fr-CA" sz="1600" dirty="0">
                        <a:effectLst/>
                        <a:latin typeface="HelveticaNeueLT Std"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R="111760" algn="r">
                        <a:lnSpc>
                          <a:spcPct val="110000"/>
                        </a:lnSpc>
                        <a:spcBef>
                          <a:spcPts val="300"/>
                        </a:spcBef>
                        <a:spcAft>
                          <a:spcPts val="300"/>
                        </a:spcAft>
                      </a:pPr>
                      <a:r>
                        <a:rPr lang="fr-FR" sz="1600" dirty="0">
                          <a:effectLst/>
                        </a:rPr>
                        <a:t>811 725</a:t>
                      </a:r>
                      <a:endParaRPr lang="fr-CA" sz="1600" dirty="0">
                        <a:effectLst/>
                        <a:latin typeface="HelveticaNeueLT Std"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R="111760" algn="r">
                        <a:lnSpc>
                          <a:spcPct val="110000"/>
                        </a:lnSpc>
                        <a:spcBef>
                          <a:spcPts val="300"/>
                        </a:spcBef>
                        <a:spcAft>
                          <a:spcPts val="300"/>
                        </a:spcAft>
                      </a:pPr>
                      <a:r>
                        <a:rPr lang="fr-CA" sz="1600" dirty="0">
                          <a:effectLst/>
                          <a:latin typeface="HelveticaNeueLT Std"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41</a:t>
                      </a:r>
                      <a:r>
                        <a:rPr lang="fr-CA" sz="1600" dirty="0">
                          <a:effectLst/>
                          <a:latin typeface="HelveticaNeueLT Std" panose="020B0604020202020204" pitchFamily="34" charset="0"/>
                          <a:ea typeface="Times New Roman" panose="02020603050405020304" pitchFamily="18" charset="0"/>
                          <a:cs typeface="Times New Roman" panose="02020603050405020304" pitchFamily="18" charset="0"/>
                        </a:rPr>
                        <a:t> %</a:t>
                      </a:r>
                    </a:p>
                  </a:txBody>
                  <a:tcPr marL="68580" marR="68580" marT="0" marB="0" anchor="ctr">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4" name="Espace réservé du numéro de diapositive 3"/>
          <p:cNvSpPr>
            <a:spLocks noGrp="1"/>
          </p:cNvSpPr>
          <p:nvPr>
            <p:ph type="sldNum" sz="quarter" idx="12"/>
          </p:nvPr>
        </p:nvSpPr>
        <p:spPr/>
        <p:txBody>
          <a:bodyPr/>
          <a:lstStyle/>
          <a:p>
            <a:fld id="{00BA8EDE-6DC9-4F99-B0F4-25DFD083338C}" type="slidenum">
              <a:rPr lang="fr-FR" smtClean="0"/>
              <a:pPr/>
              <a:t>13</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3363393200"/>
              </p:ext>
            </p:extLst>
          </p:nvPr>
        </p:nvGraphicFramePr>
        <p:xfrm>
          <a:off x="899592" y="2499742"/>
          <a:ext cx="7248028" cy="1512167"/>
        </p:xfrm>
        <a:graphic>
          <a:graphicData uri="http://schemas.openxmlformats.org/drawingml/2006/table">
            <a:tbl>
              <a:tblPr firstRow="1" firstCol="1" bandRow="1">
                <a:tableStyleId>{5C22544A-7EE6-4342-B048-85BDC9FD1C3A}</a:tableStyleId>
              </a:tblPr>
              <a:tblGrid>
                <a:gridCol w="338437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71364">
                  <a:extLst>
                    <a:ext uri="{9D8B030D-6E8A-4147-A177-3AD203B41FA5}">
                      <a16:colId xmlns:a16="http://schemas.microsoft.com/office/drawing/2014/main" val="20003"/>
                    </a:ext>
                  </a:extLst>
                </a:gridCol>
              </a:tblGrid>
              <a:tr h="473015">
                <a:tc>
                  <a:txBody>
                    <a:bodyPr/>
                    <a:lstStyle/>
                    <a:p>
                      <a:pPr>
                        <a:lnSpc>
                          <a:spcPct val="110000"/>
                        </a:lnSpc>
                        <a:spcBef>
                          <a:spcPts val="600"/>
                        </a:spcBef>
                        <a:spcAft>
                          <a:spcPts val="0"/>
                        </a:spcAft>
                      </a:pPr>
                      <a:r>
                        <a:rPr lang="fr-FR" sz="1600" dirty="0">
                          <a:effectLst/>
                        </a:rPr>
                        <a:t>Recherche de </a:t>
                      </a:r>
                      <a:r>
                        <a:rPr lang="fr-FR" sz="1600" i="1" dirty="0" err="1">
                          <a:effectLst/>
                        </a:rPr>
                        <a:t>Neisseria</a:t>
                      </a:r>
                      <a:r>
                        <a:rPr lang="fr-FR" sz="1600" i="1" dirty="0">
                          <a:effectLst/>
                        </a:rPr>
                        <a:t> </a:t>
                      </a:r>
                      <a:r>
                        <a:rPr lang="fr-FR" sz="1600" i="1" dirty="0" err="1">
                          <a:effectLst/>
                        </a:rPr>
                        <a:t>gonorrhoeae</a:t>
                      </a:r>
                      <a:r>
                        <a:rPr lang="fr-FR" sz="1600" i="1" dirty="0">
                          <a:effectLst/>
                        </a:rPr>
                        <a:t> </a:t>
                      </a:r>
                      <a:endParaRPr lang="fr-CA" sz="1800" i="1" dirty="0">
                        <a:effectLst/>
                        <a:latin typeface="HelveticaNeueLT Std"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solidFill>
                      <a:schemeClr val="accent5">
                        <a:lumMod val="50000"/>
                      </a:schemeClr>
                    </a:solidFill>
                  </a:tcPr>
                </a:tc>
                <a:tc>
                  <a:txBody>
                    <a:bodyPr/>
                    <a:lstStyle/>
                    <a:p>
                      <a:pPr algn="ctr">
                        <a:lnSpc>
                          <a:spcPct val="110000"/>
                        </a:lnSpc>
                        <a:spcBef>
                          <a:spcPts val="600"/>
                        </a:spcBef>
                        <a:spcAft>
                          <a:spcPts val="0"/>
                        </a:spcAft>
                      </a:pPr>
                      <a:r>
                        <a:rPr lang="fr-FR" sz="1600" dirty="0">
                          <a:effectLst/>
                        </a:rPr>
                        <a:t>2013-2014</a:t>
                      </a:r>
                      <a:endParaRPr lang="fr-CA" sz="1800" dirty="0">
                        <a:effectLst/>
                        <a:latin typeface="HelveticaNeueLT Std"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solidFill>
                      <a:schemeClr val="accent5">
                        <a:lumMod val="50000"/>
                      </a:schemeClr>
                    </a:solidFill>
                  </a:tcPr>
                </a:tc>
                <a:tc>
                  <a:txBody>
                    <a:bodyPr/>
                    <a:lstStyle/>
                    <a:p>
                      <a:pPr algn="ctr">
                        <a:lnSpc>
                          <a:spcPct val="110000"/>
                        </a:lnSpc>
                        <a:spcBef>
                          <a:spcPts val="600"/>
                        </a:spcBef>
                        <a:spcAft>
                          <a:spcPts val="0"/>
                        </a:spcAft>
                      </a:pPr>
                      <a:r>
                        <a:rPr lang="fr-FR" sz="1600" dirty="0">
                          <a:effectLst/>
                        </a:rPr>
                        <a:t>2018-2019</a:t>
                      </a:r>
                      <a:endParaRPr lang="fr-CA" sz="1800" dirty="0">
                        <a:effectLst/>
                        <a:latin typeface="HelveticaNeueLT Std"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solidFill>
                      <a:schemeClr val="accent5">
                        <a:lumMod val="50000"/>
                      </a:schemeClr>
                    </a:solidFill>
                  </a:tcPr>
                </a:tc>
                <a:tc>
                  <a:txBody>
                    <a:bodyPr/>
                    <a:lstStyle/>
                    <a:p>
                      <a:pPr algn="ctr">
                        <a:lnSpc>
                          <a:spcPct val="110000"/>
                        </a:lnSpc>
                        <a:spcBef>
                          <a:spcPts val="300"/>
                        </a:spcBef>
                        <a:spcAft>
                          <a:spcPts val="300"/>
                        </a:spcAft>
                      </a:pPr>
                      <a:r>
                        <a:rPr lang="fr-CA" sz="1600" dirty="0">
                          <a:effectLst/>
                          <a:latin typeface="HelveticaNeueLT Std" panose="020B0604020202020204" pitchFamily="34" charset="0"/>
                          <a:ea typeface="Times New Roman" panose="02020603050405020304" pitchFamily="18" charset="0"/>
                          <a:cs typeface="Times New Roman" panose="02020603050405020304" pitchFamily="18" charset="0"/>
                        </a:rPr>
                        <a:t>% variation</a:t>
                      </a:r>
                    </a:p>
                  </a:txBody>
                  <a:tcPr marL="36195" marR="36195" marT="36195" marB="36195" anchor="ctr">
                    <a:solidFill>
                      <a:schemeClr val="accent5">
                        <a:lumMod val="50000"/>
                      </a:schemeClr>
                    </a:solidFill>
                  </a:tcPr>
                </a:tc>
                <a:extLst>
                  <a:ext uri="{0D108BD9-81ED-4DB2-BD59-A6C34878D82A}">
                    <a16:rowId xmlns:a16="http://schemas.microsoft.com/office/drawing/2014/main" val="10000"/>
                  </a:ext>
                </a:extLst>
              </a:tr>
              <a:tr h="519576">
                <a:tc>
                  <a:txBody>
                    <a:bodyPr/>
                    <a:lstStyle/>
                    <a:p>
                      <a:pPr>
                        <a:lnSpc>
                          <a:spcPct val="110000"/>
                        </a:lnSpc>
                        <a:spcBef>
                          <a:spcPts val="600"/>
                        </a:spcBef>
                        <a:spcAft>
                          <a:spcPts val="0"/>
                        </a:spcAft>
                      </a:pPr>
                      <a:r>
                        <a:rPr lang="fr-FR" sz="1600" dirty="0">
                          <a:solidFill>
                            <a:schemeClr val="tx1"/>
                          </a:solidFill>
                          <a:effectLst/>
                        </a:rPr>
                        <a:t>Culture</a:t>
                      </a:r>
                      <a:endParaRPr lang="fr-CA" sz="1600" dirty="0">
                        <a:solidFill>
                          <a:schemeClr val="tx1"/>
                        </a:solidFill>
                        <a:effectLst/>
                        <a:latin typeface="HelveticaNeueLT Std"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solidFill>
                      <a:schemeClr val="accent6">
                        <a:lumMod val="40000"/>
                        <a:lumOff val="60000"/>
                      </a:schemeClr>
                    </a:solidFill>
                  </a:tcPr>
                </a:tc>
                <a:tc>
                  <a:txBody>
                    <a:bodyPr/>
                    <a:lstStyle/>
                    <a:p>
                      <a:pPr marR="111760" algn="r">
                        <a:lnSpc>
                          <a:spcPct val="110000"/>
                        </a:lnSpc>
                        <a:spcBef>
                          <a:spcPts val="600"/>
                        </a:spcBef>
                        <a:spcAft>
                          <a:spcPts val="0"/>
                        </a:spcAft>
                      </a:pPr>
                      <a:r>
                        <a:rPr lang="fr-FR" sz="1600" dirty="0">
                          <a:effectLst/>
                        </a:rPr>
                        <a:t>86 958</a:t>
                      </a:r>
                      <a:endParaRPr lang="fr-CA" sz="1600" dirty="0">
                        <a:effectLst/>
                        <a:latin typeface="HelveticaNeueLT Std"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solidFill>
                      <a:schemeClr val="accent6">
                        <a:lumMod val="40000"/>
                        <a:lumOff val="60000"/>
                      </a:schemeClr>
                    </a:solidFill>
                  </a:tcPr>
                </a:tc>
                <a:tc>
                  <a:txBody>
                    <a:bodyPr/>
                    <a:lstStyle/>
                    <a:p>
                      <a:pPr marR="111760" algn="r">
                        <a:lnSpc>
                          <a:spcPct val="110000"/>
                        </a:lnSpc>
                        <a:spcBef>
                          <a:spcPts val="600"/>
                        </a:spcBef>
                        <a:spcAft>
                          <a:spcPts val="0"/>
                        </a:spcAft>
                      </a:pPr>
                      <a:r>
                        <a:rPr lang="fr-FR" sz="1600" dirty="0">
                          <a:effectLst/>
                        </a:rPr>
                        <a:t>87 416</a:t>
                      </a:r>
                      <a:endParaRPr lang="fr-CA" sz="1600" dirty="0">
                        <a:effectLst/>
                        <a:latin typeface="HelveticaNeueLT Std"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solidFill>
                      <a:schemeClr val="accent6">
                        <a:lumMod val="40000"/>
                        <a:lumOff val="60000"/>
                      </a:schemeClr>
                    </a:solidFill>
                  </a:tcPr>
                </a:tc>
                <a:tc>
                  <a:txBody>
                    <a:bodyPr/>
                    <a:lstStyle/>
                    <a:p>
                      <a:pPr marR="111760" algn="r">
                        <a:lnSpc>
                          <a:spcPct val="110000"/>
                        </a:lnSpc>
                        <a:spcBef>
                          <a:spcPts val="600"/>
                        </a:spcBef>
                        <a:spcAft>
                          <a:spcPts val="0"/>
                        </a:spcAft>
                      </a:pPr>
                      <a:r>
                        <a:rPr lang="fr-CA" sz="1600" dirty="0">
                          <a:effectLst/>
                          <a:latin typeface="HelveticaNeueLT Std"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0,5</a:t>
                      </a:r>
                      <a:r>
                        <a:rPr lang="fr-CA" sz="1600" baseline="0" dirty="0">
                          <a:effectLst/>
                          <a:latin typeface="HelveticaNeueLT Std"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fr-CA" sz="1600" dirty="0">
                          <a:effectLst/>
                          <a:latin typeface="HelveticaNeueLT Std" panose="020B0604020202020204" pitchFamily="34" charset="0"/>
                          <a:ea typeface="Times New Roman" panose="02020603050405020304" pitchFamily="18" charset="0"/>
                          <a:cs typeface="Times New Roman" panose="02020603050405020304" pitchFamily="18" charset="0"/>
                        </a:rPr>
                        <a:t>%</a:t>
                      </a:r>
                    </a:p>
                  </a:txBody>
                  <a:tcPr marL="36195" marR="36195" marT="36195" marB="36195" anchor="ctr">
                    <a:solidFill>
                      <a:schemeClr val="accent6">
                        <a:lumMod val="40000"/>
                        <a:lumOff val="60000"/>
                      </a:schemeClr>
                    </a:solidFill>
                  </a:tcPr>
                </a:tc>
                <a:extLst>
                  <a:ext uri="{0D108BD9-81ED-4DB2-BD59-A6C34878D82A}">
                    <a16:rowId xmlns:a16="http://schemas.microsoft.com/office/drawing/2014/main" val="10001"/>
                  </a:ext>
                </a:extLst>
              </a:tr>
              <a:tr h="519576">
                <a:tc>
                  <a:txBody>
                    <a:bodyPr/>
                    <a:lstStyle/>
                    <a:p>
                      <a:pPr>
                        <a:lnSpc>
                          <a:spcPct val="110000"/>
                        </a:lnSpc>
                        <a:spcBef>
                          <a:spcPts val="600"/>
                        </a:spcBef>
                        <a:spcAft>
                          <a:spcPts val="0"/>
                        </a:spcAft>
                      </a:pPr>
                      <a:r>
                        <a:rPr lang="fr-FR" sz="1600" dirty="0">
                          <a:solidFill>
                            <a:schemeClr val="tx1"/>
                          </a:solidFill>
                          <a:effectLst/>
                        </a:rPr>
                        <a:t>Total </a:t>
                      </a:r>
                      <a:endParaRPr lang="fr-CA" sz="1600" dirty="0">
                        <a:solidFill>
                          <a:schemeClr val="tx1"/>
                        </a:solidFill>
                        <a:effectLst/>
                        <a:latin typeface="HelveticaNeueLT Std"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solidFill>
                      <a:schemeClr val="accent5">
                        <a:lumMod val="40000"/>
                        <a:lumOff val="60000"/>
                      </a:schemeClr>
                    </a:solidFill>
                  </a:tcPr>
                </a:tc>
                <a:tc>
                  <a:txBody>
                    <a:bodyPr/>
                    <a:lstStyle/>
                    <a:p>
                      <a:pPr marR="111760" algn="r">
                        <a:lnSpc>
                          <a:spcPct val="110000"/>
                        </a:lnSpc>
                        <a:spcBef>
                          <a:spcPts val="600"/>
                        </a:spcBef>
                        <a:spcAft>
                          <a:spcPts val="0"/>
                        </a:spcAft>
                      </a:pPr>
                      <a:r>
                        <a:rPr lang="fr-FR" sz="1600" dirty="0">
                          <a:effectLst/>
                        </a:rPr>
                        <a:t>583 759</a:t>
                      </a:r>
                      <a:endParaRPr lang="fr-CA" sz="1600" dirty="0">
                        <a:effectLst/>
                        <a:latin typeface="HelveticaNeueLT Std"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solidFill>
                      <a:schemeClr val="accent5">
                        <a:lumMod val="40000"/>
                        <a:lumOff val="60000"/>
                      </a:schemeClr>
                    </a:solidFill>
                  </a:tcPr>
                </a:tc>
                <a:tc>
                  <a:txBody>
                    <a:bodyPr/>
                    <a:lstStyle/>
                    <a:p>
                      <a:pPr marR="111760" algn="r">
                        <a:lnSpc>
                          <a:spcPct val="110000"/>
                        </a:lnSpc>
                        <a:spcBef>
                          <a:spcPts val="600"/>
                        </a:spcBef>
                        <a:spcAft>
                          <a:spcPts val="0"/>
                        </a:spcAft>
                      </a:pPr>
                      <a:r>
                        <a:rPr lang="fr-FR" sz="1600" dirty="0">
                          <a:effectLst/>
                        </a:rPr>
                        <a:t>881 445</a:t>
                      </a:r>
                      <a:endParaRPr lang="fr-CA" sz="1600" dirty="0">
                        <a:effectLst/>
                        <a:latin typeface="HelveticaNeueLT Std"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solidFill>
                      <a:schemeClr val="accent5">
                        <a:lumMod val="40000"/>
                        <a:lumOff val="60000"/>
                      </a:schemeClr>
                    </a:solidFill>
                  </a:tcPr>
                </a:tc>
                <a:tc>
                  <a:txBody>
                    <a:bodyPr/>
                    <a:lstStyle/>
                    <a:p>
                      <a:pPr marL="0" marR="111760" lvl="0" indent="0" algn="r" defTabSz="914400" rtl="0" eaLnBrk="1" fontAlgn="auto" latinLnBrk="0" hangingPunct="1">
                        <a:lnSpc>
                          <a:spcPct val="110000"/>
                        </a:lnSpc>
                        <a:spcBef>
                          <a:spcPts val="600"/>
                        </a:spcBef>
                        <a:spcAft>
                          <a:spcPts val="0"/>
                        </a:spcAft>
                        <a:buClrTx/>
                        <a:buSzTx/>
                        <a:buFontTx/>
                        <a:buNone/>
                        <a:tabLst/>
                        <a:defRPr/>
                      </a:pPr>
                      <a:r>
                        <a:rPr lang="fr-CA" sz="1600" dirty="0">
                          <a:effectLst/>
                          <a:latin typeface="HelveticaNeueLT Std"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51</a:t>
                      </a:r>
                      <a:r>
                        <a:rPr lang="fr-CA" sz="1600" dirty="0">
                          <a:effectLst/>
                          <a:latin typeface="HelveticaNeueLT Std" panose="020B0604020202020204" pitchFamily="34" charset="0"/>
                          <a:ea typeface="Times New Roman" panose="02020603050405020304" pitchFamily="18" charset="0"/>
                          <a:cs typeface="Times New Roman" panose="02020603050405020304" pitchFamily="18" charset="0"/>
                        </a:rPr>
                        <a:t> %</a:t>
                      </a:r>
                    </a:p>
                  </a:txBody>
                  <a:tcPr marL="36195" marR="36195" marT="36195" marB="36195" anchor="ctr">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7" name="ZoneTexte 6"/>
          <p:cNvSpPr txBox="1"/>
          <p:nvPr/>
        </p:nvSpPr>
        <p:spPr>
          <a:xfrm>
            <a:off x="755576" y="4228110"/>
            <a:ext cx="6862038" cy="646331"/>
          </a:xfrm>
          <a:prstGeom prst="rect">
            <a:avLst/>
          </a:prstGeom>
          <a:noFill/>
        </p:spPr>
        <p:txBody>
          <a:bodyPr wrap="square" rtlCol="0">
            <a:spAutoFit/>
          </a:bodyPr>
          <a:lstStyle/>
          <a:p>
            <a:r>
              <a:rPr lang="fr-CA" sz="1200" dirty="0">
                <a:solidFill>
                  <a:schemeClr val="tx1">
                    <a:lumMod val="65000"/>
                    <a:lumOff val="35000"/>
                  </a:schemeClr>
                </a:solidFill>
              </a:rPr>
              <a:t>Source. Programme de biologie médicale, Direction générale des services de santé et de la médecine universitaire, ministère de la Santé et des Services sociaux, Communication personnelle d’</a:t>
            </a:r>
            <a:r>
              <a:rPr lang="fr-CA" sz="1200" dirty="0" err="1">
                <a:solidFill>
                  <a:schemeClr val="tx1">
                    <a:lumMod val="65000"/>
                    <a:lumOff val="35000"/>
                  </a:schemeClr>
                </a:solidFill>
              </a:rPr>
              <a:t>Andréanne</a:t>
            </a:r>
            <a:r>
              <a:rPr lang="fr-CA" sz="1200" dirty="0">
                <a:solidFill>
                  <a:schemeClr val="tx1">
                    <a:lumMod val="65000"/>
                    <a:lumOff val="35000"/>
                  </a:schemeClr>
                </a:solidFill>
              </a:rPr>
              <a:t> Savard, été 2019.</a:t>
            </a:r>
          </a:p>
        </p:txBody>
      </p:sp>
      <p:sp>
        <p:nvSpPr>
          <p:cNvPr id="8" name="Flèche vers le bas 7"/>
          <p:cNvSpPr/>
          <p:nvPr/>
        </p:nvSpPr>
        <p:spPr>
          <a:xfrm>
            <a:off x="6300192" y="156421"/>
            <a:ext cx="2448272" cy="136815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dirty="0"/>
          </a:p>
          <a:p>
            <a:pPr algn="ctr"/>
            <a:r>
              <a:rPr lang="fr-CA" dirty="0"/>
              <a:t>2018-2019 vs </a:t>
            </a:r>
          </a:p>
          <a:p>
            <a:pPr algn="ctr"/>
            <a:r>
              <a:rPr lang="fr-CA" dirty="0"/>
              <a:t>2013-2014</a:t>
            </a:r>
          </a:p>
          <a:p>
            <a:pPr algn="ctr"/>
            <a:endParaRPr lang="fr-CA" dirty="0"/>
          </a:p>
        </p:txBody>
      </p:sp>
    </p:spTree>
    <p:extLst>
      <p:ext uri="{BB962C8B-B14F-4D97-AF65-F5344CB8AC3E}">
        <p14:creationId xmlns:p14="http://schemas.microsoft.com/office/powerpoint/2010/main" val="697708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2800" dirty="0"/>
              <a:t>Syphilis infectieuse</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14</a:t>
            </a:fld>
            <a:endParaRPr lang="fr-FR"/>
          </a:p>
        </p:txBody>
      </p:sp>
      <p:sp>
        <p:nvSpPr>
          <p:cNvPr id="3" name="Espace réservé du contenu 2"/>
          <p:cNvSpPr>
            <a:spLocks noGrp="1"/>
          </p:cNvSpPr>
          <p:nvPr>
            <p:ph idx="1"/>
          </p:nvPr>
        </p:nvSpPr>
        <p:spPr>
          <a:xfrm>
            <a:off x="158971" y="911638"/>
            <a:ext cx="3140871" cy="3961305"/>
          </a:xfrm>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pPr>
              <a:lnSpc>
                <a:spcPct val="120000"/>
              </a:lnSpc>
              <a:spcAft>
                <a:spcPts val="600"/>
              </a:spcAft>
            </a:pPr>
            <a:r>
              <a:rPr lang="fr-CA" sz="1800" b="1" dirty="0">
                <a:solidFill>
                  <a:schemeClr val="accent5">
                    <a:lumMod val="75000"/>
                  </a:schemeClr>
                </a:solidFill>
              </a:rPr>
              <a:t>En 2018:</a:t>
            </a:r>
            <a:endParaRPr lang="fr-CA" sz="1600" dirty="0">
              <a:solidFill>
                <a:schemeClr val="accent5">
                  <a:lumMod val="75000"/>
                </a:schemeClr>
              </a:solidFill>
            </a:endParaRPr>
          </a:p>
          <a:p>
            <a:pPr marL="361950" lvl="1" indent="-180975">
              <a:lnSpc>
                <a:spcPct val="120000"/>
              </a:lnSpc>
              <a:spcAft>
                <a:spcPts val="600"/>
              </a:spcAft>
            </a:pPr>
            <a:r>
              <a:rPr lang="fr-CA" sz="1700" dirty="0">
                <a:solidFill>
                  <a:schemeClr val="tx1">
                    <a:lumMod val="65000"/>
                    <a:lumOff val="35000"/>
                  </a:schemeClr>
                </a:solidFill>
              </a:rPr>
              <a:t>90 % des cas chez des hommes</a:t>
            </a:r>
          </a:p>
          <a:p>
            <a:pPr marL="361950" lvl="1" indent="-180975">
              <a:lnSpc>
                <a:spcPct val="120000"/>
              </a:lnSpc>
              <a:spcAft>
                <a:spcPts val="600"/>
              </a:spcAft>
            </a:pPr>
            <a:r>
              <a:rPr lang="fr-CA" sz="1700" dirty="0">
                <a:solidFill>
                  <a:schemeClr val="tx1">
                    <a:lumMod val="65000"/>
                    <a:lumOff val="35000"/>
                  </a:schemeClr>
                </a:solidFill>
              </a:rPr>
              <a:t>91 femmes (81 entre 15 et 49 ans) </a:t>
            </a:r>
          </a:p>
          <a:p>
            <a:pPr>
              <a:lnSpc>
                <a:spcPct val="120000"/>
              </a:lnSpc>
              <a:spcBef>
                <a:spcPts val="1200"/>
              </a:spcBef>
              <a:spcAft>
                <a:spcPts val="0"/>
              </a:spcAft>
            </a:pPr>
            <a:r>
              <a:rPr lang="fr-CA" sz="1800" b="1" dirty="0">
                <a:solidFill>
                  <a:schemeClr val="accent5">
                    <a:lumMod val="75000"/>
                  </a:schemeClr>
                </a:solidFill>
              </a:rPr>
              <a:t>Répartition géographique</a:t>
            </a:r>
            <a:endParaRPr lang="fr-CA" sz="1400" b="1" dirty="0">
              <a:solidFill>
                <a:schemeClr val="accent5">
                  <a:lumMod val="75000"/>
                </a:schemeClr>
              </a:solidFill>
            </a:endParaRPr>
          </a:p>
          <a:p>
            <a:pPr marL="361950" lvl="1" indent="-180975">
              <a:lnSpc>
                <a:spcPct val="120000"/>
              </a:lnSpc>
              <a:spcBef>
                <a:spcPts val="600"/>
              </a:spcBef>
              <a:spcAft>
                <a:spcPts val="600"/>
              </a:spcAft>
            </a:pPr>
            <a:r>
              <a:rPr lang="fr-CA" sz="1700" dirty="0">
                <a:solidFill>
                  <a:schemeClr val="tx1">
                    <a:lumMod val="65000"/>
                    <a:lumOff val="35000"/>
                  </a:schemeClr>
                </a:solidFill>
              </a:rPr>
              <a:t>53 % de Montréal</a:t>
            </a:r>
          </a:p>
          <a:p>
            <a:pPr marL="361950" lvl="1" indent="-180975">
              <a:lnSpc>
                <a:spcPct val="120000"/>
              </a:lnSpc>
              <a:spcAft>
                <a:spcPts val="600"/>
              </a:spcAft>
            </a:pPr>
            <a:r>
              <a:rPr lang="fr-CA" sz="1700" dirty="0">
                <a:solidFill>
                  <a:schemeClr val="tx1">
                    <a:lumMod val="65000"/>
                    <a:lumOff val="35000"/>
                  </a:schemeClr>
                </a:solidFill>
              </a:rPr>
              <a:t>T</a:t>
            </a:r>
            <a:r>
              <a:rPr lang="fr-CA" sz="1600" dirty="0">
                <a:solidFill>
                  <a:schemeClr val="tx1">
                    <a:lumMod val="65000"/>
                    <a:lumOff val="35000"/>
                  </a:schemeClr>
                </a:solidFill>
              </a:rPr>
              <a:t>outes les régions du Québec rapportent des cas sauf l’Abitibi-Témiscamingue et le Nord-du-Québec</a:t>
            </a:r>
          </a:p>
          <a:p>
            <a:pPr marL="180975" lvl="1" indent="0">
              <a:lnSpc>
                <a:spcPct val="120000"/>
              </a:lnSpc>
              <a:spcAft>
                <a:spcPts val="600"/>
              </a:spcAft>
              <a:buNone/>
            </a:pPr>
            <a:r>
              <a:rPr lang="fr-CA" sz="1800" b="1" dirty="0">
                <a:solidFill>
                  <a:schemeClr val="accent5">
                    <a:lumMod val="75000"/>
                  </a:schemeClr>
                </a:solidFill>
              </a:rPr>
              <a:t>Tendances </a:t>
            </a:r>
            <a:r>
              <a:rPr lang="fr-CA" sz="1800" dirty="0">
                <a:solidFill>
                  <a:schemeClr val="accent5">
                    <a:lumMod val="75000"/>
                  </a:schemeClr>
                </a:solidFill>
              </a:rPr>
              <a:t> </a:t>
            </a:r>
          </a:p>
          <a:p>
            <a:pPr marL="361950" lvl="1" indent="-180975">
              <a:lnSpc>
                <a:spcPct val="120000"/>
              </a:lnSpc>
              <a:spcAft>
                <a:spcPts val="600"/>
              </a:spcAft>
            </a:pPr>
            <a:r>
              <a:rPr lang="fr-CA" sz="1700" dirty="0">
                <a:solidFill>
                  <a:schemeClr val="tx1">
                    <a:lumMod val="65000"/>
                    <a:lumOff val="35000"/>
                  </a:schemeClr>
                </a:solidFill>
              </a:rPr>
              <a:t>hausse quasi constante entre 2002 et 2019</a:t>
            </a:r>
          </a:p>
          <a:p>
            <a:pPr marL="361950" lvl="1" indent="-180975">
              <a:lnSpc>
                <a:spcPct val="120000"/>
              </a:lnSpc>
              <a:spcAft>
                <a:spcPts val="600"/>
              </a:spcAft>
            </a:pPr>
            <a:r>
              <a:rPr lang="fr-CA" sz="1700" dirty="0">
                <a:solidFill>
                  <a:schemeClr val="tx1">
                    <a:lumMod val="65000"/>
                    <a:lumOff val="35000"/>
                  </a:schemeClr>
                </a:solidFill>
              </a:rPr>
              <a:t>diminution depuis 2016 chez les hommes mais hausse chez les femmes</a:t>
            </a:r>
          </a:p>
          <a:p>
            <a:pPr marL="361950" lvl="1" indent="-180975">
              <a:lnSpc>
                <a:spcPct val="120000"/>
              </a:lnSpc>
              <a:spcAft>
                <a:spcPts val="600"/>
              </a:spcAft>
            </a:pPr>
            <a:r>
              <a:rPr lang="fr-CA" sz="1700" dirty="0">
                <a:solidFill>
                  <a:schemeClr val="tx1">
                    <a:lumMod val="65000"/>
                    <a:lumOff val="35000"/>
                  </a:schemeClr>
                </a:solidFill>
              </a:rPr>
              <a:t>hausse en 2019 chez les deux sexes, selon les projections</a:t>
            </a:r>
          </a:p>
        </p:txBody>
      </p:sp>
      <p:sp>
        <p:nvSpPr>
          <p:cNvPr id="8" name="ZoneTexte 7"/>
          <p:cNvSpPr txBox="1"/>
          <p:nvPr/>
        </p:nvSpPr>
        <p:spPr>
          <a:xfrm>
            <a:off x="4572000" y="627534"/>
            <a:ext cx="3960440" cy="461665"/>
          </a:xfrm>
          <a:prstGeom prst="rect">
            <a:avLst/>
          </a:prstGeom>
          <a:solidFill>
            <a:schemeClr val="bg1"/>
          </a:solidFill>
          <a:ln w="38100">
            <a:solidFill>
              <a:srgbClr val="1C819A"/>
            </a:solidFill>
          </a:ln>
        </p:spPr>
        <p:txBody>
          <a:bodyPr wrap="square" rtlCol="0">
            <a:spAutoFit/>
          </a:bodyPr>
          <a:lstStyle/>
          <a:p>
            <a:r>
              <a:rPr lang="fr-CA" sz="1200" dirty="0">
                <a:solidFill>
                  <a:schemeClr val="tx1">
                    <a:lumMod val="65000"/>
                    <a:lumOff val="35000"/>
                  </a:schemeClr>
                </a:solidFill>
                <a:latin typeface="HelveticaNeueLT Std" panose="020B0604020202020204" pitchFamily="34" charset="0"/>
              </a:rPr>
              <a:t>2018: 938 cas déclarés</a:t>
            </a:r>
          </a:p>
          <a:p>
            <a:r>
              <a:rPr lang="fr-CA" sz="1200" dirty="0">
                <a:solidFill>
                  <a:schemeClr val="tx1">
                    <a:lumMod val="65000"/>
                    <a:lumOff val="35000"/>
                  </a:schemeClr>
                </a:solidFill>
                <a:latin typeface="HelveticaNeueLT Std" panose="020B0604020202020204" pitchFamily="34" charset="0"/>
              </a:rPr>
              <a:t>2019p : 1 141 cas déclarés </a:t>
            </a:r>
            <a:r>
              <a:rPr lang="fr-CA" sz="1050" dirty="0">
                <a:solidFill>
                  <a:schemeClr val="tx1">
                    <a:lumMod val="65000"/>
                    <a:lumOff val="35000"/>
                  </a:schemeClr>
                </a:solidFill>
                <a:latin typeface="HelveticaNeueLT Std" panose="020B0604020202020204" pitchFamily="34" charset="0"/>
              </a:rPr>
              <a:t>(Infocentre 16 octobre 2019)</a:t>
            </a:r>
          </a:p>
        </p:txBody>
      </p:sp>
      <p:pic>
        <p:nvPicPr>
          <p:cNvPr id="6" name="Image 5"/>
          <p:cNvPicPr>
            <a:picLocks noChangeAspect="1"/>
          </p:cNvPicPr>
          <p:nvPr/>
        </p:nvPicPr>
        <p:blipFill rotWithShape="1">
          <a:blip r:embed="rId3" cstate="print"/>
          <a:srcRect l="6688" t="9111" r="5900" b="13341"/>
          <a:stretch/>
        </p:blipFill>
        <p:spPr>
          <a:xfrm>
            <a:off x="3372886" y="1347614"/>
            <a:ext cx="5771114" cy="2859561"/>
          </a:xfrm>
          <a:prstGeom prst="rect">
            <a:avLst/>
          </a:prstGeom>
        </p:spPr>
      </p:pic>
    </p:spTree>
    <p:extLst>
      <p:ext uri="{BB962C8B-B14F-4D97-AF65-F5344CB8AC3E}">
        <p14:creationId xmlns:p14="http://schemas.microsoft.com/office/powerpoint/2010/main" val="803086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2400" dirty="0"/>
              <a:t>Syphilis non infectieuse</a:t>
            </a:r>
          </a:p>
        </p:txBody>
      </p:sp>
      <p:graphicFrame>
        <p:nvGraphicFramePr>
          <p:cNvPr id="5" name="Espace réservé du contenu 4"/>
          <p:cNvGraphicFramePr>
            <a:graphicFrameLocks noGrp="1"/>
          </p:cNvGraphicFramePr>
          <p:nvPr>
            <p:ph idx="1"/>
          </p:nvPr>
        </p:nvGraphicFramePr>
        <p:xfrm>
          <a:off x="3995936" y="195486"/>
          <a:ext cx="4896544" cy="4661640"/>
        </p:xfrm>
        <a:graphic>
          <a:graphicData uri="http://schemas.openxmlformats.org/drawingml/2006/table">
            <a:tbl>
              <a:tblPr>
                <a:tableStyleId>{327F97BB-C833-4FB7-BDE5-3F7075034690}</a:tableStyleId>
              </a:tblPr>
              <a:tblGrid>
                <a:gridCol w="3267364">
                  <a:extLst>
                    <a:ext uri="{9D8B030D-6E8A-4147-A177-3AD203B41FA5}">
                      <a16:colId xmlns:a16="http://schemas.microsoft.com/office/drawing/2014/main" val="20000"/>
                    </a:ext>
                  </a:extLst>
                </a:gridCol>
                <a:gridCol w="860436">
                  <a:extLst>
                    <a:ext uri="{9D8B030D-6E8A-4147-A177-3AD203B41FA5}">
                      <a16:colId xmlns:a16="http://schemas.microsoft.com/office/drawing/2014/main" val="20001"/>
                    </a:ext>
                  </a:extLst>
                </a:gridCol>
                <a:gridCol w="768744">
                  <a:extLst>
                    <a:ext uri="{9D8B030D-6E8A-4147-A177-3AD203B41FA5}">
                      <a16:colId xmlns:a16="http://schemas.microsoft.com/office/drawing/2014/main" val="20002"/>
                    </a:ext>
                  </a:extLst>
                </a:gridCol>
              </a:tblGrid>
              <a:tr h="158919">
                <a:tc>
                  <a:txBody>
                    <a:bodyPr/>
                    <a:lstStyle/>
                    <a:p>
                      <a:pPr algn="ctr">
                        <a:lnSpc>
                          <a:spcPct val="107000"/>
                        </a:lnSpc>
                        <a:spcAft>
                          <a:spcPts val="0"/>
                        </a:spcAft>
                      </a:pPr>
                      <a:r>
                        <a:rPr lang="fr-CA" sz="1200" b="1" dirty="0"/>
                        <a:t>Hommes</a:t>
                      </a:r>
                      <a:endParaRPr lang="fr-CA" sz="1200" b="1" dirty="0">
                        <a:latin typeface="HelveticaNeueLT Std"/>
                        <a:ea typeface="Calibri"/>
                        <a:cs typeface="Times New Roman"/>
                      </a:endParaRPr>
                    </a:p>
                  </a:txBody>
                  <a:tcPr marL="12894" marR="12894" marT="26249" marB="26249" anchor="ctr">
                    <a:solidFill>
                      <a:schemeClr val="accent1">
                        <a:lumMod val="50000"/>
                      </a:schemeClr>
                    </a:solidFill>
                  </a:tcPr>
                </a:tc>
                <a:tc>
                  <a:txBody>
                    <a:bodyPr/>
                    <a:lstStyle/>
                    <a:p>
                      <a:pPr algn="ctr">
                        <a:lnSpc>
                          <a:spcPct val="107000"/>
                        </a:lnSpc>
                        <a:spcAft>
                          <a:spcPts val="0"/>
                        </a:spcAft>
                      </a:pPr>
                      <a:r>
                        <a:rPr lang="fr-CA" sz="1200" b="1" dirty="0"/>
                        <a:t>2014</a:t>
                      </a:r>
                      <a:endParaRPr lang="fr-CA" sz="1200" b="1" dirty="0">
                        <a:latin typeface="HelveticaNeueLT Std"/>
                        <a:ea typeface="Calibri"/>
                        <a:cs typeface="Times New Roman"/>
                      </a:endParaRPr>
                    </a:p>
                  </a:txBody>
                  <a:tcPr marL="12894" marR="12894" marT="26249" marB="26249">
                    <a:solidFill>
                      <a:schemeClr val="accent1">
                        <a:lumMod val="50000"/>
                      </a:schemeClr>
                    </a:solidFill>
                  </a:tcPr>
                </a:tc>
                <a:tc>
                  <a:txBody>
                    <a:bodyPr/>
                    <a:lstStyle/>
                    <a:p>
                      <a:pPr algn="ctr">
                        <a:lnSpc>
                          <a:spcPct val="107000"/>
                        </a:lnSpc>
                        <a:spcAft>
                          <a:spcPts val="0"/>
                        </a:spcAft>
                      </a:pPr>
                      <a:r>
                        <a:rPr lang="fr-CA" sz="1200" b="1" dirty="0"/>
                        <a:t>2018</a:t>
                      </a:r>
                      <a:endParaRPr lang="fr-CA" sz="1200" b="1" dirty="0">
                        <a:latin typeface="HelveticaNeueLT Std"/>
                        <a:ea typeface="Calibri"/>
                        <a:cs typeface="Times New Roman"/>
                      </a:endParaRPr>
                    </a:p>
                  </a:txBody>
                  <a:tcPr marL="12894" marR="12894" marT="26249" marB="26249">
                    <a:solidFill>
                      <a:schemeClr val="accent1">
                        <a:lumMod val="50000"/>
                      </a:schemeClr>
                    </a:solidFill>
                  </a:tcPr>
                </a:tc>
                <a:extLst>
                  <a:ext uri="{0D108BD9-81ED-4DB2-BD59-A6C34878D82A}">
                    <a16:rowId xmlns:a16="http://schemas.microsoft.com/office/drawing/2014/main" val="10000"/>
                  </a:ext>
                </a:extLst>
              </a:tr>
              <a:tr h="265340">
                <a:tc>
                  <a:txBody>
                    <a:bodyPr/>
                    <a:lstStyle/>
                    <a:p>
                      <a:pPr marR="755015">
                        <a:lnSpc>
                          <a:spcPct val="107000"/>
                        </a:lnSpc>
                        <a:spcAft>
                          <a:spcPts val="0"/>
                        </a:spcAft>
                      </a:pPr>
                      <a:r>
                        <a:rPr lang="fr-CA" sz="1200" dirty="0">
                          <a:solidFill>
                            <a:schemeClr val="tx1"/>
                          </a:solidFill>
                        </a:rPr>
                        <a:t>Syphilis latente tardive</a:t>
                      </a:r>
                    </a:p>
                    <a:p>
                      <a:pPr>
                        <a:lnSpc>
                          <a:spcPct val="107000"/>
                        </a:lnSpc>
                        <a:spcAft>
                          <a:spcPts val="0"/>
                        </a:spcAft>
                        <a:tabLst>
                          <a:tab pos="1791970" algn="l"/>
                        </a:tabLst>
                      </a:pPr>
                      <a:r>
                        <a:rPr lang="fr-CA" sz="1200" baseline="0" dirty="0">
                          <a:solidFill>
                            <a:schemeClr val="tx1"/>
                          </a:solidFill>
                        </a:rPr>
                        <a:t>                              </a:t>
                      </a:r>
                      <a:r>
                        <a:rPr lang="fr-CA" sz="1200" dirty="0">
                          <a:solidFill>
                            <a:schemeClr val="tx1"/>
                          </a:solidFill>
                        </a:rPr>
                        <a:t>15 à 24 ans</a:t>
                      </a:r>
                      <a:endParaRPr lang="fr-CA" sz="1200" dirty="0">
                        <a:solidFill>
                          <a:schemeClr val="tx1"/>
                        </a:solidFill>
                        <a:latin typeface="HelveticaNeueLT Std"/>
                        <a:ea typeface="Calibri"/>
                        <a:cs typeface="Times New Roman"/>
                      </a:endParaRPr>
                    </a:p>
                  </a:txBody>
                  <a:tcPr marL="12894" marR="12894" marT="26249" marB="26249" anchor="ctr">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53975" algn="r">
                        <a:lnSpc>
                          <a:spcPct val="107000"/>
                        </a:lnSpc>
                        <a:spcAft>
                          <a:spcPts val="0"/>
                        </a:spcAft>
                      </a:pPr>
                      <a:r>
                        <a:rPr lang="fr-CA" sz="1200" dirty="0">
                          <a:solidFill>
                            <a:schemeClr val="tx1"/>
                          </a:solidFill>
                        </a:rPr>
                        <a:t>132</a:t>
                      </a:r>
                    </a:p>
                    <a:p>
                      <a:pPr marR="53975" algn="r">
                        <a:lnSpc>
                          <a:spcPct val="107000"/>
                        </a:lnSpc>
                        <a:spcAft>
                          <a:spcPts val="0"/>
                        </a:spcAft>
                      </a:pPr>
                      <a:r>
                        <a:rPr lang="fr-CA" sz="1200" dirty="0">
                          <a:solidFill>
                            <a:schemeClr val="tx1"/>
                          </a:solidFill>
                        </a:rPr>
                        <a:t>12 (9 %)</a:t>
                      </a:r>
                      <a:endParaRPr lang="fr-CA" sz="1200" dirty="0">
                        <a:solidFill>
                          <a:schemeClr val="tx1"/>
                        </a:solidFill>
                        <a:latin typeface="HelveticaNeueLT Std"/>
                        <a:ea typeface="Calibri"/>
                        <a:cs typeface="Times New Roman"/>
                      </a:endParaRPr>
                    </a:p>
                  </a:txBody>
                  <a:tcPr marL="12894" marR="12894" marT="26249" marB="26249" anchor="ctr">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53975" algn="r">
                        <a:lnSpc>
                          <a:spcPct val="107000"/>
                        </a:lnSpc>
                        <a:spcAft>
                          <a:spcPts val="0"/>
                        </a:spcAft>
                      </a:pPr>
                      <a:r>
                        <a:rPr lang="fr-CA" sz="1200" dirty="0">
                          <a:solidFill>
                            <a:schemeClr val="tx1"/>
                          </a:solidFill>
                        </a:rPr>
                        <a:t>419</a:t>
                      </a:r>
                    </a:p>
                    <a:p>
                      <a:pPr marR="53975" algn="r">
                        <a:lnSpc>
                          <a:spcPct val="107000"/>
                        </a:lnSpc>
                        <a:spcAft>
                          <a:spcPts val="0"/>
                        </a:spcAft>
                      </a:pPr>
                      <a:r>
                        <a:rPr lang="fr-CA" sz="1200" dirty="0">
                          <a:solidFill>
                            <a:schemeClr val="tx1"/>
                          </a:solidFill>
                        </a:rPr>
                        <a:t>17 (4 %)</a:t>
                      </a:r>
                      <a:endParaRPr lang="fr-CA" sz="1200" dirty="0">
                        <a:solidFill>
                          <a:schemeClr val="tx1"/>
                        </a:solidFill>
                        <a:latin typeface="HelveticaNeueLT Std"/>
                        <a:ea typeface="Calibri"/>
                        <a:cs typeface="Times New Roman"/>
                      </a:endParaRPr>
                    </a:p>
                  </a:txBody>
                  <a:tcPr marL="12894" marR="12894" marT="26249" marB="26249" anchor="ctr">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58919">
                <a:tc>
                  <a:txBody>
                    <a:bodyPr/>
                    <a:lstStyle/>
                    <a:p>
                      <a:pPr>
                        <a:lnSpc>
                          <a:spcPct val="107000"/>
                        </a:lnSpc>
                        <a:spcAft>
                          <a:spcPts val="0"/>
                        </a:spcAft>
                      </a:pPr>
                      <a:r>
                        <a:rPr lang="fr-CA" sz="1200" dirty="0">
                          <a:solidFill>
                            <a:schemeClr val="tx1"/>
                          </a:solidFill>
                        </a:rPr>
                        <a:t>Syphilis</a:t>
                      </a:r>
                      <a:r>
                        <a:rPr lang="fr-CA" sz="1200" baseline="0" dirty="0">
                          <a:solidFill>
                            <a:schemeClr val="tx1"/>
                          </a:solidFill>
                        </a:rPr>
                        <a:t> tertiaire et </a:t>
                      </a:r>
                      <a:r>
                        <a:rPr lang="fr-CA" sz="1200" baseline="0" dirty="0" err="1">
                          <a:solidFill>
                            <a:schemeClr val="tx1"/>
                          </a:solidFill>
                        </a:rPr>
                        <a:t>n</a:t>
                      </a:r>
                      <a:r>
                        <a:rPr lang="fr-CA" sz="1200" dirty="0" err="1">
                          <a:solidFill>
                            <a:schemeClr val="tx1"/>
                          </a:solidFill>
                        </a:rPr>
                        <a:t>eurosyphilis</a:t>
                      </a:r>
                      <a:r>
                        <a:rPr lang="fr-CA" sz="1200" dirty="0">
                          <a:solidFill>
                            <a:schemeClr val="tx1"/>
                          </a:solidFill>
                        </a:rPr>
                        <a:t> </a:t>
                      </a:r>
                      <a:endParaRPr lang="fr-CA" sz="1200" dirty="0">
                        <a:solidFill>
                          <a:schemeClr val="tx1"/>
                        </a:solidFill>
                        <a:latin typeface="HelveticaNeueLT Std"/>
                        <a:ea typeface="Calibri"/>
                        <a:cs typeface="Times New Roman"/>
                      </a:endParaRPr>
                    </a:p>
                  </a:txBody>
                  <a:tcPr marL="12894" marR="12894" marT="26249" marB="26249"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53975" algn="r">
                        <a:lnSpc>
                          <a:spcPct val="107000"/>
                        </a:lnSpc>
                        <a:spcAft>
                          <a:spcPts val="0"/>
                        </a:spcAft>
                      </a:pPr>
                      <a:r>
                        <a:rPr lang="fr-CA" sz="1200" dirty="0">
                          <a:solidFill>
                            <a:schemeClr val="tx1"/>
                          </a:solidFill>
                        </a:rPr>
                        <a:t>25</a:t>
                      </a:r>
                      <a:endParaRPr lang="fr-CA" sz="1200" dirty="0">
                        <a:solidFill>
                          <a:schemeClr val="tx1"/>
                        </a:solidFill>
                        <a:latin typeface="HelveticaNeueLT Std"/>
                        <a:ea typeface="Calibri"/>
                        <a:cs typeface="Times New Roman"/>
                      </a:endParaRPr>
                    </a:p>
                  </a:txBody>
                  <a:tcPr marL="12894" marR="12894" marT="26249" marB="26249"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53975" algn="r">
                        <a:lnSpc>
                          <a:spcPct val="107000"/>
                        </a:lnSpc>
                        <a:spcAft>
                          <a:spcPts val="0"/>
                        </a:spcAft>
                      </a:pPr>
                      <a:r>
                        <a:rPr lang="fr-CA" sz="1200" dirty="0">
                          <a:solidFill>
                            <a:schemeClr val="tx1"/>
                          </a:solidFill>
                        </a:rPr>
                        <a:t>43</a:t>
                      </a:r>
                      <a:endParaRPr lang="fr-CA" sz="1200" dirty="0">
                        <a:solidFill>
                          <a:schemeClr val="tx1"/>
                        </a:solidFill>
                        <a:latin typeface="HelveticaNeueLT Std"/>
                        <a:ea typeface="Calibri"/>
                        <a:cs typeface="Times New Roman"/>
                      </a:endParaRPr>
                    </a:p>
                  </a:txBody>
                  <a:tcPr marL="12894" marR="12894" marT="26249" marB="26249"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65340">
                <a:tc>
                  <a:txBody>
                    <a:bodyPr/>
                    <a:lstStyle/>
                    <a:p>
                      <a:pPr>
                        <a:lnSpc>
                          <a:spcPct val="107000"/>
                        </a:lnSpc>
                        <a:spcAft>
                          <a:spcPts val="0"/>
                        </a:spcAft>
                      </a:pPr>
                      <a:r>
                        <a:rPr lang="fr-CA" sz="1200" dirty="0">
                          <a:solidFill>
                            <a:schemeClr val="tx1"/>
                          </a:solidFill>
                        </a:rPr>
                        <a:t>Syphilis sans précision</a:t>
                      </a:r>
                    </a:p>
                    <a:p>
                      <a:pPr>
                        <a:lnSpc>
                          <a:spcPct val="107000"/>
                        </a:lnSpc>
                        <a:spcAft>
                          <a:spcPts val="0"/>
                        </a:spcAft>
                      </a:pPr>
                      <a:r>
                        <a:rPr lang="fr-CA" sz="1200" baseline="0" dirty="0">
                          <a:solidFill>
                            <a:schemeClr val="tx1"/>
                          </a:solidFill>
                        </a:rPr>
                        <a:t>                             </a:t>
                      </a:r>
                      <a:r>
                        <a:rPr lang="fr-CA" sz="1200" dirty="0">
                          <a:solidFill>
                            <a:schemeClr val="tx1"/>
                          </a:solidFill>
                        </a:rPr>
                        <a:t>15 à 24 ans</a:t>
                      </a:r>
                      <a:endParaRPr lang="fr-CA" sz="1200" dirty="0">
                        <a:solidFill>
                          <a:schemeClr val="tx1"/>
                        </a:solidFill>
                        <a:latin typeface="HelveticaNeueLT Std"/>
                        <a:ea typeface="Calibri"/>
                        <a:cs typeface="Times New Roman"/>
                      </a:endParaRPr>
                    </a:p>
                  </a:txBody>
                  <a:tcPr marL="12894" marR="12894" marT="26249" marB="26249" anchor="ctr">
                    <a:lnT w="635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R="53975" algn="r">
                        <a:lnSpc>
                          <a:spcPct val="107000"/>
                        </a:lnSpc>
                        <a:spcAft>
                          <a:spcPts val="0"/>
                        </a:spcAft>
                      </a:pPr>
                      <a:r>
                        <a:rPr lang="fr-CA" sz="1200" dirty="0">
                          <a:solidFill>
                            <a:schemeClr val="tx1"/>
                          </a:solidFill>
                        </a:rPr>
                        <a:t>83</a:t>
                      </a:r>
                    </a:p>
                    <a:p>
                      <a:pPr marR="53975" algn="r">
                        <a:lnSpc>
                          <a:spcPct val="107000"/>
                        </a:lnSpc>
                        <a:spcAft>
                          <a:spcPts val="0"/>
                        </a:spcAft>
                      </a:pPr>
                      <a:r>
                        <a:rPr lang="fr-CA" sz="1200" dirty="0">
                          <a:solidFill>
                            <a:schemeClr val="tx1"/>
                          </a:solidFill>
                        </a:rPr>
                        <a:t>4 (5 %)</a:t>
                      </a:r>
                      <a:endParaRPr lang="fr-CA" sz="1200" dirty="0">
                        <a:solidFill>
                          <a:schemeClr val="tx1"/>
                        </a:solidFill>
                        <a:latin typeface="HelveticaNeueLT Std"/>
                        <a:ea typeface="Calibri"/>
                        <a:cs typeface="Times New Roman"/>
                      </a:endParaRPr>
                    </a:p>
                  </a:txBody>
                  <a:tcPr marL="12894" marR="12894" marT="26249" marB="26249" anchor="ctr">
                    <a:lnT w="635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R="53975" algn="r">
                        <a:lnSpc>
                          <a:spcPct val="107000"/>
                        </a:lnSpc>
                        <a:spcAft>
                          <a:spcPts val="0"/>
                        </a:spcAft>
                      </a:pPr>
                      <a:r>
                        <a:rPr lang="fr-CA" sz="1200" dirty="0">
                          <a:solidFill>
                            <a:schemeClr val="tx1"/>
                          </a:solidFill>
                        </a:rPr>
                        <a:t>391</a:t>
                      </a:r>
                    </a:p>
                    <a:p>
                      <a:pPr marR="53975" algn="r">
                        <a:lnSpc>
                          <a:spcPct val="107000"/>
                        </a:lnSpc>
                        <a:spcAft>
                          <a:spcPts val="0"/>
                        </a:spcAft>
                      </a:pPr>
                      <a:r>
                        <a:rPr lang="fr-CA" sz="1200" dirty="0">
                          <a:solidFill>
                            <a:schemeClr val="tx1"/>
                          </a:solidFill>
                        </a:rPr>
                        <a:t>23 (6 %)</a:t>
                      </a:r>
                      <a:endParaRPr lang="fr-CA" sz="1200" dirty="0">
                        <a:solidFill>
                          <a:schemeClr val="tx1"/>
                        </a:solidFill>
                        <a:latin typeface="HelveticaNeueLT Std"/>
                        <a:ea typeface="Calibri"/>
                        <a:cs typeface="Times New Roman"/>
                      </a:endParaRPr>
                    </a:p>
                  </a:txBody>
                  <a:tcPr marL="12894" marR="12894" marT="26249" marB="26249" anchor="ctr">
                    <a:lnT w="635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3"/>
                  </a:ext>
                </a:extLst>
              </a:tr>
              <a:tr h="158919">
                <a:tc>
                  <a:txBody>
                    <a:bodyPr/>
                    <a:lstStyle/>
                    <a:p>
                      <a:pPr algn="ctr">
                        <a:lnSpc>
                          <a:spcPct val="107000"/>
                        </a:lnSpc>
                        <a:spcAft>
                          <a:spcPts val="0"/>
                        </a:spcAft>
                      </a:pPr>
                      <a:r>
                        <a:rPr lang="fr-CA" sz="1200" b="1" dirty="0"/>
                        <a:t>Femmes</a:t>
                      </a:r>
                      <a:endParaRPr lang="fr-CA" sz="1200" b="1" dirty="0">
                        <a:latin typeface="HelveticaNeueLT Std"/>
                        <a:ea typeface="Calibri"/>
                        <a:cs typeface="Times New Roman"/>
                      </a:endParaRPr>
                    </a:p>
                  </a:txBody>
                  <a:tcPr marL="12894" marR="12894" marT="26249" marB="26249" anchor="ctr">
                    <a:solidFill>
                      <a:schemeClr val="accent2">
                        <a:lumMod val="50000"/>
                      </a:schemeClr>
                    </a:solidFill>
                  </a:tcPr>
                </a:tc>
                <a:tc>
                  <a:txBody>
                    <a:bodyPr/>
                    <a:lstStyle/>
                    <a:p>
                      <a:pPr algn="ctr">
                        <a:lnSpc>
                          <a:spcPct val="107000"/>
                        </a:lnSpc>
                        <a:spcAft>
                          <a:spcPts val="0"/>
                        </a:spcAft>
                      </a:pPr>
                      <a:r>
                        <a:rPr lang="fr-CA" sz="1200" b="1" dirty="0"/>
                        <a:t>2014</a:t>
                      </a:r>
                      <a:endParaRPr lang="fr-CA" sz="1200" b="1" dirty="0">
                        <a:latin typeface="HelveticaNeueLT Std"/>
                        <a:ea typeface="Calibri"/>
                        <a:cs typeface="Times New Roman"/>
                      </a:endParaRPr>
                    </a:p>
                  </a:txBody>
                  <a:tcPr marL="12894" marR="12894" marT="26249" marB="26249">
                    <a:solidFill>
                      <a:schemeClr val="accent2">
                        <a:lumMod val="50000"/>
                      </a:schemeClr>
                    </a:solidFill>
                  </a:tcPr>
                </a:tc>
                <a:tc>
                  <a:txBody>
                    <a:bodyPr/>
                    <a:lstStyle/>
                    <a:p>
                      <a:pPr algn="ctr">
                        <a:lnSpc>
                          <a:spcPct val="107000"/>
                        </a:lnSpc>
                        <a:spcAft>
                          <a:spcPts val="0"/>
                        </a:spcAft>
                      </a:pPr>
                      <a:r>
                        <a:rPr lang="fr-CA" sz="1200" b="1" dirty="0"/>
                        <a:t>2018</a:t>
                      </a:r>
                      <a:endParaRPr lang="fr-CA" sz="1200" b="1" dirty="0">
                        <a:latin typeface="HelveticaNeueLT Std"/>
                        <a:ea typeface="Calibri"/>
                        <a:cs typeface="Times New Roman"/>
                      </a:endParaRPr>
                    </a:p>
                  </a:txBody>
                  <a:tcPr marL="12894" marR="12894" marT="26249" marB="26249">
                    <a:solidFill>
                      <a:schemeClr val="accent2">
                        <a:lumMod val="50000"/>
                      </a:schemeClr>
                    </a:solidFill>
                  </a:tcPr>
                </a:tc>
                <a:extLst>
                  <a:ext uri="{0D108BD9-81ED-4DB2-BD59-A6C34878D82A}">
                    <a16:rowId xmlns:a16="http://schemas.microsoft.com/office/drawing/2014/main" val="10004"/>
                  </a:ext>
                </a:extLst>
              </a:tr>
              <a:tr h="371762">
                <a:tc>
                  <a:txBody>
                    <a:bodyPr/>
                    <a:lstStyle/>
                    <a:p>
                      <a:pPr>
                        <a:lnSpc>
                          <a:spcPct val="107000"/>
                        </a:lnSpc>
                        <a:spcAft>
                          <a:spcPts val="0"/>
                        </a:spcAft>
                      </a:pPr>
                      <a:r>
                        <a:rPr lang="fr-CA" sz="1200" dirty="0">
                          <a:solidFill>
                            <a:schemeClr val="tx1"/>
                          </a:solidFill>
                        </a:rPr>
                        <a:t>Syphilis latente tardive</a:t>
                      </a:r>
                    </a:p>
                    <a:p>
                      <a:pPr>
                        <a:lnSpc>
                          <a:spcPct val="107000"/>
                        </a:lnSpc>
                        <a:spcAft>
                          <a:spcPts val="0"/>
                        </a:spcAft>
                      </a:pPr>
                      <a:r>
                        <a:rPr lang="fr-CA" sz="1200" baseline="0" dirty="0">
                          <a:solidFill>
                            <a:schemeClr val="tx1"/>
                          </a:solidFill>
                        </a:rPr>
                        <a:t>                             </a:t>
                      </a:r>
                      <a:r>
                        <a:rPr lang="fr-CA" sz="1200" dirty="0">
                          <a:solidFill>
                            <a:schemeClr val="tx1"/>
                          </a:solidFill>
                        </a:rPr>
                        <a:t>15 à 24 ans</a:t>
                      </a:r>
                    </a:p>
                    <a:p>
                      <a:pPr>
                        <a:lnSpc>
                          <a:spcPct val="107000"/>
                        </a:lnSpc>
                        <a:spcAft>
                          <a:spcPts val="0"/>
                        </a:spcAft>
                      </a:pPr>
                      <a:r>
                        <a:rPr lang="fr-CA" sz="1200" dirty="0">
                          <a:solidFill>
                            <a:schemeClr val="tx1"/>
                          </a:solidFill>
                        </a:rPr>
                        <a:t>	   15</a:t>
                      </a:r>
                      <a:r>
                        <a:rPr lang="fr-CA" sz="1200" baseline="0" dirty="0">
                          <a:solidFill>
                            <a:schemeClr val="tx1"/>
                          </a:solidFill>
                        </a:rPr>
                        <a:t> à </a:t>
                      </a:r>
                      <a:r>
                        <a:rPr lang="fr-CA" sz="1200" dirty="0">
                          <a:solidFill>
                            <a:schemeClr val="tx1"/>
                          </a:solidFill>
                        </a:rPr>
                        <a:t>49 ans (en âge de procréer)</a:t>
                      </a:r>
                      <a:endParaRPr lang="fr-CA" sz="1200" dirty="0">
                        <a:solidFill>
                          <a:schemeClr val="tx1"/>
                        </a:solidFill>
                        <a:latin typeface="HelveticaNeueLT Std"/>
                        <a:ea typeface="Calibri"/>
                        <a:cs typeface="Times New Roman"/>
                      </a:endParaRPr>
                    </a:p>
                  </a:txBody>
                  <a:tcPr marL="12894" marR="12894" marT="26249" marB="26249" anchor="ctr">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53975" algn="r">
                        <a:lnSpc>
                          <a:spcPct val="107000"/>
                        </a:lnSpc>
                        <a:spcAft>
                          <a:spcPts val="0"/>
                        </a:spcAft>
                      </a:pPr>
                      <a:r>
                        <a:rPr lang="fr-CA" sz="1200" dirty="0">
                          <a:solidFill>
                            <a:schemeClr val="tx1"/>
                          </a:solidFill>
                        </a:rPr>
                        <a:t>67</a:t>
                      </a:r>
                    </a:p>
                    <a:p>
                      <a:pPr marR="53975" algn="r">
                        <a:lnSpc>
                          <a:spcPct val="107000"/>
                        </a:lnSpc>
                        <a:spcAft>
                          <a:spcPts val="0"/>
                        </a:spcAft>
                      </a:pPr>
                      <a:r>
                        <a:rPr lang="fr-CA" sz="1200" dirty="0">
                          <a:solidFill>
                            <a:schemeClr val="tx1"/>
                          </a:solidFill>
                        </a:rPr>
                        <a:t>3 (4 %)</a:t>
                      </a:r>
                    </a:p>
                    <a:p>
                      <a:pPr marR="53975" algn="r">
                        <a:lnSpc>
                          <a:spcPct val="107000"/>
                        </a:lnSpc>
                        <a:spcAft>
                          <a:spcPts val="0"/>
                        </a:spcAft>
                      </a:pPr>
                      <a:r>
                        <a:rPr lang="fr-CA" sz="1200" dirty="0">
                          <a:solidFill>
                            <a:schemeClr val="tx1"/>
                          </a:solidFill>
                        </a:rPr>
                        <a:t>43 (64 %)</a:t>
                      </a:r>
                      <a:endParaRPr lang="fr-CA" sz="1200" dirty="0">
                        <a:solidFill>
                          <a:schemeClr val="tx1"/>
                        </a:solidFill>
                        <a:latin typeface="HelveticaNeueLT Std"/>
                        <a:ea typeface="Calibri"/>
                        <a:cs typeface="Times New Roman"/>
                      </a:endParaRPr>
                    </a:p>
                  </a:txBody>
                  <a:tcPr marL="12894" marR="12894" marT="26249" marB="26249" anchor="ctr">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53975" algn="r">
                        <a:lnSpc>
                          <a:spcPct val="107000"/>
                        </a:lnSpc>
                        <a:spcAft>
                          <a:spcPts val="0"/>
                        </a:spcAft>
                      </a:pPr>
                      <a:r>
                        <a:rPr lang="fr-CA" sz="1200" dirty="0">
                          <a:solidFill>
                            <a:schemeClr val="tx1"/>
                          </a:solidFill>
                        </a:rPr>
                        <a:t>179</a:t>
                      </a:r>
                    </a:p>
                    <a:p>
                      <a:pPr marR="53975" algn="r">
                        <a:lnSpc>
                          <a:spcPct val="107000"/>
                        </a:lnSpc>
                        <a:spcAft>
                          <a:spcPts val="0"/>
                        </a:spcAft>
                      </a:pPr>
                      <a:r>
                        <a:rPr lang="fr-CA" sz="1200" dirty="0">
                          <a:solidFill>
                            <a:schemeClr val="tx1"/>
                          </a:solidFill>
                        </a:rPr>
                        <a:t>4 (2 %)</a:t>
                      </a:r>
                    </a:p>
                    <a:p>
                      <a:pPr marR="53975" algn="r">
                        <a:lnSpc>
                          <a:spcPct val="107000"/>
                        </a:lnSpc>
                        <a:spcAft>
                          <a:spcPts val="0"/>
                        </a:spcAft>
                      </a:pPr>
                      <a:r>
                        <a:rPr lang="fr-CA" sz="1200" dirty="0">
                          <a:solidFill>
                            <a:schemeClr val="tx1"/>
                          </a:solidFill>
                        </a:rPr>
                        <a:t>87 (49 %)</a:t>
                      </a:r>
                      <a:endParaRPr lang="fr-CA" sz="1200" dirty="0">
                        <a:solidFill>
                          <a:schemeClr val="tx1"/>
                        </a:solidFill>
                        <a:latin typeface="HelveticaNeueLT Std"/>
                        <a:ea typeface="Calibri"/>
                        <a:cs typeface="Times New Roman"/>
                      </a:endParaRPr>
                    </a:p>
                  </a:txBody>
                  <a:tcPr marL="12894" marR="12894" marT="26249" marB="26249" anchor="ctr">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158919">
                <a:tc>
                  <a:txBody>
                    <a:bodyPr/>
                    <a:lstStyle/>
                    <a:p>
                      <a:pPr>
                        <a:lnSpc>
                          <a:spcPct val="107000"/>
                        </a:lnSpc>
                        <a:spcAft>
                          <a:spcPts val="0"/>
                        </a:spcAft>
                      </a:pPr>
                      <a:r>
                        <a:rPr lang="fr-CA" sz="1200" dirty="0">
                          <a:solidFill>
                            <a:schemeClr val="tx1"/>
                          </a:solidFill>
                        </a:rPr>
                        <a:t>Syphilis</a:t>
                      </a:r>
                      <a:r>
                        <a:rPr lang="fr-CA" sz="1200" baseline="0" dirty="0">
                          <a:solidFill>
                            <a:schemeClr val="tx1"/>
                          </a:solidFill>
                        </a:rPr>
                        <a:t> tertiaire et </a:t>
                      </a:r>
                      <a:r>
                        <a:rPr lang="fr-CA" sz="1200" baseline="0" dirty="0" err="1">
                          <a:solidFill>
                            <a:schemeClr val="tx1"/>
                          </a:solidFill>
                        </a:rPr>
                        <a:t>n</a:t>
                      </a:r>
                      <a:r>
                        <a:rPr lang="fr-CA" sz="1200" dirty="0" err="1">
                          <a:solidFill>
                            <a:schemeClr val="tx1"/>
                          </a:solidFill>
                        </a:rPr>
                        <a:t>eurosyphilis</a:t>
                      </a:r>
                      <a:r>
                        <a:rPr lang="fr-CA" sz="1200" dirty="0">
                          <a:solidFill>
                            <a:schemeClr val="tx1"/>
                          </a:solidFill>
                        </a:rPr>
                        <a:t> </a:t>
                      </a:r>
                      <a:endParaRPr lang="fr-CA" sz="1200" dirty="0">
                        <a:solidFill>
                          <a:schemeClr val="tx1"/>
                        </a:solidFill>
                        <a:latin typeface="HelveticaNeueLT Std"/>
                        <a:ea typeface="Calibri"/>
                        <a:cs typeface="Times New Roman"/>
                      </a:endParaRPr>
                    </a:p>
                  </a:txBody>
                  <a:tcPr marL="12894" marR="12894" marT="26249" marB="26249"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53975" algn="r">
                        <a:lnSpc>
                          <a:spcPct val="107000"/>
                        </a:lnSpc>
                        <a:spcAft>
                          <a:spcPts val="0"/>
                        </a:spcAft>
                      </a:pPr>
                      <a:r>
                        <a:rPr lang="fr-CA" sz="1200" dirty="0">
                          <a:solidFill>
                            <a:schemeClr val="tx1"/>
                          </a:solidFill>
                        </a:rPr>
                        <a:t>2</a:t>
                      </a:r>
                      <a:endParaRPr lang="fr-CA" sz="1200" dirty="0">
                        <a:solidFill>
                          <a:schemeClr val="tx1"/>
                        </a:solidFill>
                        <a:latin typeface="HelveticaNeueLT Std"/>
                        <a:ea typeface="Calibri"/>
                        <a:cs typeface="Times New Roman"/>
                      </a:endParaRPr>
                    </a:p>
                  </a:txBody>
                  <a:tcPr marL="12894" marR="12894" marT="26249" marB="26249"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53975" algn="r">
                        <a:lnSpc>
                          <a:spcPct val="107000"/>
                        </a:lnSpc>
                        <a:spcAft>
                          <a:spcPts val="0"/>
                        </a:spcAft>
                      </a:pPr>
                      <a:r>
                        <a:rPr lang="fr-CA" sz="1200" dirty="0">
                          <a:solidFill>
                            <a:schemeClr val="tx1"/>
                          </a:solidFill>
                        </a:rPr>
                        <a:t>7</a:t>
                      </a:r>
                      <a:endParaRPr lang="fr-CA" sz="1200" dirty="0">
                        <a:solidFill>
                          <a:schemeClr val="tx1"/>
                        </a:solidFill>
                        <a:latin typeface="HelveticaNeueLT Std"/>
                        <a:ea typeface="Calibri"/>
                        <a:cs typeface="Times New Roman"/>
                      </a:endParaRPr>
                    </a:p>
                  </a:txBody>
                  <a:tcPr marL="12894" marR="12894" marT="26249" marB="26249"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371762">
                <a:tc>
                  <a:txBody>
                    <a:bodyPr/>
                    <a:lstStyle/>
                    <a:p>
                      <a:pPr>
                        <a:lnSpc>
                          <a:spcPct val="107000"/>
                        </a:lnSpc>
                        <a:spcAft>
                          <a:spcPts val="0"/>
                        </a:spcAft>
                      </a:pPr>
                      <a:r>
                        <a:rPr lang="fr-CA" sz="1200" dirty="0">
                          <a:solidFill>
                            <a:schemeClr val="tx1"/>
                          </a:solidFill>
                        </a:rPr>
                        <a:t>Syphilis sans précision</a:t>
                      </a:r>
                    </a:p>
                    <a:p>
                      <a:pPr>
                        <a:lnSpc>
                          <a:spcPct val="107000"/>
                        </a:lnSpc>
                        <a:spcAft>
                          <a:spcPts val="0"/>
                        </a:spcAft>
                      </a:pPr>
                      <a:r>
                        <a:rPr lang="fr-CA" sz="1200" dirty="0">
                          <a:solidFill>
                            <a:schemeClr val="tx1"/>
                          </a:solidFill>
                        </a:rPr>
                        <a:t>	   15 à 24 ans</a:t>
                      </a:r>
                    </a:p>
                    <a:p>
                      <a:pPr>
                        <a:lnSpc>
                          <a:spcPct val="107000"/>
                        </a:lnSpc>
                        <a:spcAft>
                          <a:spcPts val="0"/>
                        </a:spcAft>
                      </a:pPr>
                      <a:r>
                        <a:rPr lang="fr-CA" sz="1200" dirty="0">
                          <a:solidFill>
                            <a:schemeClr val="tx1"/>
                          </a:solidFill>
                        </a:rPr>
                        <a:t>	   15</a:t>
                      </a:r>
                      <a:r>
                        <a:rPr lang="fr-CA" sz="1200" baseline="0" dirty="0">
                          <a:solidFill>
                            <a:schemeClr val="tx1"/>
                          </a:solidFill>
                        </a:rPr>
                        <a:t> à </a:t>
                      </a:r>
                      <a:r>
                        <a:rPr lang="fr-CA" sz="1200" dirty="0">
                          <a:solidFill>
                            <a:schemeClr val="tx1"/>
                          </a:solidFill>
                        </a:rPr>
                        <a:t>49 ans (en âge de procréer)</a:t>
                      </a:r>
                      <a:endParaRPr lang="fr-CA" sz="1200" dirty="0">
                        <a:solidFill>
                          <a:schemeClr val="tx1"/>
                        </a:solidFill>
                        <a:latin typeface="HelveticaNeueLT Std"/>
                        <a:ea typeface="Calibri"/>
                        <a:cs typeface="Times New Roman"/>
                      </a:endParaRPr>
                    </a:p>
                  </a:txBody>
                  <a:tcPr marL="12894" marR="12894" marT="26249" marB="26249" anchor="ctr">
                    <a:lnT w="635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R="53975" algn="r">
                        <a:lnSpc>
                          <a:spcPct val="107000"/>
                        </a:lnSpc>
                        <a:spcAft>
                          <a:spcPts val="0"/>
                        </a:spcAft>
                      </a:pPr>
                      <a:r>
                        <a:rPr lang="fr-CA" sz="1200" dirty="0">
                          <a:solidFill>
                            <a:schemeClr val="tx1"/>
                          </a:solidFill>
                        </a:rPr>
                        <a:t>28</a:t>
                      </a:r>
                    </a:p>
                    <a:p>
                      <a:pPr marR="53975" algn="r">
                        <a:lnSpc>
                          <a:spcPct val="107000"/>
                        </a:lnSpc>
                        <a:spcAft>
                          <a:spcPts val="0"/>
                        </a:spcAft>
                      </a:pPr>
                      <a:r>
                        <a:rPr lang="fr-CA" sz="1200" dirty="0">
                          <a:solidFill>
                            <a:schemeClr val="tx1"/>
                          </a:solidFill>
                        </a:rPr>
                        <a:t>2 (7 %)</a:t>
                      </a:r>
                    </a:p>
                    <a:p>
                      <a:pPr marR="53975" algn="r">
                        <a:lnSpc>
                          <a:spcPct val="107000"/>
                        </a:lnSpc>
                        <a:spcAft>
                          <a:spcPts val="0"/>
                        </a:spcAft>
                      </a:pPr>
                      <a:r>
                        <a:rPr lang="fr-CA" sz="1200" dirty="0">
                          <a:solidFill>
                            <a:schemeClr val="tx1"/>
                          </a:solidFill>
                        </a:rPr>
                        <a:t>13 (46 %)</a:t>
                      </a:r>
                      <a:endParaRPr lang="fr-CA" sz="1200" dirty="0">
                        <a:solidFill>
                          <a:schemeClr val="tx1"/>
                        </a:solidFill>
                        <a:latin typeface="HelveticaNeueLT Std"/>
                        <a:ea typeface="Calibri"/>
                        <a:cs typeface="Times New Roman"/>
                      </a:endParaRPr>
                    </a:p>
                  </a:txBody>
                  <a:tcPr marL="12894" marR="12894" marT="26249" marB="26249" anchor="ctr">
                    <a:lnT w="635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R="53975" algn="r">
                        <a:lnSpc>
                          <a:spcPct val="107000"/>
                        </a:lnSpc>
                        <a:spcAft>
                          <a:spcPts val="0"/>
                        </a:spcAft>
                      </a:pPr>
                      <a:r>
                        <a:rPr lang="fr-CA" sz="1200" dirty="0">
                          <a:solidFill>
                            <a:schemeClr val="tx1"/>
                          </a:solidFill>
                        </a:rPr>
                        <a:t>91</a:t>
                      </a:r>
                    </a:p>
                    <a:p>
                      <a:pPr marR="53975" algn="r">
                        <a:lnSpc>
                          <a:spcPct val="107000"/>
                        </a:lnSpc>
                        <a:spcAft>
                          <a:spcPts val="0"/>
                        </a:spcAft>
                      </a:pPr>
                      <a:r>
                        <a:rPr lang="fr-CA" sz="1200" dirty="0">
                          <a:solidFill>
                            <a:schemeClr val="tx1"/>
                          </a:solidFill>
                        </a:rPr>
                        <a:t>5 (5 %)</a:t>
                      </a:r>
                    </a:p>
                    <a:p>
                      <a:pPr marR="53975" algn="r">
                        <a:lnSpc>
                          <a:spcPct val="107000"/>
                        </a:lnSpc>
                        <a:spcAft>
                          <a:spcPts val="0"/>
                        </a:spcAft>
                      </a:pPr>
                      <a:r>
                        <a:rPr lang="fr-CA" sz="1200" dirty="0">
                          <a:solidFill>
                            <a:schemeClr val="tx1"/>
                          </a:solidFill>
                        </a:rPr>
                        <a:t>34 (37 %)</a:t>
                      </a:r>
                      <a:endParaRPr lang="fr-CA" sz="1200" dirty="0">
                        <a:solidFill>
                          <a:schemeClr val="tx1"/>
                        </a:solidFill>
                        <a:latin typeface="HelveticaNeueLT Std"/>
                        <a:ea typeface="Calibri"/>
                        <a:cs typeface="Times New Roman"/>
                      </a:endParaRPr>
                    </a:p>
                  </a:txBody>
                  <a:tcPr marL="12894" marR="12894" marT="26249" marB="26249" anchor="ctr">
                    <a:lnT w="635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0007"/>
                  </a:ext>
                </a:extLst>
              </a:tr>
              <a:tr h="158919">
                <a:tc>
                  <a:txBody>
                    <a:bodyPr/>
                    <a:lstStyle/>
                    <a:p>
                      <a:pPr algn="ctr">
                        <a:lnSpc>
                          <a:spcPct val="107000"/>
                        </a:lnSpc>
                        <a:spcAft>
                          <a:spcPts val="0"/>
                        </a:spcAft>
                      </a:pPr>
                      <a:r>
                        <a:rPr lang="fr-CA" sz="1200" b="1" dirty="0"/>
                        <a:t>Sexes réunis</a:t>
                      </a:r>
                      <a:endParaRPr lang="fr-CA" sz="1200" b="1" dirty="0">
                        <a:latin typeface="HelveticaNeueLT Std"/>
                        <a:ea typeface="Calibri"/>
                        <a:cs typeface="Times New Roman"/>
                      </a:endParaRPr>
                    </a:p>
                  </a:txBody>
                  <a:tcPr marL="12894" marR="12894" marT="26249" marB="26249" anchor="ctr">
                    <a:solidFill>
                      <a:schemeClr val="accent5">
                        <a:lumMod val="50000"/>
                      </a:schemeClr>
                    </a:solidFill>
                  </a:tcPr>
                </a:tc>
                <a:tc>
                  <a:txBody>
                    <a:bodyPr/>
                    <a:lstStyle/>
                    <a:p>
                      <a:pPr algn="ctr">
                        <a:lnSpc>
                          <a:spcPct val="107000"/>
                        </a:lnSpc>
                        <a:spcAft>
                          <a:spcPts val="0"/>
                        </a:spcAft>
                      </a:pPr>
                      <a:r>
                        <a:rPr lang="fr-CA" sz="1200" b="1" dirty="0"/>
                        <a:t>2014</a:t>
                      </a:r>
                      <a:endParaRPr lang="fr-CA" sz="1200" b="1" dirty="0">
                        <a:latin typeface="HelveticaNeueLT Std"/>
                        <a:ea typeface="Calibri"/>
                        <a:cs typeface="Times New Roman"/>
                      </a:endParaRPr>
                    </a:p>
                  </a:txBody>
                  <a:tcPr marL="12894" marR="12894" marT="26249" marB="26249">
                    <a:solidFill>
                      <a:schemeClr val="accent5">
                        <a:lumMod val="50000"/>
                      </a:schemeClr>
                    </a:solidFill>
                  </a:tcPr>
                </a:tc>
                <a:tc>
                  <a:txBody>
                    <a:bodyPr/>
                    <a:lstStyle/>
                    <a:p>
                      <a:pPr algn="ctr">
                        <a:lnSpc>
                          <a:spcPct val="107000"/>
                        </a:lnSpc>
                        <a:spcAft>
                          <a:spcPts val="0"/>
                        </a:spcAft>
                      </a:pPr>
                      <a:r>
                        <a:rPr lang="fr-CA" sz="1200" b="1" dirty="0"/>
                        <a:t>2018</a:t>
                      </a:r>
                      <a:endParaRPr lang="fr-CA" sz="1200" b="1" dirty="0">
                        <a:latin typeface="HelveticaNeueLT Std"/>
                        <a:ea typeface="Calibri"/>
                        <a:cs typeface="Times New Roman"/>
                      </a:endParaRPr>
                    </a:p>
                  </a:txBody>
                  <a:tcPr marL="12894" marR="12894" marT="26249" marB="26249">
                    <a:solidFill>
                      <a:schemeClr val="accent5">
                        <a:lumMod val="50000"/>
                      </a:schemeClr>
                    </a:solidFill>
                  </a:tcPr>
                </a:tc>
                <a:extLst>
                  <a:ext uri="{0D108BD9-81ED-4DB2-BD59-A6C34878D82A}">
                    <a16:rowId xmlns:a16="http://schemas.microsoft.com/office/drawing/2014/main" val="10008"/>
                  </a:ext>
                </a:extLst>
              </a:tr>
              <a:tr h="265340">
                <a:tc>
                  <a:txBody>
                    <a:bodyPr/>
                    <a:lstStyle/>
                    <a:p>
                      <a:pPr>
                        <a:lnSpc>
                          <a:spcPct val="107000"/>
                        </a:lnSpc>
                        <a:spcAft>
                          <a:spcPts val="0"/>
                        </a:spcAft>
                      </a:pPr>
                      <a:r>
                        <a:rPr lang="fr-CA" sz="1200" dirty="0">
                          <a:solidFill>
                            <a:schemeClr val="tx1"/>
                          </a:solidFill>
                        </a:rPr>
                        <a:t>Syphilis latente tardive</a:t>
                      </a:r>
                    </a:p>
                    <a:p>
                      <a:pPr>
                        <a:lnSpc>
                          <a:spcPct val="107000"/>
                        </a:lnSpc>
                        <a:spcAft>
                          <a:spcPts val="0"/>
                        </a:spcAft>
                      </a:pPr>
                      <a:r>
                        <a:rPr lang="fr-CA" sz="1200" dirty="0">
                          <a:solidFill>
                            <a:schemeClr val="tx1"/>
                          </a:solidFill>
                        </a:rPr>
                        <a:t>	</a:t>
                      </a:r>
                      <a:r>
                        <a:rPr lang="fr-CA" sz="1200" baseline="0" dirty="0">
                          <a:solidFill>
                            <a:schemeClr val="tx1"/>
                          </a:solidFill>
                        </a:rPr>
                        <a:t>   </a:t>
                      </a:r>
                      <a:r>
                        <a:rPr lang="fr-CA" sz="1200" dirty="0">
                          <a:solidFill>
                            <a:schemeClr val="tx1"/>
                          </a:solidFill>
                        </a:rPr>
                        <a:t>15 à 24 ans </a:t>
                      </a:r>
                      <a:endParaRPr lang="fr-CA" sz="1200" dirty="0">
                        <a:solidFill>
                          <a:schemeClr val="tx1"/>
                        </a:solidFill>
                        <a:latin typeface="HelveticaNeueLT Std"/>
                        <a:ea typeface="Calibri"/>
                        <a:cs typeface="Times New Roman"/>
                      </a:endParaRPr>
                    </a:p>
                  </a:txBody>
                  <a:tcPr marL="12894" marR="12894" marT="26249" marB="26249" anchor="ctr">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53975" algn="r">
                        <a:lnSpc>
                          <a:spcPct val="107000"/>
                        </a:lnSpc>
                        <a:spcAft>
                          <a:spcPts val="0"/>
                        </a:spcAft>
                      </a:pPr>
                      <a:r>
                        <a:rPr lang="fr-CA" sz="1200">
                          <a:solidFill>
                            <a:schemeClr val="tx1"/>
                          </a:solidFill>
                        </a:rPr>
                        <a:t>200</a:t>
                      </a:r>
                    </a:p>
                    <a:p>
                      <a:pPr marR="53975" algn="r">
                        <a:lnSpc>
                          <a:spcPct val="107000"/>
                        </a:lnSpc>
                        <a:spcAft>
                          <a:spcPts val="0"/>
                        </a:spcAft>
                      </a:pPr>
                      <a:r>
                        <a:rPr lang="fr-CA" sz="1200">
                          <a:solidFill>
                            <a:schemeClr val="tx1"/>
                          </a:solidFill>
                        </a:rPr>
                        <a:t>16 (8 %)</a:t>
                      </a:r>
                      <a:endParaRPr lang="fr-CA" sz="1200">
                        <a:solidFill>
                          <a:schemeClr val="tx1"/>
                        </a:solidFill>
                        <a:latin typeface="HelveticaNeueLT Std"/>
                        <a:ea typeface="Calibri"/>
                        <a:cs typeface="Times New Roman"/>
                      </a:endParaRPr>
                    </a:p>
                  </a:txBody>
                  <a:tcPr marL="12894" marR="12894" marT="26249" marB="26249" anchor="ctr">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53975" algn="r">
                        <a:lnSpc>
                          <a:spcPct val="107000"/>
                        </a:lnSpc>
                        <a:spcAft>
                          <a:spcPts val="0"/>
                        </a:spcAft>
                      </a:pPr>
                      <a:r>
                        <a:rPr lang="fr-CA" sz="1200">
                          <a:solidFill>
                            <a:schemeClr val="tx1"/>
                          </a:solidFill>
                        </a:rPr>
                        <a:t>603</a:t>
                      </a:r>
                    </a:p>
                    <a:p>
                      <a:pPr marR="53975" algn="r">
                        <a:lnSpc>
                          <a:spcPct val="107000"/>
                        </a:lnSpc>
                        <a:spcAft>
                          <a:spcPts val="0"/>
                        </a:spcAft>
                      </a:pPr>
                      <a:r>
                        <a:rPr lang="fr-CA" sz="1200">
                          <a:solidFill>
                            <a:schemeClr val="tx1"/>
                          </a:solidFill>
                        </a:rPr>
                        <a:t>22 (4 %)</a:t>
                      </a:r>
                      <a:endParaRPr lang="fr-CA" sz="1200">
                        <a:solidFill>
                          <a:schemeClr val="tx1"/>
                        </a:solidFill>
                        <a:latin typeface="HelveticaNeueLT Std"/>
                        <a:ea typeface="Calibri"/>
                        <a:cs typeface="Times New Roman"/>
                      </a:endParaRPr>
                    </a:p>
                  </a:txBody>
                  <a:tcPr marL="12894" marR="12894" marT="26249" marB="26249" anchor="ctr">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r h="158919">
                <a:tc>
                  <a:txBody>
                    <a:bodyPr/>
                    <a:lstStyle/>
                    <a:p>
                      <a:pPr>
                        <a:lnSpc>
                          <a:spcPct val="107000"/>
                        </a:lnSpc>
                        <a:spcAft>
                          <a:spcPts val="0"/>
                        </a:spcAft>
                      </a:pPr>
                      <a:r>
                        <a:rPr lang="fr-CA" sz="1200" dirty="0">
                          <a:solidFill>
                            <a:schemeClr val="tx1"/>
                          </a:solidFill>
                        </a:rPr>
                        <a:t>Syphilis</a:t>
                      </a:r>
                      <a:r>
                        <a:rPr lang="fr-CA" sz="1200" baseline="0" dirty="0">
                          <a:solidFill>
                            <a:schemeClr val="tx1"/>
                          </a:solidFill>
                        </a:rPr>
                        <a:t> tertiaire et </a:t>
                      </a:r>
                      <a:r>
                        <a:rPr lang="fr-CA" sz="1200" baseline="0" dirty="0" err="1">
                          <a:solidFill>
                            <a:schemeClr val="tx1"/>
                          </a:solidFill>
                        </a:rPr>
                        <a:t>n</a:t>
                      </a:r>
                      <a:r>
                        <a:rPr lang="fr-CA" sz="1200" dirty="0" err="1">
                          <a:solidFill>
                            <a:schemeClr val="tx1"/>
                          </a:solidFill>
                        </a:rPr>
                        <a:t>eurosyphilis</a:t>
                      </a:r>
                      <a:r>
                        <a:rPr lang="fr-CA" sz="1200" dirty="0">
                          <a:solidFill>
                            <a:schemeClr val="tx1"/>
                          </a:solidFill>
                        </a:rPr>
                        <a:t> </a:t>
                      </a:r>
                      <a:endParaRPr lang="fr-CA" sz="1200" dirty="0">
                        <a:solidFill>
                          <a:schemeClr val="tx1"/>
                        </a:solidFill>
                        <a:latin typeface="HelveticaNeueLT Std"/>
                        <a:ea typeface="Calibri"/>
                        <a:cs typeface="Times New Roman"/>
                      </a:endParaRPr>
                    </a:p>
                  </a:txBody>
                  <a:tcPr marL="12894" marR="12894" marT="26249" marB="26249"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53975" algn="r">
                        <a:lnSpc>
                          <a:spcPct val="107000"/>
                        </a:lnSpc>
                        <a:spcAft>
                          <a:spcPts val="0"/>
                        </a:spcAft>
                      </a:pPr>
                      <a:r>
                        <a:rPr lang="fr-CA" sz="1200" dirty="0">
                          <a:solidFill>
                            <a:schemeClr val="tx1"/>
                          </a:solidFill>
                        </a:rPr>
                        <a:t>27</a:t>
                      </a:r>
                      <a:endParaRPr lang="fr-CA" sz="1200" dirty="0">
                        <a:solidFill>
                          <a:schemeClr val="tx1"/>
                        </a:solidFill>
                        <a:latin typeface="HelveticaNeueLT Std"/>
                        <a:ea typeface="Calibri"/>
                        <a:cs typeface="Times New Roman"/>
                      </a:endParaRPr>
                    </a:p>
                  </a:txBody>
                  <a:tcPr marL="12894" marR="12894" marT="26249" marB="26249"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53975" algn="r">
                        <a:lnSpc>
                          <a:spcPct val="107000"/>
                        </a:lnSpc>
                        <a:spcAft>
                          <a:spcPts val="0"/>
                        </a:spcAft>
                      </a:pPr>
                      <a:r>
                        <a:rPr lang="fr-CA" sz="1200" dirty="0">
                          <a:solidFill>
                            <a:schemeClr val="tx1"/>
                          </a:solidFill>
                        </a:rPr>
                        <a:t>50</a:t>
                      </a:r>
                      <a:endParaRPr lang="fr-CA" sz="1200" dirty="0">
                        <a:solidFill>
                          <a:schemeClr val="tx1"/>
                        </a:solidFill>
                        <a:latin typeface="HelveticaNeueLT Std"/>
                        <a:ea typeface="Calibri"/>
                        <a:cs typeface="Times New Roman"/>
                      </a:endParaRPr>
                    </a:p>
                  </a:txBody>
                  <a:tcPr marL="12894" marR="12894" marT="26249" marB="26249"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0"/>
                  </a:ext>
                </a:extLst>
              </a:tr>
              <a:tr h="265340">
                <a:tc>
                  <a:txBody>
                    <a:bodyPr/>
                    <a:lstStyle/>
                    <a:p>
                      <a:pPr>
                        <a:lnSpc>
                          <a:spcPct val="107000"/>
                        </a:lnSpc>
                        <a:spcAft>
                          <a:spcPts val="0"/>
                        </a:spcAft>
                      </a:pPr>
                      <a:r>
                        <a:rPr lang="fr-CA" sz="1200" dirty="0">
                          <a:solidFill>
                            <a:schemeClr val="tx1"/>
                          </a:solidFill>
                        </a:rPr>
                        <a:t>Syphilis sans précision</a:t>
                      </a:r>
                    </a:p>
                    <a:p>
                      <a:pPr>
                        <a:lnSpc>
                          <a:spcPct val="107000"/>
                        </a:lnSpc>
                        <a:spcAft>
                          <a:spcPts val="0"/>
                        </a:spcAft>
                      </a:pPr>
                      <a:r>
                        <a:rPr lang="fr-CA" sz="1200" dirty="0">
                          <a:solidFill>
                            <a:schemeClr val="tx1"/>
                          </a:solidFill>
                        </a:rPr>
                        <a:t>	</a:t>
                      </a:r>
                      <a:r>
                        <a:rPr lang="fr-CA" sz="1200" baseline="0" dirty="0">
                          <a:solidFill>
                            <a:schemeClr val="tx1"/>
                          </a:solidFill>
                        </a:rPr>
                        <a:t>   </a:t>
                      </a:r>
                      <a:r>
                        <a:rPr lang="fr-CA" sz="1200" dirty="0">
                          <a:solidFill>
                            <a:schemeClr val="tx1"/>
                          </a:solidFill>
                        </a:rPr>
                        <a:t>15 à 24 ans</a:t>
                      </a:r>
                      <a:endParaRPr lang="fr-CA" sz="1200" dirty="0">
                        <a:solidFill>
                          <a:schemeClr val="tx1"/>
                        </a:solidFill>
                        <a:latin typeface="HelveticaNeueLT Std"/>
                        <a:ea typeface="Calibri"/>
                        <a:cs typeface="Times New Roman"/>
                      </a:endParaRPr>
                    </a:p>
                  </a:txBody>
                  <a:tcPr marL="12894" marR="12894" marT="26249" marB="26249" anchor="ctr">
                    <a:lnT w="635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marR="53975" algn="r">
                        <a:lnSpc>
                          <a:spcPct val="107000"/>
                        </a:lnSpc>
                        <a:spcAft>
                          <a:spcPts val="0"/>
                        </a:spcAft>
                      </a:pPr>
                      <a:r>
                        <a:rPr lang="fr-CA" sz="1200" dirty="0">
                          <a:solidFill>
                            <a:schemeClr val="tx1"/>
                          </a:solidFill>
                        </a:rPr>
                        <a:t>113</a:t>
                      </a:r>
                    </a:p>
                    <a:p>
                      <a:pPr marR="53975" algn="r">
                        <a:lnSpc>
                          <a:spcPct val="107000"/>
                        </a:lnSpc>
                        <a:spcAft>
                          <a:spcPts val="0"/>
                        </a:spcAft>
                      </a:pPr>
                      <a:r>
                        <a:rPr lang="fr-CA" sz="1200" dirty="0">
                          <a:solidFill>
                            <a:schemeClr val="tx1"/>
                          </a:solidFill>
                        </a:rPr>
                        <a:t>7 (6 %)</a:t>
                      </a:r>
                      <a:endParaRPr lang="fr-CA" sz="1200" dirty="0">
                        <a:solidFill>
                          <a:schemeClr val="tx1"/>
                        </a:solidFill>
                        <a:latin typeface="HelveticaNeueLT Std"/>
                        <a:ea typeface="Calibri"/>
                        <a:cs typeface="Times New Roman"/>
                      </a:endParaRPr>
                    </a:p>
                  </a:txBody>
                  <a:tcPr marL="12894" marR="12894" marT="26249" marB="26249" anchor="ctr">
                    <a:lnT w="635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marR="53975" algn="r">
                        <a:lnSpc>
                          <a:spcPct val="107000"/>
                        </a:lnSpc>
                        <a:spcAft>
                          <a:spcPts val="0"/>
                        </a:spcAft>
                      </a:pPr>
                      <a:r>
                        <a:rPr lang="fr-CA" sz="1200" dirty="0">
                          <a:solidFill>
                            <a:schemeClr val="tx1"/>
                          </a:solidFill>
                        </a:rPr>
                        <a:t>482</a:t>
                      </a:r>
                    </a:p>
                    <a:p>
                      <a:pPr marR="53975" algn="r">
                        <a:lnSpc>
                          <a:spcPct val="107000"/>
                        </a:lnSpc>
                        <a:spcAft>
                          <a:spcPts val="0"/>
                        </a:spcAft>
                      </a:pPr>
                      <a:r>
                        <a:rPr lang="fr-CA" sz="1200" dirty="0">
                          <a:solidFill>
                            <a:schemeClr val="tx1"/>
                          </a:solidFill>
                        </a:rPr>
                        <a:t>28 (6 %)</a:t>
                      </a:r>
                      <a:endParaRPr lang="fr-CA" sz="1200" dirty="0">
                        <a:solidFill>
                          <a:schemeClr val="tx1"/>
                        </a:solidFill>
                        <a:latin typeface="HelveticaNeueLT Std"/>
                        <a:ea typeface="Calibri"/>
                        <a:cs typeface="Times New Roman"/>
                      </a:endParaRPr>
                    </a:p>
                  </a:txBody>
                  <a:tcPr marL="12894" marR="12894" marT="26249" marB="26249" anchor="ctr">
                    <a:lnT w="635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11"/>
                  </a:ext>
                </a:extLst>
              </a:tr>
              <a:tr h="158919">
                <a:tc>
                  <a:txBody>
                    <a:bodyPr/>
                    <a:lstStyle/>
                    <a:p>
                      <a:pPr>
                        <a:lnSpc>
                          <a:spcPct val="107000"/>
                        </a:lnSpc>
                        <a:spcAft>
                          <a:spcPts val="0"/>
                        </a:spcAft>
                      </a:pPr>
                      <a:r>
                        <a:rPr lang="fr-CA" sz="1200" b="1" dirty="0">
                          <a:solidFill>
                            <a:schemeClr val="bg1"/>
                          </a:solidFill>
                        </a:rPr>
                        <a:t>Total syphilis non-infectieuses et sans précisions</a:t>
                      </a:r>
                      <a:endParaRPr lang="fr-CA" sz="1200" b="1" dirty="0">
                        <a:solidFill>
                          <a:schemeClr val="bg1"/>
                        </a:solidFill>
                        <a:latin typeface="HelveticaNeueLT Std"/>
                        <a:ea typeface="Calibri"/>
                        <a:cs typeface="Times New Roman"/>
                      </a:endParaRPr>
                    </a:p>
                  </a:txBody>
                  <a:tcPr marL="12894" marR="12894" marT="26249" marB="26249" anchor="ctr">
                    <a:solidFill>
                      <a:schemeClr val="accent5">
                        <a:lumMod val="50000"/>
                      </a:schemeClr>
                    </a:solidFill>
                  </a:tcPr>
                </a:tc>
                <a:tc>
                  <a:txBody>
                    <a:bodyPr/>
                    <a:lstStyle/>
                    <a:p>
                      <a:pPr marR="53975" algn="r">
                        <a:lnSpc>
                          <a:spcPct val="107000"/>
                        </a:lnSpc>
                        <a:spcAft>
                          <a:spcPts val="0"/>
                        </a:spcAft>
                      </a:pPr>
                      <a:r>
                        <a:rPr lang="fr-CA" sz="1200" b="1" dirty="0">
                          <a:solidFill>
                            <a:schemeClr val="bg1"/>
                          </a:solidFill>
                        </a:rPr>
                        <a:t>342</a:t>
                      </a:r>
                      <a:endParaRPr lang="fr-CA" sz="1200" b="1" dirty="0">
                        <a:solidFill>
                          <a:schemeClr val="bg1"/>
                        </a:solidFill>
                        <a:latin typeface="HelveticaNeueLT Std"/>
                        <a:ea typeface="Calibri"/>
                        <a:cs typeface="Times New Roman"/>
                      </a:endParaRPr>
                    </a:p>
                  </a:txBody>
                  <a:tcPr marL="12894" marR="12894" marT="26249" marB="26249" anchor="ctr">
                    <a:solidFill>
                      <a:schemeClr val="accent5">
                        <a:lumMod val="50000"/>
                      </a:schemeClr>
                    </a:solidFill>
                  </a:tcPr>
                </a:tc>
                <a:tc>
                  <a:txBody>
                    <a:bodyPr/>
                    <a:lstStyle/>
                    <a:p>
                      <a:pPr marR="53975" algn="r">
                        <a:lnSpc>
                          <a:spcPct val="107000"/>
                        </a:lnSpc>
                        <a:spcAft>
                          <a:spcPts val="0"/>
                        </a:spcAft>
                      </a:pPr>
                      <a:r>
                        <a:rPr lang="fr-CA" sz="1200" b="1" dirty="0">
                          <a:solidFill>
                            <a:schemeClr val="bg1"/>
                          </a:solidFill>
                        </a:rPr>
                        <a:t>1 135</a:t>
                      </a:r>
                      <a:endParaRPr lang="fr-CA" sz="1200" b="1" dirty="0">
                        <a:solidFill>
                          <a:schemeClr val="bg1"/>
                        </a:solidFill>
                        <a:latin typeface="HelveticaNeueLT Std"/>
                        <a:ea typeface="Calibri"/>
                        <a:cs typeface="Times New Roman"/>
                      </a:endParaRPr>
                    </a:p>
                  </a:txBody>
                  <a:tcPr marL="12894" marR="12894" marT="26249" marB="26249" anchor="ctr">
                    <a:solidFill>
                      <a:schemeClr val="accent5">
                        <a:lumMod val="50000"/>
                      </a:schemeClr>
                    </a:solidFill>
                  </a:tcPr>
                </a:tc>
                <a:extLst>
                  <a:ext uri="{0D108BD9-81ED-4DB2-BD59-A6C34878D82A}">
                    <a16:rowId xmlns:a16="http://schemas.microsoft.com/office/drawing/2014/main" val="10012"/>
                  </a:ext>
                </a:extLst>
              </a:tr>
            </a:tbl>
          </a:graphicData>
        </a:graphic>
      </p:graphicFrame>
      <p:sp>
        <p:nvSpPr>
          <p:cNvPr id="4" name="Espace réservé du numéro de diapositive 3"/>
          <p:cNvSpPr>
            <a:spLocks noGrp="1"/>
          </p:cNvSpPr>
          <p:nvPr>
            <p:ph type="sldNum" sz="quarter" idx="12"/>
          </p:nvPr>
        </p:nvSpPr>
        <p:spPr/>
        <p:txBody>
          <a:bodyPr/>
          <a:lstStyle/>
          <a:p>
            <a:fld id="{00BA8EDE-6DC9-4F99-B0F4-25DFD083338C}" type="slidenum">
              <a:rPr lang="fr-FR" smtClean="0"/>
              <a:pPr/>
              <a:t>15</a:t>
            </a:fld>
            <a:endParaRPr lang="fr-FR"/>
          </a:p>
        </p:txBody>
      </p:sp>
      <p:sp>
        <p:nvSpPr>
          <p:cNvPr id="6" name="ZoneTexte 5"/>
          <p:cNvSpPr txBox="1"/>
          <p:nvPr/>
        </p:nvSpPr>
        <p:spPr>
          <a:xfrm>
            <a:off x="251520" y="1347614"/>
            <a:ext cx="3528392" cy="3170099"/>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CA" sz="1600" dirty="0"/>
              <a:t>Hausse de 232 % (de 342 cas à 1 135 cas) du nombre de cas déclarés de syphilis non infectieuses ou sans précision entre 2014 et 2018.</a:t>
            </a:r>
          </a:p>
          <a:p>
            <a:endParaRPr lang="fr-CA" sz="1600" dirty="0"/>
          </a:p>
          <a:p>
            <a:r>
              <a:rPr lang="fr-CA" sz="1200" dirty="0"/>
              <a:t>Les complications de la syphilis (syphilis tertiaire) surviennent généralement plusieurs années après l’infection initiale. Elles pourraient augmenter le fardeau de la maladie. </a:t>
            </a:r>
          </a:p>
          <a:p>
            <a:pPr>
              <a:buFont typeface="Arial" pitchFamily="34" charset="0"/>
              <a:buChar char="•"/>
            </a:pPr>
            <a:endParaRPr lang="fr-CA" sz="1200" dirty="0"/>
          </a:p>
          <a:p>
            <a:r>
              <a:rPr lang="fr-CA" sz="1200" dirty="0"/>
              <a:t>Les cas de syphilis sans précision pourraient être en réalité des cas de syphilis infectieuses, particulièrement lorsqu’il s’agit de jeunes de 15 à 24 ans chez qui la probabilité que l’acquisition de l’infection soit récente est particulièrement élevée.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Syphilis congénitale</a:t>
            </a:r>
          </a:p>
        </p:txBody>
      </p:sp>
      <p:sp>
        <p:nvSpPr>
          <p:cNvPr id="3" name="Espace réservé du contenu 2"/>
          <p:cNvSpPr>
            <a:spLocks noGrp="1"/>
          </p:cNvSpPr>
          <p:nvPr>
            <p:ph idx="1"/>
          </p:nvPr>
        </p:nvSpPr>
        <p:spPr>
          <a:xfrm>
            <a:off x="363812" y="1491630"/>
            <a:ext cx="8600676" cy="3052435"/>
          </a:xfrm>
        </p:spPr>
        <p:txBody>
          <a:bodyPr>
            <a:normAutofit/>
          </a:bodyPr>
          <a:lstStyle/>
          <a:p>
            <a:pPr marL="457200" indent="-457200">
              <a:buFont typeface="Arial" panose="020B0604020202020204" pitchFamily="34" charset="0"/>
              <a:buChar char="•"/>
            </a:pPr>
            <a:r>
              <a:rPr lang="fr-FR" dirty="0"/>
              <a:t>Au Québec </a:t>
            </a:r>
            <a:r>
              <a:rPr lang="fr-FR" sz="1800" dirty="0"/>
              <a:t>(en date du 7 octobre 2019)</a:t>
            </a:r>
          </a:p>
          <a:p>
            <a:pPr marL="806450" lvl="3" indent="-361950">
              <a:buFont typeface="Arial" panose="020B0604020202020204" pitchFamily="34" charset="0"/>
              <a:buChar char="•"/>
              <a:tabLst>
                <a:tab pos="444500" algn="l"/>
              </a:tabLst>
            </a:pPr>
            <a:r>
              <a:rPr lang="fr-FR" dirty="0"/>
              <a:t>deux cas en 2019: </a:t>
            </a:r>
            <a:r>
              <a:rPr lang="fr-FR" sz="1800" dirty="0"/>
              <a:t>1 cas sur 2 sans suivi prénatal</a:t>
            </a:r>
          </a:p>
          <a:p>
            <a:pPr marL="806450" lvl="3" indent="-361950">
              <a:buFont typeface="Arial" panose="020B0604020202020204" pitchFamily="34" charset="0"/>
              <a:buChar char="•"/>
              <a:tabLst>
                <a:tab pos="444500" algn="l"/>
              </a:tabLst>
            </a:pPr>
            <a:r>
              <a:rPr lang="fr-FR" dirty="0"/>
              <a:t>un cas en 2018 : </a:t>
            </a:r>
            <a:r>
              <a:rPr lang="fr-FR" sz="1800" dirty="0"/>
              <a:t>suivi prénatal débuté à la 31</a:t>
            </a:r>
            <a:r>
              <a:rPr lang="fr-FR" sz="1800" baseline="30000" dirty="0"/>
              <a:t>e</a:t>
            </a:r>
            <a:r>
              <a:rPr lang="fr-FR" sz="1800" dirty="0"/>
              <a:t> semaine</a:t>
            </a:r>
          </a:p>
          <a:p>
            <a:pPr marL="806450" lvl="3" indent="-361950">
              <a:buFont typeface="Arial" panose="020B0604020202020204" pitchFamily="34" charset="0"/>
              <a:buChar char="•"/>
              <a:tabLst>
                <a:tab pos="444500" algn="l"/>
              </a:tabLst>
            </a:pPr>
            <a:r>
              <a:rPr lang="fr-FR" dirty="0"/>
              <a:t>un cas en 2017 : </a:t>
            </a:r>
            <a:r>
              <a:rPr lang="fr-FR" sz="1800" dirty="0"/>
              <a:t>aucun suivi prénatal</a:t>
            </a:r>
          </a:p>
          <a:p>
            <a:pPr marL="806450" lvl="3" indent="-361950">
              <a:buFont typeface="Arial" panose="020B0604020202020204" pitchFamily="34" charset="0"/>
              <a:buChar char="•"/>
              <a:tabLst>
                <a:tab pos="444500" algn="l"/>
              </a:tabLst>
            </a:pPr>
            <a:r>
              <a:rPr lang="fr-FR" dirty="0"/>
              <a:t>trois cas en 2016 : </a:t>
            </a:r>
            <a:r>
              <a:rPr lang="fr-FR" sz="1800" dirty="0"/>
              <a:t>1 cas sur 3 sans suivi prénatal</a:t>
            </a:r>
            <a:endParaRPr lang="fr-CA" sz="1800" dirty="0"/>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16</a:t>
            </a:fld>
            <a:endParaRPr lang="fr-FR"/>
          </a:p>
        </p:txBody>
      </p:sp>
    </p:spTree>
    <p:extLst>
      <p:ext uri="{BB962C8B-B14F-4D97-AF65-F5344CB8AC3E}">
        <p14:creationId xmlns:p14="http://schemas.microsoft.com/office/powerpoint/2010/main" val="1446390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3" cstate="print"/>
          <a:srcRect l="2638" t="9198" r="2638" b="5314"/>
          <a:stretch/>
        </p:blipFill>
        <p:spPr>
          <a:xfrm>
            <a:off x="3491880" y="1275606"/>
            <a:ext cx="5566553" cy="2493589"/>
          </a:xfrm>
          <a:prstGeom prst="rect">
            <a:avLst/>
          </a:prstGeom>
        </p:spPr>
      </p:pic>
      <p:sp>
        <p:nvSpPr>
          <p:cNvPr id="2" name="Titre 1"/>
          <p:cNvSpPr>
            <a:spLocks noGrp="1"/>
          </p:cNvSpPr>
          <p:nvPr>
            <p:ph type="title"/>
          </p:nvPr>
        </p:nvSpPr>
        <p:spPr/>
        <p:txBody>
          <a:bodyPr>
            <a:normAutofit/>
          </a:bodyPr>
          <a:lstStyle/>
          <a:p>
            <a:r>
              <a:rPr lang="fr-CA" sz="2400" dirty="0"/>
              <a:t>Lymphogranulomatose vénérienne (LGV)</a:t>
            </a:r>
          </a:p>
        </p:txBody>
      </p:sp>
      <p:sp>
        <p:nvSpPr>
          <p:cNvPr id="3" name="Espace réservé du contenu 2"/>
          <p:cNvSpPr>
            <a:spLocks noGrp="1"/>
          </p:cNvSpPr>
          <p:nvPr>
            <p:ph idx="1"/>
          </p:nvPr>
        </p:nvSpPr>
        <p:spPr>
          <a:xfrm>
            <a:off x="179512" y="1347614"/>
            <a:ext cx="3267692" cy="2520280"/>
          </a:xfrm>
        </p:spPr>
        <p:style>
          <a:lnRef idx="2">
            <a:schemeClr val="accent6"/>
          </a:lnRef>
          <a:fillRef idx="1">
            <a:schemeClr val="lt1"/>
          </a:fillRef>
          <a:effectRef idx="0">
            <a:schemeClr val="accent6"/>
          </a:effectRef>
          <a:fontRef idx="minor">
            <a:schemeClr val="dk1"/>
          </a:fontRef>
        </p:style>
        <p:txBody>
          <a:bodyPr>
            <a:normAutofit fontScale="62500" lnSpcReduction="20000"/>
          </a:bodyPr>
          <a:lstStyle/>
          <a:p>
            <a:pPr marL="285750" indent="-285750">
              <a:lnSpc>
                <a:spcPct val="120000"/>
              </a:lnSpc>
              <a:spcAft>
                <a:spcPts val="600"/>
              </a:spcAft>
            </a:pPr>
            <a:r>
              <a:rPr lang="fr-CA" sz="1800" b="1" dirty="0">
                <a:solidFill>
                  <a:schemeClr val="accent5">
                    <a:lumMod val="75000"/>
                  </a:schemeClr>
                </a:solidFill>
              </a:rPr>
              <a:t>2005-2018</a:t>
            </a:r>
          </a:p>
          <a:p>
            <a:pPr marL="285750" indent="-285750">
              <a:lnSpc>
                <a:spcPct val="120000"/>
              </a:lnSpc>
              <a:spcAft>
                <a:spcPts val="0"/>
              </a:spcAft>
              <a:buFont typeface="Arial" panose="020B0604020202020204" pitchFamily="34" charset="0"/>
              <a:buChar char="•"/>
            </a:pPr>
            <a:r>
              <a:rPr lang="fr-CA" sz="1800" b="1" dirty="0">
                <a:solidFill>
                  <a:schemeClr val="accent5">
                    <a:lumMod val="75000"/>
                  </a:schemeClr>
                </a:solidFill>
              </a:rPr>
              <a:t>659 cas déclarés</a:t>
            </a:r>
          </a:p>
          <a:p>
            <a:pPr marL="642938" lvl="1" indent="-285750">
              <a:lnSpc>
                <a:spcPct val="120000"/>
              </a:lnSpc>
              <a:spcAft>
                <a:spcPts val="600"/>
              </a:spcAft>
              <a:buFont typeface="Arial" panose="020B0604020202020204" pitchFamily="34" charset="0"/>
              <a:buChar char="•"/>
            </a:pPr>
            <a:r>
              <a:rPr lang="fr-CA" sz="1900" dirty="0">
                <a:solidFill>
                  <a:schemeClr val="tx1">
                    <a:lumMod val="65000"/>
                    <a:lumOff val="35000"/>
                  </a:schemeClr>
                </a:solidFill>
              </a:rPr>
              <a:t>654 hommes, 2 cas féminins (2008 et 2012), 1 </a:t>
            </a:r>
            <a:r>
              <a:rPr lang="fr-CA" sz="1900" dirty="0" err="1">
                <a:solidFill>
                  <a:schemeClr val="tx1">
                    <a:lumMod val="65000"/>
                    <a:lumOff val="35000"/>
                  </a:schemeClr>
                </a:solidFill>
              </a:rPr>
              <a:t>trans</a:t>
            </a:r>
            <a:r>
              <a:rPr lang="fr-CA" sz="1900" dirty="0">
                <a:solidFill>
                  <a:schemeClr val="tx1">
                    <a:lumMod val="65000"/>
                    <a:lumOff val="35000"/>
                  </a:schemeClr>
                </a:solidFill>
              </a:rPr>
              <a:t> et 2 de sexe inconnu</a:t>
            </a:r>
          </a:p>
          <a:p>
            <a:pPr marL="285750" indent="-285750">
              <a:lnSpc>
                <a:spcPct val="120000"/>
              </a:lnSpc>
              <a:spcAft>
                <a:spcPts val="0"/>
              </a:spcAft>
              <a:buFont typeface="Arial" panose="020B0604020202020204" pitchFamily="34" charset="0"/>
              <a:buChar char="•"/>
            </a:pPr>
            <a:r>
              <a:rPr lang="fr-CA" sz="1800" b="1" dirty="0">
                <a:solidFill>
                  <a:schemeClr val="accent5">
                    <a:lumMod val="75000"/>
                  </a:schemeClr>
                </a:solidFill>
              </a:rPr>
              <a:t>Répartition géographique</a:t>
            </a:r>
            <a:endParaRPr lang="fr-CA" sz="1400" b="1" dirty="0">
              <a:solidFill>
                <a:schemeClr val="accent5">
                  <a:lumMod val="75000"/>
                </a:schemeClr>
              </a:solidFill>
            </a:endParaRPr>
          </a:p>
          <a:p>
            <a:pPr marL="642938" lvl="1" indent="-285750">
              <a:lnSpc>
                <a:spcPct val="120000"/>
              </a:lnSpc>
              <a:spcAft>
                <a:spcPts val="0"/>
              </a:spcAft>
            </a:pPr>
            <a:r>
              <a:rPr lang="fr-CA" sz="1900" dirty="0">
                <a:solidFill>
                  <a:schemeClr val="tx1">
                    <a:lumMod val="65000"/>
                    <a:lumOff val="35000"/>
                  </a:schemeClr>
                </a:solidFill>
              </a:rPr>
              <a:t>82 % des cas déclarés entre 2005 et 2018 résident à Montréal</a:t>
            </a:r>
          </a:p>
          <a:p>
            <a:pPr marL="642938" lvl="1" indent="-285750">
              <a:lnSpc>
                <a:spcPct val="120000"/>
              </a:lnSpc>
              <a:spcAft>
                <a:spcPts val="0"/>
              </a:spcAft>
            </a:pPr>
            <a:r>
              <a:rPr lang="fr-CA" sz="1900" dirty="0">
                <a:solidFill>
                  <a:schemeClr val="tx1">
                    <a:lumMod val="65000"/>
                    <a:lumOff val="35000"/>
                  </a:schemeClr>
                </a:solidFill>
              </a:rPr>
              <a:t>Des cas sporadiques (entre 1 et 40 cas) sont déclarés dans 12 autres régions et représentent 18 % des cas</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17</a:t>
            </a:fld>
            <a:endParaRPr lang="fr-FR"/>
          </a:p>
        </p:txBody>
      </p:sp>
      <p:sp>
        <p:nvSpPr>
          <p:cNvPr id="10" name="ZoneTexte 9"/>
          <p:cNvSpPr txBox="1"/>
          <p:nvPr/>
        </p:nvSpPr>
        <p:spPr>
          <a:xfrm>
            <a:off x="1619672" y="3939902"/>
            <a:ext cx="5010818" cy="110799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171450" indent="-171450"/>
            <a:r>
              <a:rPr lang="fr-CA" sz="1100" b="1" dirty="0">
                <a:latin typeface="HelveticaNeueLT Std" panose="020B0604020202020204" pitchFamily="34" charset="0"/>
              </a:rPr>
              <a:t>Tendances</a:t>
            </a:r>
          </a:p>
          <a:p>
            <a:pPr marL="358775" lvl="1" indent="-176213">
              <a:buClr>
                <a:schemeClr val="accent6">
                  <a:lumMod val="75000"/>
                </a:schemeClr>
              </a:buClr>
              <a:buFont typeface="Wingdings" pitchFamily="2" charset="2"/>
              <a:buChar char="§"/>
            </a:pPr>
            <a:r>
              <a:rPr lang="fr-CA" sz="1100" dirty="0">
                <a:solidFill>
                  <a:schemeClr val="tx1">
                    <a:lumMod val="65000"/>
                    <a:lumOff val="35000"/>
                  </a:schemeClr>
                </a:solidFill>
                <a:latin typeface="HelveticaNeueLT Std" pitchFamily="34" charset="0"/>
              </a:rPr>
              <a:t>La moyenne d’âge est stable depuis 2005. </a:t>
            </a:r>
          </a:p>
          <a:p>
            <a:pPr marL="358775" lvl="1" indent="-176213">
              <a:buClr>
                <a:schemeClr val="accent6">
                  <a:lumMod val="75000"/>
                </a:schemeClr>
              </a:buClr>
              <a:buFont typeface="Wingdings" pitchFamily="2" charset="2"/>
              <a:buChar char="§"/>
            </a:pPr>
            <a:r>
              <a:rPr lang="fr-CA" sz="1100" dirty="0">
                <a:solidFill>
                  <a:schemeClr val="tx1">
                    <a:lumMod val="65000"/>
                    <a:lumOff val="35000"/>
                  </a:schemeClr>
                </a:solidFill>
                <a:latin typeface="HelveticaNeueLT Std" pitchFamily="34" charset="0"/>
              </a:rPr>
              <a:t>En 2014-2018, la répartition est plus étalée que les périodes précédentes et le pic se trouve chez les hommes de 30 à 34 ans alors qu’il se trouvait chez les 40-44 ans et les 45-49 ans au cours des précédentes périodes. </a:t>
            </a:r>
          </a:p>
        </p:txBody>
      </p:sp>
      <p:sp>
        <p:nvSpPr>
          <p:cNvPr id="11" name="ZoneTexte 10"/>
          <p:cNvSpPr txBox="1"/>
          <p:nvPr/>
        </p:nvSpPr>
        <p:spPr>
          <a:xfrm>
            <a:off x="6638610" y="179435"/>
            <a:ext cx="2395008" cy="892552"/>
          </a:xfrm>
          <a:prstGeom prst="rect">
            <a:avLst/>
          </a:prstGeom>
          <a:solidFill>
            <a:schemeClr val="bg1"/>
          </a:solidFill>
          <a:ln w="38100">
            <a:solidFill>
              <a:srgbClr val="1C819A"/>
            </a:solidFill>
          </a:ln>
        </p:spPr>
        <p:txBody>
          <a:bodyPr wrap="square" rtlCol="0">
            <a:spAutoFit/>
          </a:bodyPr>
          <a:lstStyle/>
          <a:p>
            <a:pPr>
              <a:spcAft>
                <a:spcPts val="600"/>
              </a:spcAft>
            </a:pPr>
            <a:r>
              <a:rPr lang="fr-CA" sz="1400" dirty="0">
                <a:solidFill>
                  <a:schemeClr val="tx1">
                    <a:lumMod val="65000"/>
                    <a:lumOff val="35000"/>
                  </a:schemeClr>
                </a:solidFill>
                <a:latin typeface="HelveticaNeueLT Std" panose="020B0604020202020204" pitchFamily="34" charset="0"/>
              </a:rPr>
              <a:t>2018 : 90 cas déclarés </a:t>
            </a:r>
          </a:p>
          <a:p>
            <a:pPr>
              <a:spcAft>
                <a:spcPts val="600"/>
              </a:spcAft>
            </a:pPr>
            <a:r>
              <a:rPr lang="fr-CA" sz="1400" dirty="0">
                <a:solidFill>
                  <a:schemeClr val="tx1">
                    <a:lumMod val="65000"/>
                    <a:lumOff val="35000"/>
                  </a:schemeClr>
                </a:solidFill>
                <a:latin typeface="HelveticaNeueLT Std" panose="020B0604020202020204" pitchFamily="34" charset="0"/>
              </a:rPr>
              <a:t>2019p : 130 cas masculins </a:t>
            </a:r>
          </a:p>
          <a:p>
            <a:pPr>
              <a:spcAft>
                <a:spcPts val="600"/>
              </a:spcAft>
            </a:pPr>
            <a:r>
              <a:rPr lang="fr-CA" sz="1400" dirty="0">
                <a:solidFill>
                  <a:schemeClr val="tx1">
                    <a:lumMod val="65000"/>
                    <a:lumOff val="35000"/>
                  </a:schemeClr>
                </a:solidFill>
                <a:latin typeface="HelveticaNeueLT Std" panose="020B0604020202020204" pitchFamily="34" charset="0"/>
              </a:rPr>
              <a:t>(Infocentre 16 </a:t>
            </a:r>
            <a:r>
              <a:rPr lang="fr-CA" sz="1400" dirty="0" err="1">
                <a:solidFill>
                  <a:schemeClr val="tx1">
                    <a:lumMod val="65000"/>
                    <a:lumOff val="35000"/>
                  </a:schemeClr>
                </a:solidFill>
                <a:latin typeface="HelveticaNeueLT Std" panose="020B0604020202020204" pitchFamily="34" charset="0"/>
              </a:rPr>
              <a:t>oct</a:t>
            </a:r>
            <a:r>
              <a:rPr lang="fr-CA" sz="1400" dirty="0">
                <a:solidFill>
                  <a:schemeClr val="tx1">
                    <a:lumMod val="65000"/>
                    <a:lumOff val="35000"/>
                  </a:schemeClr>
                </a:solidFill>
                <a:latin typeface="HelveticaNeueLT Std" panose="020B0604020202020204" pitchFamily="34" charset="0"/>
              </a:rPr>
              <a:t> 2019)</a:t>
            </a:r>
          </a:p>
        </p:txBody>
      </p:sp>
      <p:sp>
        <p:nvSpPr>
          <p:cNvPr id="6" name="ZoneTexte 5"/>
          <p:cNvSpPr txBox="1"/>
          <p:nvPr/>
        </p:nvSpPr>
        <p:spPr>
          <a:xfrm>
            <a:off x="4067944" y="2139702"/>
            <a:ext cx="888128" cy="461665"/>
          </a:xfrm>
          <a:prstGeom prst="rect">
            <a:avLst/>
          </a:prstGeom>
          <a:solidFill>
            <a:schemeClr val="tx1"/>
          </a:solidFill>
        </p:spPr>
        <p:txBody>
          <a:bodyPr wrap="none" rtlCol="0">
            <a:spAutoFit/>
          </a:bodyPr>
          <a:lstStyle/>
          <a:p>
            <a:r>
              <a:rPr lang="fr-CA" sz="1200" b="1" dirty="0">
                <a:solidFill>
                  <a:schemeClr val="bg1"/>
                </a:solidFill>
              </a:rPr>
              <a:t>Émergence</a:t>
            </a:r>
          </a:p>
          <a:p>
            <a:r>
              <a:rPr lang="fr-CA" sz="1200" b="1" dirty="0">
                <a:solidFill>
                  <a:schemeClr val="bg1"/>
                </a:solidFill>
              </a:rPr>
              <a:t>2005-2006</a:t>
            </a:r>
          </a:p>
        </p:txBody>
      </p:sp>
      <p:sp>
        <p:nvSpPr>
          <p:cNvPr id="7" name="ZoneTexte 6"/>
          <p:cNvSpPr txBox="1"/>
          <p:nvPr/>
        </p:nvSpPr>
        <p:spPr>
          <a:xfrm>
            <a:off x="5148064" y="2571750"/>
            <a:ext cx="1510350" cy="461665"/>
          </a:xfrm>
          <a:prstGeom prst="rect">
            <a:avLst/>
          </a:prstGeom>
          <a:solidFill>
            <a:srgbClr val="1C819A"/>
          </a:solidFill>
        </p:spPr>
        <p:txBody>
          <a:bodyPr wrap="none" rtlCol="0">
            <a:spAutoFit/>
          </a:bodyPr>
          <a:lstStyle/>
          <a:p>
            <a:r>
              <a:rPr lang="fr-CA" sz="1200" b="1" dirty="0">
                <a:solidFill>
                  <a:schemeClr val="bg1"/>
                </a:solidFill>
              </a:rPr>
              <a:t>Incidence à bas bruit</a:t>
            </a:r>
          </a:p>
          <a:p>
            <a:pPr algn="ctr"/>
            <a:r>
              <a:rPr lang="fr-CA" sz="1200" b="1" dirty="0">
                <a:solidFill>
                  <a:schemeClr val="bg1"/>
                </a:solidFill>
              </a:rPr>
              <a:t>2007-2012</a:t>
            </a:r>
          </a:p>
        </p:txBody>
      </p:sp>
      <p:sp>
        <p:nvSpPr>
          <p:cNvPr id="8" name="ZoneTexte 7"/>
          <p:cNvSpPr txBox="1"/>
          <p:nvPr/>
        </p:nvSpPr>
        <p:spPr>
          <a:xfrm>
            <a:off x="7524328" y="2715766"/>
            <a:ext cx="916341" cy="461665"/>
          </a:xfrm>
          <a:prstGeom prst="rect">
            <a:avLst/>
          </a:prstGeom>
          <a:solidFill>
            <a:srgbClr val="EF7516"/>
          </a:solidFill>
        </p:spPr>
        <p:txBody>
          <a:bodyPr wrap="none" rtlCol="0">
            <a:spAutoFit/>
          </a:bodyPr>
          <a:lstStyle/>
          <a:p>
            <a:r>
              <a:rPr lang="fr-CA" sz="1200" b="1" dirty="0"/>
              <a:t>Résurgence</a:t>
            </a:r>
          </a:p>
          <a:p>
            <a:r>
              <a:rPr lang="fr-CA" sz="1200" b="1" dirty="0"/>
              <a:t>2013-</a:t>
            </a:r>
          </a:p>
        </p:txBody>
      </p:sp>
    </p:spTree>
    <p:extLst>
      <p:ext uri="{BB962C8B-B14F-4D97-AF65-F5344CB8AC3E}">
        <p14:creationId xmlns:p14="http://schemas.microsoft.com/office/powerpoint/2010/main" val="2082172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Enquête épidémiologique LGV - 2013 à 2018</a:t>
            </a:r>
            <a:endParaRPr lang="fr-CA" dirty="0"/>
          </a:p>
        </p:txBody>
      </p:sp>
      <p:sp>
        <p:nvSpPr>
          <p:cNvPr id="3" name="Espace réservé du contenu 2"/>
          <p:cNvSpPr>
            <a:spLocks noGrp="1"/>
          </p:cNvSpPr>
          <p:nvPr>
            <p:ph idx="1"/>
          </p:nvPr>
        </p:nvSpPr>
        <p:spPr>
          <a:xfrm>
            <a:off x="395536" y="1419622"/>
            <a:ext cx="8352928" cy="3024336"/>
          </a:xfrm>
        </p:spPr>
        <p:txBody>
          <a:bodyPr>
            <a:normAutofit lnSpcReduction="10000"/>
          </a:bodyPr>
          <a:lstStyle/>
          <a:p>
            <a:pPr lvl="1">
              <a:lnSpc>
                <a:spcPct val="110000"/>
              </a:lnSpc>
              <a:spcAft>
                <a:spcPts val="1800"/>
              </a:spcAft>
              <a:buFont typeface="Arial" pitchFamily="34" charset="0"/>
              <a:buChar char="•"/>
            </a:pPr>
            <a:r>
              <a:rPr lang="fr-CA" sz="2000" dirty="0"/>
              <a:t>En 2018, la proportion de cas rapportant une infection par le VIH (54 %) est similaire à celle observée en 2017 (56 %) alors qu’en 2013-2016, la proportion était de 83 % </a:t>
            </a:r>
            <a:r>
              <a:rPr lang="fr-CA" sz="1700" dirty="0"/>
              <a:t>(Note : en 2018 la charge virale lors du dernier test était rapportée indétectable pour 88 % des cas).</a:t>
            </a:r>
            <a:endParaRPr lang="fr-CA" sz="2000" dirty="0"/>
          </a:p>
          <a:p>
            <a:pPr lvl="1">
              <a:lnSpc>
                <a:spcPct val="110000"/>
              </a:lnSpc>
              <a:spcAft>
                <a:spcPts val="600"/>
              </a:spcAft>
              <a:buFont typeface="Arial" pitchFamily="34" charset="0"/>
              <a:buChar char="•"/>
            </a:pPr>
            <a:r>
              <a:rPr lang="fr-CA" sz="2000" dirty="0"/>
              <a:t>La proportion de cas pour lesquels la raison de consultation est le dépistage ou à cause d’un contact d’un cas connu de LGV est passée de 12 % en 2013 à environ 30 % au cours des trois dernières années. En 2018, 31 % des cas ne rapportaient aucun symptôme.</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18</a:t>
            </a:fld>
            <a:endParaRPr lang="fr-FR"/>
          </a:p>
        </p:txBody>
      </p:sp>
    </p:spTree>
    <p:extLst>
      <p:ext uri="{BB962C8B-B14F-4D97-AF65-F5344CB8AC3E}">
        <p14:creationId xmlns:p14="http://schemas.microsoft.com/office/powerpoint/2010/main" val="1731648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971" y="105651"/>
            <a:ext cx="6285237" cy="857250"/>
          </a:xfrm>
        </p:spPr>
        <p:txBody>
          <a:bodyPr>
            <a:normAutofit/>
          </a:bodyPr>
          <a:lstStyle/>
          <a:p>
            <a:r>
              <a:rPr lang="fr-CA" sz="2800" dirty="0"/>
              <a:t>Hépatite B </a:t>
            </a:r>
            <a:r>
              <a:rPr lang="fr-CA" sz="2000" dirty="0"/>
              <a:t>(Aiguë, chronique et sans précision)</a:t>
            </a:r>
          </a:p>
        </p:txBody>
      </p:sp>
      <p:sp>
        <p:nvSpPr>
          <p:cNvPr id="3" name="Espace réservé du contenu 2"/>
          <p:cNvSpPr>
            <a:spLocks noGrp="1"/>
          </p:cNvSpPr>
          <p:nvPr>
            <p:ph idx="1"/>
          </p:nvPr>
        </p:nvSpPr>
        <p:spPr>
          <a:xfrm>
            <a:off x="153371" y="1419623"/>
            <a:ext cx="3148218" cy="3024336"/>
          </a:xfrm>
        </p:spPr>
        <p:style>
          <a:lnRef idx="2">
            <a:schemeClr val="accent6"/>
          </a:lnRef>
          <a:fillRef idx="1">
            <a:schemeClr val="lt1"/>
          </a:fillRef>
          <a:effectRef idx="0">
            <a:schemeClr val="accent6"/>
          </a:effectRef>
          <a:fontRef idx="minor">
            <a:schemeClr val="dk1"/>
          </a:fontRef>
        </p:style>
        <p:txBody>
          <a:bodyPr>
            <a:normAutofit/>
          </a:bodyPr>
          <a:lstStyle/>
          <a:p>
            <a:pPr>
              <a:spcAft>
                <a:spcPts val="600"/>
              </a:spcAft>
            </a:pPr>
            <a:r>
              <a:rPr lang="fr-CA" sz="1600" b="1" dirty="0">
                <a:solidFill>
                  <a:schemeClr val="accent5">
                    <a:lumMod val="75000"/>
                  </a:schemeClr>
                </a:solidFill>
              </a:rPr>
              <a:t>En 2018</a:t>
            </a:r>
            <a:r>
              <a:rPr lang="fr-CA" sz="1100" b="1" dirty="0">
                <a:solidFill>
                  <a:schemeClr val="accent5">
                    <a:lumMod val="75000"/>
                  </a:schemeClr>
                </a:solidFill>
              </a:rPr>
              <a:t>:</a:t>
            </a:r>
          </a:p>
          <a:p>
            <a:pPr lvl="1">
              <a:spcAft>
                <a:spcPts val="600"/>
              </a:spcAft>
            </a:pPr>
            <a:r>
              <a:rPr lang="fr-CA" sz="1400" dirty="0">
                <a:solidFill>
                  <a:schemeClr val="tx1">
                    <a:lumMod val="65000"/>
                    <a:lumOff val="35000"/>
                  </a:schemeClr>
                </a:solidFill>
              </a:rPr>
              <a:t>58 % </a:t>
            </a:r>
            <a:r>
              <a:rPr lang="fr-CA" sz="1400" dirty="0">
                <a:solidFill>
                  <a:schemeClr val="tx1">
                    <a:lumMod val="65000"/>
                    <a:lumOff val="35000"/>
                  </a:schemeClr>
                </a:solidFill>
                <a:latin typeface="Arial"/>
                <a:cs typeface="Arial"/>
              </a:rPr>
              <a:t>♂ </a:t>
            </a:r>
          </a:p>
          <a:p>
            <a:pPr lvl="1"/>
            <a:r>
              <a:rPr lang="fr-CA" sz="1400" dirty="0">
                <a:solidFill>
                  <a:schemeClr val="tx1">
                    <a:lumMod val="65000"/>
                    <a:lumOff val="35000"/>
                  </a:schemeClr>
                </a:solidFill>
              </a:rPr>
              <a:t>19 cas aigus</a:t>
            </a:r>
          </a:p>
          <a:p>
            <a:pPr>
              <a:spcAft>
                <a:spcPts val="600"/>
              </a:spcAft>
            </a:pPr>
            <a:r>
              <a:rPr lang="fr-CA" sz="1600" b="1" dirty="0">
                <a:solidFill>
                  <a:schemeClr val="accent5">
                    <a:lumMod val="75000"/>
                  </a:schemeClr>
                </a:solidFill>
              </a:rPr>
              <a:t>Répartition géographique</a:t>
            </a:r>
          </a:p>
          <a:p>
            <a:r>
              <a:rPr lang="fr-CA" sz="1400" dirty="0">
                <a:solidFill>
                  <a:schemeClr val="tx1">
                    <a:lumMod val="65000"/>
                    <a:lumOff val="35000"/>
                  </a:schemeClr>
                </a:solidFill>
              </a:rPr>
              <a:t>59 % des cas sont de Montréal</a:t>
            </a:r>
          </a:p>
          <a:p>
            <a:pPr>
              <a:spcAft>
                <a:spcPts val="600"/>
              </a:spcAft>
            </a:pPr>
            <a:r>
              <a:rPr lang="fr-CA" sz="1600" b="1" dirty="0">
                <a:solidFill>
                  <a:schemeClr val="accent5">
                    <a:lumMod val="75000"/>
                  </a:schemeClr>
                </a:solidFill>
                <a:sym typeface="Wingdings"/>
              </a:rPr>
              <a:t>Tendances 1994-2018</a:t>
            </a:r>
            <a:endParaRPr lang="fr-CA" sz="1600" b="1" dirty="0">
              <a:solidFill>
                <a:schemeClr val="tx1">
                  <a:lumMod val="65000"/>
                  <a:lumOff val="35000"/>
                </a:schemeClr>
              </a:solidFill>
              <a:sym typeface="Wingdings"/>
            </a:endParaRPr>
          </a:p>
          <a:p>
            <a:pPr lvl="1">
              <a:spcAft>
                <a:spcPts val="600"/>
              </a:spcAft>
            </a:pPr>
            <a:r>
              <a:rPr lang="fr-CA" sz="1400" dirty="0">
                <a:solidFill>
                  <a:schemeClr val="tx1">
                    <a:lumMod val="65000"/>
                    <a:lumOff val="35000"/>
                  </a:schemeClr>
                </a:solidFill>
                <a:sym typeface="Symbol" panose="05050102010706020507" pitchFamily="18" charset="2"/>
              </a:rPr>
              <a:t></a:t>
            </a:r>
            <a:r>
              <a:rPr lang="fr-CA" sz="1400" dirty="0">
                <a:solidFill>
                  <a:schemeClr val="tx1">
                    <a:lumMod val="65000"/>
                    <a:lumOff val="35000"/>
                  </a:schemeClr>
                </a:solidFill>
                <a:sym typeface="Wingdings"/>
              </a:rPr>
              <a:t> de 95 % VHB aiguë </a:t>
            </a:r>
          </a:p>
          <a:p>
            <a:pPr lvl="1">
              <a:spcAft>
                <a:spcPts val="600"/>
              </a:spcAft>
            </a:pPr>
            <a:r>
              <a:rPr lang="fr-CA" sz="1400" dirty="0">
                <a:solidFill>
                  <a:schemeClr val="tx1">
                    <a:lumMod val="65000"/>
                    <a:lumOff val="35000"/>
                  </a:schemeClr>
                </a:solidFill>
                <a:sym typeface="Symbol" panose="05050102010706020507" pitchFamily="18" charset="2"/>
              </a:rPr>
              <a:t></a:t>
            </a:r>
            <a:r>
              <a:rPr lang="fr-CA" sz="1400" dirty="0">
                <a:solidFill>
                  <a:schemeClr val="tx1">
                    <a:lumMod val="65000"/>
                    <a:lumOff val="35000"/>
                  </a:schemeClr>
                </a:solidFill>
                <a:sym typeface="Wingdings"/>
              </a:rPr>
              <a:t> de 66 % VHB chronique</a:t>
            </a:r>
            <a:endParaRPr lang="fr-CA" sz="1400" dirty="0">
              <a:solidFill>
                <a:schemeClr val="accent5">
                  <a:lumMod val="75000"/>
                </a:schemeClr>
              </a:solidFill>
              <a:sym typeface="Wingdings"/>
            </a:endParaRPr>
          </a:p>
          <a:p>
            <a:pPr lvl="1">
              <a:spcAft>
                <a:spcPts val="600"/>
              </a:spcAft>
            </a:pPr>
            <a:r>
              <a:rPr lang="fr-CA" sz="1400" dirty="0">
                <a:solidFill>
                  <a:schemeClr val="tx1">
                    <a:lumMod val="65000"/>
                    <a:lumOff val="35000"/>
                  </a:schemeClr>
                </a:solidFill>
                <a:sym typeface="Symbol" panose="05050102010706020507" pitchFamily="18" charset="2"/>
              </a:rPr>
              <a:t></a:t>
            </a:r>
            <a:r>
              <a:rPr lang="fr-CA" sz="1400" dirty="0">
                <a:solidFill>
                  <a:schemeClr val="tx1">
                    <a:lumMod val="65000"/>
                    <a:lumOff val="35000"/>
                  </a:schemeClr>
                </a:solidFill>
                <a:sym typeface="Wingdings"/>
              </a:rPr>
              <a:t> de 122 % VHB sans précision </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19</a:t>
            </a:fld>
            <a:endParaRPr lang="fr-FR"/>
          </a:p>
        </p:txBody>
      </p:sp>
      <p:sp>
        <p:nvSpPr>
          <p:cNvPr id="5" name="ZoneTexte 4"/>
          <p:cNvSpPr txBox="1"/>
          <p:nvPr/>
        </p:nvSpPr>
        <p:spPr>
          <a:xfrm>
            <a:off x="3563888" y="3840314"/>
            <a:ext cx="5456632" cy="1169551"/>
          </a:xfrm>
          <a:prstGeom prst="rect">
            <a:avLst/>
          </a:prstGeom>
          <a:solidFill>
            <a:srgbClr val="1C819A"/>
          </a:solidFill>
        </p:spPr>
        <p:txBody>
          <a:bodyPr wrap="square" rtlCol="0">
            <a:spAutoFit/>
          </a:bodyPr>
          <a:lstStyle/>
          <a:p>
            <a:r>
              <a:rPr lang="fr-CA" sz="1400" i="1" dirty="0">
                <a:solidFill>
                  <a:schemeClr val="bg1"/>
                </a:solidFill>
                <a:latin typeface="HelveticaNeueLT Std" panose="020B0604020202020204" pitchFamily="34" charset="0"/>
              </a:rPr>
              <a:t>La vaccination chez les enfants de 4</a:t>
            </a:r>
            <a:r>
              <a:rPr lang="fr-CA" sz="1400" i="1" baseline="30000" dirty="0">
                <a:solidFill>
                  <a:schemeClr val="bg1"/>
                </a:solidFill>
                <a:latin typeface="HelveticaNeueLT Std" panose="020B0604020202020204" pitchFamily="34" charset="0"/>
              </a:rPr>
              <a:t>e</a:t>
            </a:r>
            <a:r>
              <a:rPr lang="fr-CA" sz="1400" i="1" dirty="0">
                <a:solidFill>
                  <a:schemeClr val="bg1"/>
                </a:solidFill>
                <a:latin typeface="HelveticaNeueLT Std" panose="020B0604020202020204" pitchFamily="34" charset="0"/>
              </a:rPr>
              <a:t> année ayant débuté il y a plus de 20 ans, la première cohorte est âgée d’environ 35 ans.</a:t>
            </a:r>
          </a:p>
          <a:p>
            <a:r>
              <a:rPr lang="fr-CA" sz="1400" i="1" dirty="0">
                <a:solidFill>
                  <a:schemeClr val="bg1"/>
                </a:solidFill>
                <a:latin typeface="HelveticaNeueLT Std" panose="020B0604020202020204" pitchFamily="34" charset="0"/>
              </a:rPr>
              <a:t>En 2018, 2 cas d’hépatite B aiguë ont été déclarés chez les moins de 35 ans (cohortes ciblées par le programme de vaccination scolaire) vs 193 cas en 1994.  </a:t>
            </a:r>
          </a:p>
        </p:txBody>
      </p:sp>
      <p:sp>
        <p:nvSpPr>
          <p:cNvPr id="9" name="ZoneTexte 8"/>
          <p:cNvSpPr txBox="1"/>
          <p:nvPr/>
        </p:nvSpPr>
        <p:spPr>
          <a:xfrm>
            <a:off x="6335556" y="35069"/>
            <a:ext cx="2602632" cy="861774"/>
          </a:xfrm>
          <a:prstGeom prst="rect">
            <a:avLst/>
          </a:prstGeom>
          <a:solidFill>
            <a:schemeClr val="bg1"/>
          </a:solidFill>
          <a:ln w="38100">
            <a:solidFill>
              <a:srgbClr val="1C819A"/>
            </a:solidFill>
          </a:ln>
        </p:spPr>
        <p:txBody>
          <a:bodyPr wrap="square" rtlCol="0">
            <a:spAutoFit/>
          </a:bodyPr>
          <a:lstStyle/>
          <a:p>
            <a:pPr>
              <a:spcAft>
                <a:spcPts val="600"/>
              </a:spcAft>
            </a:pPr>
            <a:r>
              <a:rPr lang="fr-CA" sz="1200" dirty="0">
                <a:solidFill>
                  <a:schemeClr val="tx1">
                    <a:lumMod val="65000"/>
                    <a:lumOff val="35000"/>
                  </a:schemeClr>
                </a:solidFill>
                <a:latin typeface="HelveticaNeueLT Std" panose="020B0604020202020204" pitchFamily="34" charset="0"/>
              </a:rPr>
              <a:t>2018 : 1 168 (13,8 pour 100 000) </a:t>
            </a:r>
          </a:p>
          <a:p>
            <a:pPr>
              <a:spcAft>
                <a:spcPts val="600"/>
              </a:spcAft>
            </a:pPr>
            <a:r>
              <a:rPr lang="fr-CA" sz="1300" dirty="0">
                <a:solidFill>
                  <a:schemeClr val="tx1">
                    <a:lumMod val="65000"/>
                    <a:lumOff val="35000"/>
                  </a:schemeClr>
                </a:solidFill>
                <a:latin typeface="HelveticaNeueLT Std" panose="020B0604020202020204" pitchFamily="34" charset="0"/>
              </a:rPr>
              <a:t>2019p : </a:t>
            </a:r>
            <a:r>
              <a:rPr lang="fr-CA" sz="1200" dirty="0">
                <a:solidFill>
                  <a:schemeClr val="tx1">
                    <a:lumMod val="65000"/>
                    <a:lumOff val="35000"/>
                  </a:schemeClr>
                </a:solidFill>
                <a:latin typeface="HelveticaNeueLT Std" panose="020B0604020202020204" pitchFamily="34" charset="0"/>
              </a:rPr>
              <a:t>1 024 (12,0 pour 100 000)</a:t>
            </a:r>
          </a:p>
          <a:p>
            <a:pPr>
              <a:spcAft>
                <a:spcPts val="600"/>
              </a:spcAft>
            </a:pPr>
            <a:r>
              <a:rPr lang="fr-CA" sz="1200" dirty="0">
                <a:solidFill>
                  <a:schemeClr val="tx1">
                    <a:lumMod val="65000"/>
                    <a:lumOff val="35000"/>
                  </a:schemeClr>
                </a:solidFill>
                <a:latin typeface="HelveticaNeueLT Std" panose="020B0604020202020204" pitchFamily="34" charset="0"/>
              </a:rPr>
              <a:t>(Infocentre 16 septembre 2019</a:t>
            </a:r>
            <a:r>
              <a:rPr lang="fr-CA" sz="1400" dirty="0">
                <a:solidFill>
                  <a:schemeClr val="tx1">
                    <a:lumMod val="65000"/>
                    <a:lumOff val="35000"/>
                  </a:schemeClr>
                </a:solidFill>
                <a:latin typeface="HelveticaNeueLT Std" panose="020B0604020202020204" pitchFamily="34" charset="0"/>
              </a:rPr>
              <a:t>)</a:t>
            </a:r>
          </a:p>
        </p:txBody>
      </p:sp>
      <p:pic>
        <p:nvPicPr>
          <p:cNvPr id="6" name="Image 5"/>
          <p:cNvPicPr>
            <a:picLocks noChangeAspect="1"/>
          </p:cNvPicPr>
          <p:nvPr/>
        </p:nvPicPr>
        <p:blipFill rotWithShape="1">
          <a:blip r:embed="rId3" cstate="print"/>
          <a:srcRect l="3539" t="1653" r="2751" b="11908"/>
          <a:stretch/>
        </p:blipFill>
        <p:spPr>
          <a:xfrm>
            <a:off x="3360569" y="962692"/>
            <a:ext cx="5659951" cy="2806194"/>
          </a:xfrm>
          <a:prstGeom prst="rect">
            <a:avLst/>
          </a:prstGeom>
        </p:spPr>
      </p:pic>
    </p:spTree>
    <p:extLst>
      <p:ext uri="{BB962C8B-B14F-4D97-AF65-F5344CB8AC3E}">
        <p14:creationId xmlns:p14="http://schemas.microsoft.com/office/powerpoint/2010/main" val="105203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a:t>Objectifs</a:t>
            </a:r>
          </a:p>
        </p:txBody>
      </p:sp>
      <p:sp>
        <p:nvSpPr>
          <p:cNvPr id="3" name="Sous-titre 2"/>
          <p:cNvSpPr>
            <a:spLocks noGrp="1"/>
          </p:cNvSpPr>
          <p:nvPr>
            <p:ph idx="1"/>
          </p:nvPr>
        </p:nvSpPr>
        <p:spPr>
          <a:xfrm>
            <a:off x="362552" y="2208719"/>
            <a:ext cx="5937640" cy="2593478"/>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r>
              <a:rPr lang="fr-CA" sz="1575" b="1" dirty="0">
                <a:solidFill>
                  <a:schemeClr val="accent5">
                    <a:lumMod val="50000"/>
                  </a:schemeClr>
                </a:solidFill>
              </a:rPr>
              <a:t>Principales sources</a:t>
            </a:r>
            <a:r>
              <a:rPr lang="fr-CA" sz="1350" b="1" dirty="0">
                <a:solidFill>
                  <a:schemeClr val="accent5">
                    <a:lumMod val="50000"/>
                  </a:schemeClr>
                </a:solidFill>
              </a:rPr>
              <a:t> </a:t>
            </a:r>
            <a:r>
              <a:rPr lang="fr-CA" sz="1100" b="1" dirty="0">
                <a:solidFill>
                  <a:schemeClr val="accent5">
                    <a:lumMod val="50000"/>
                  </a:schemeClr>
                </a:solidFill>
              </a:rPr>
              <a:t>(consulter le Portrait des ITSS pour références et méthodes)</a:t>
            </a:r>
            <a:r>
              <a:rPr lang="fr-CA" sz="1100" b="1" dirty="0"/>
              <a:t> </a:t>
            </a:r>
          </a:p>
          <a:p>
            <a:r>
              <a:rPr lang="fr-CA" sz="1200" dirty="0"/>
              <a:t>Portrait des Infections transmissibles sexuellement et par le sang (ITSS) au Québec, Année 2018 et projections 2019 </a:t>
            </a:r>
          </a:p>
          <a:p>
            <a:r>
              <a:rPr lang="fr-CA" sz="1200" dirty="0"/>
              <a:t>Fichier des MADO, Infocentre </a:t>
            </a:r>
            <a:r>
              <a:rPr lang="fr-CA" sz="1000" dirty="0">
                <a:hlinkClick r:id="rId3"/>
              </a:rPr>
              <a:t>https://www.infocentre.inspq.rtss.qc.ca/</a:t>
            </a:r>
            <a:r>
              <a:rPr lang="fr-CA" sz="1000" dirty="0"/>
              <a:t> </a:t>
            </a:r>
          </a:p>
          <a:p>
            <a:r>
              <a:rPr lang="fr-CA" sz="1200" dirty="0"/>
              <a:t>Enquêtes épidémiologiques</a:t>
            </a:r>
          </a:p>
          <a:p>
            <a:r>
              <a:rPr lang="fr-CA" sz="1200" dirty="0"/>
              <a:t>Vigie provinciale des échecs de traitement</a:t>
            </a:r>
          </a:p>
          <a:p>
            <a:r>
              <a:rPr lang="fr-CA" sz="1200" dirty="0"/>
              <a:t>Programme de surveillance de l’infection par le VIH (rapport annuel à paraître, hiver 2019)</a:t>
            </a:r>
          </a:p>
          <a:p>
            <a:r>
              <a:rPr lang="fr-CA" sz="1200" dirty="0"/>
              <a:t>Enquêtes auprès de populations spécifiques (Réseau </a:t>
            </a:r>
            <a:r>
              <a:rPr lang="fr-CA" sz="1200" dirty="0" err="1"/>
              <a:t>SurvUDI</a:t>
            </a:r>
            <a:r>
              <a:rPr lang="fr-CA" sz="1200" dirty="0"/>
              <a:t>, projet Engage, EQSP, etc.)</a:t>
            </a:r>
          </a:p>
          <a:p>
            <a:r>
              <a:rPr lang="fr-FR" sz="1200" dirty="0"/>
              <a:t>Programme québécois de gratuité des médicaments pour le traitement des MTS</a:t>
            </a:r>
            <a:endParaRPr lang="fr-CA" sz="1200" dirty="0"/>
          </a:p>
        </p:txBody>
      </p:sp>
      <p:sp>
        <p:nvSpPr>
          <p:cNvPr id="2" name="Espace réservé du numéro de diapositive 1"/>
          <p:cNvSpPr>
            <a:spLocks noGrp="1"/>
          </p:cNvSpPr>
          <p:nvPr>
            <p:ph type="sldNum" sz="quarter" idx="12"/>
          </p:nvPr>
        </p:nvSpPr>
        <p:spPr/>
        <p:txBody>
          <a:bodyPr/>
          <a:lstStyle/>
          <a:p>
            <a:fld id="{A5B39664-167F-834A-9888-E3B06C15E254}" type="slidenum">
              <a:rPr lang="fr-FR" smtClean="0"/>
              <a:pPr/>
              <a:t>2</a:t>
            </a:fld>
            <a:endParaRPr lang="fr-FR"/>
          </a:p>
        </p:txBody>
      </p:sp>
      <p:sp>
        <p:nvSpPr>
          <p:cNvPr id="6" name="ZoneTexte 5"/>
          <p:cNvSpPr txBox="1"/>
          <p:nvPr/>
        </p:nvSpPr>
        <p:spPr>
          <a:xfrm>
            <a:off x="323528" y="1275606"/>
            <a:ext cx="5565156" cy="907941"/>
          </a:xfrm>
          <a:prstGeom prst="rect">
            <a:avLst/>
          </a:prstGeom>
          <a:noFill/>
        </p:spPr>
        <p:txBody>
          <a:bodyPr wrap="square" rtlCol="0">
            <a:spAutoFit/>
          </a:bodyPr>
          <a:lstStyle/>
          <a:p>
            <a:pPr marL="285750" indent="-285750">
              <a:spcAft>
                <a:spcPts val="600"/>
              </a:spcAft>
              <a:buClr>
                <a:srgbClr val="3D8FA9"/>
              </a:buClr>
              <a:buFont typeface="Wingdings" panose="05000000000000000000" pitchFamily="2" charset="2"/>
              <a:buChar char="§"/>
            </a:pPr>
            <a:r>
              <a:rPr lang="fr-CA" sz="1600" dirty="0">
                <a:solidFill>
                  <a:schemeClr val="tx1">
                    <a:lumMod val="65000"/>
                    <a:lumOff val="35000"/>
                  </a:schemeClr>
                </a:solidFill>
                <a:latin typeface="HelveticaNeueLT Std" panose="020B0604020202020204" pitchFamily="34" charset="0"/>
              </a:rPr>
              <a:t>Décrire les faits saillants 2018-2019 concernant  la situation épidémiologique des ITSS au Québec</a:t>
            </a:r>
          </a:p>
          <a:p>
            <a:pPr marL="285750" indent="-285750">
              <a:spcAft>
                <a:spcPts val="600"/>
              </a:spcAft>
              <a:buClr>
                <a:srgbClr val="3D8FA9"/>
              </a:buClr>
              <a:buFont typeface="Wingdings" panose="05000000000000000000" pitchFamily="2" charset="2"/>
              <a:buChar char="§"/>
            </a:pPr>
            <a:r>
              <a:rPr lang="fr-CA" sz="1600" dirty="0">
                <a:solidFill>
                  <a:schemeClr val="tx1">
                    <a:lumMod val="65000"/>
                    <a:lumOff val="35000"/>
                  </a:schemeClr>
                </a:solidFill>
                <a:latin typeface="HelveticaNeueLT Std" panose="020B0604020202020204" pitchFamily="34" charset="0"/>
              </a:rPr>
              <a:t>Illustrer les tendances temporelles de ces infections</a:t>
            </a:r>
          </a:p>
        </p:txBody>
      </p:sp>
      <p:pic>
        <p:nvPicPr>
          <p:cNvPr id="5" name="Image 4"/>
          <p:cNvPicPr>
            <a:picLocks noChangeAspect="1"/>
          </p:cNvPicPr>
          <p:nvPr/>
        </p:nvPicPr>
        <p:blipFill>
          <a:blip r:embed="rId4"/>
          <a:stretch>
            <a:fillRect/>
          </a:stretch>
        </p:blipFill>
        <p:spPr>
          <a:xfrm>
            <a:off x="6516216" y="195486"/>
            <a:ext cx="2535944" cy="3168352"/>
          </a:xfrm>
          <a:prstGeom prst="rect">
            <a:avLst/>
          </a:prstGeom>
        </p:spPr>
      </p:pic>
    </p:spTree>
    <p:extLst>
      <p:ext uri="{BB962C8B-B14F-4D97-AF65-F5344CB8AC3E}">
        <p14:creationId xmlns:p14="http://schemas.microsoft.com/office/powerpoint/2010/main" val="3749151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2420" y="3654"/>
            <a:ext cx="8229600" cy="857250"/>
          </a:xfrm>
        </p:spPr>
        <p:txBody>
          <a:bodyPr>
            <a:normAutofit/>
          </a:bodyPr>
          <a:lstStyle/>
          <a:p>
            <a:r>
              <a:rPr lang="fr-CA" sz="2800" dirty="0"/>
              <a:t>Hépatite C </a:t>
            </a:r>
            <a:r>
              <a:rPr lang="fr-CA" sz="2000" dirty="0"/>
              <a:t>(aiguë/récente et sans précision)</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20</a:t>
            </a:fld>
            <a:endParaRPr lang="fr-FR"/>
          </a:p>
        </p:txBody>
      </p:sp>
      <p:sp>
        <p:nvSpPr>
          <p:cNvPr id="5" name="Espace réservé du contenu 2"/>
          <p:cNvSpPr>
            <a:spLocks noGrp="1"/>
          </p:cNvSpPr>
          <p:nvPr>
            <p:ph idx="1"/>
          </p:nvPr>
        </p:nvSpPr>
        <p:spPr>
          <a:xfrm>
            <a:off x="158971" y="1491630"/>
            <a:ext cx="2919358" cy="3236045"/>
          </a:xfr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r>
              <a:rPr lang="fr-CA" sz="2300" dirty="0">
                <a:solidFill>
                  <a:schemeClr val="accent5">
                    <a:lumMod val="75000"/>
                  </a:schemeClr>
                </a:solidFill>
              </a:rPr>
              <a:t>E</a:t>
            </a:r>
            <a:r>
              <a:rPr lang="fr-CA" sz="2300" dirty="0">
                <a:solidFill>
                  <a:schemeClr val="accent5">
                    <a:lumMod val="75000"/>
                  </a:schemeClr>
                </a:solidFill>
                <a:latin typeface="HelveticaNeueLT Std" panose="020B0604020202020204" pitchFamily="34" charset="0"/>
              </a:rPr>
              <a:t>n 2018:</a:t>
            </a:r>
          </a:p>
          <a:p>
            <a:pPr lvl="1"/>
            <a:r>
              <a:rPr lang="fr-CA" sz="1400" dirty="0">
                <a:solidFill>
                  <a:schemeClr val="tx1">
                    <a:lumMod val="65000"/>
                    <a:lumOff val="35000"/>
                  </a:schemeClr>
                </a:solidFill>
              </a:rPr>
              <a:t>15 cas aigus/récents </a:t>
            </a:r>
          </a:p>
          <a:p>
            <a:pPr lvl="1"/>
            <a:r>
              <a:rPr lang="fr-CA" sz="1400" dirty="0">
                <a:solidFill>
                  <a:schemeClr val="tx1">
                    <a:lumMod val="65000"/>
                    <a:lumOff val="35000"/>
                  </a:schemeClr>
                </a:solidFill>
              </a:rPr>
              <a:t>65 % chez des hommes</a:t>
            </a:r>
          </a:p>
          <a:p>
            <a:pPr lvl="1">
              <a:lnSpc>
                <a:spcPct val="120000"/>
              </a:lnSpc>
              <a:spcAft>
                <a:spcPts val="0"/>
              </a:spcAft>
            </a:pPr>
            <a:r>
              <a:rPr lang="fr-CA" sz="1400" dirty="0">
                <a:solidFill>
                  <a:schemeClr val="tx1">
                    <a:lumMod val="65000"/>
                    <a:lumOff val="35000"/>
                  </a:schemeClr>
                </a:solidFill>
                <a:cs typeface="Arial"/>
              </a:rPr>
              <a:t>43 % de Montréal; </a:t>
            </a:r>
          </a:p>
          <a:p>
            <a:pPr lvl="1">
              <a:lnSpc>
                <a:spcPct val="120000"/>
              </a:lnSpc>
              <a:buNone/>
            </a:pPr>
            <a:r>
              <a:rPr lang="fr-CA" sz="1400" dirty="0">
                <a:solidFill>
                  <a:schemeClr val="tx1">
                    <a:lumMod val="65000"/>
                    <a:lumOff val="35000"/>
                  </a:schemeClr>
                </a:solidFill>
                <a:cs typeface="Arial"/>
              </a:rPr>
              <a:t>	Taux les plus élevés: </a:t>
            </a:r>
            <a:r>
              <a:rPr lang="fr-CA" sz="1400" dirty="0" err="1">
                <a:solidFill>
                  <a:schemeClr val="tx1">
                    <a:lumMod val="65000"/>
                    <a:lumOff val="35000"/>
                  </a:schemeClr>
                </a:solidFill>
                <a:cs typeface="Arial"/>
              </a:rPr>
              <a:t>Nunavik</a:t>
            </a:r>
            <a:r>
              <a:rPr lang="fr-CA" sz="1400" dirty="0">
                <a:solidFill>
                  <a:schemeClr val="tx1">
                    <a:lumMod val="65000"/>
                    <a:lumOff val="35000"/>
                  </a:schemeClr>
                </a:solidFill>
                <a:cs typeface="Arial"/>
              </a:rPr>
              <a:t> (3 cas), Montréal, Outaouais, Nord-du-Québec, Estrie, Capitale-Nationale</a:t>
            </a:r>
          </a:p>
          <a:p>
            <a:r>
              <a:rPr lang="fr-CA" sz="2300" dirty="0">
                <a:solidFill>
                  <a:schemeClr val="accent5">
                    <a:lumMod val="75000"/>
                  </a:schemeClr>
                </a:solidFill>
                <a:latin typeface="HelveticaNeueLT Std" panose="020B0604020202020204" pitchFamily="34" charset="0"/>
                <a:cs typeface="Arial"/>
                <a:sym typeface="Wingdings"/>
              </a:rPr>
              <a:t>Tendances</a:t>
            </a:r>
          </a:p>
          <a:p>
            <a:pPr lvl="1"/>
            <a:r>
              <a:rPr lang="fr-CA" sz="1400" dirty="0">
                <a:solidFill>
                  <a:schemeClr val="tx1">
                    <a:lumMod val="65000"/>
                    <a:lumOff val="35000"/>
                  </a:schemeClr>
                </a:solidFill>
                <a:cs typeface="Arial"/>
                <a:sym typeface="Symbol" panose="05050102010706020507" pitchFamily="18" charset="2"/>
              </a:rPr>
              <a:t> de </a:t>
            </a:r>
            <a:r>
              <a:rPr lang="fr-CA" sz="1400" dirty="0">
                <a:solidFill>
                  <a:schemeClr val="tx1">
                    <a:lumMod val="65000"/>
                    <a:lumOff val="35000"/>
                  </a:schemeClr>
                </a:solidFill>
                <a:cs typeface="Arial"/>
                <a:sym typeface="Wingdings"/>
              </a:rPr>
              <a:t>69 % entre 2000 et 2018</a:t>
            </a:r>
          </a:p>
          <a:p>
            <a:pPr lvl="1"/>
            <a:r>
              <a:rPr lang="fr-CA" sz="1400" dirty="0">
                <a:solidFill>
                  <a:schemeClr val="tx1">
                    <a:lumMod val="65000"/>
                    <a:lumOff val="35000"/>
                  </a:schemeClr>
                </a:solidFill>
                <a:cs typeface="Arial"/>
                <a:sym typeface="Symbol" panose="05050102010706020507" pitchFamily="18" charset="2"/>
              </a:rPr>
              <a:t></a:t>
            </a:r>
            <a:r>
              <a:rPr lang="fr-CA" sz="1400" dirty="0">
                <a:solidFill>
                  <a:schemeClr val="tx1">
                    <a:lumMod val="65000"/>
                    <a:lumOff val="35000"/>
                  </a:schemeClr>
                </a:solidFill>
                <a:cs typeface="Arial"/>
                <a:sym typeface="Wingdings"/>
              </a:rPr>
              <a:t> de 17 % entre 2014 et 2018</a:t>
            </a:r>
          </a:p>
        </p:txBody>
      </p:sp>
      <p:sp>
        <p:nvSpPr>
          <p:cNvPr id="6" name="Espace réservé du contenu 2"/>
          <p:cNvSpPr txBox="1">
            <a:spLocks/>
          </p:cNvSpPr>
          <p:nvPr/>
        </p:nvSpPr>
        <p:spPr>
          <a:xfrm>
            <a:off x="3654152" y="4156626"/>
            <a:ext cx="5040560" cy="298239"/>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lnSpcReduction="10000"/>
          </a:bodyPr>
          <a:lstStyle>
            <a:lvl1pPr marL="0" indent="0" algn="l" defTabSz="914400" rtl="0" eaLnBrk="1" latinLnBrk="0" hangingPunct="1">
              <a:spcBef>
                <a:spcPts val="0"/>
              </a:spcBef>
              <a:spcAft>
                <a:spcPts val="1200"/>
              </a:spcAft>
              <a:buClr>
                <a:schemeClr val="accent5">
                  <a:lumMod val="75000"/>
                </a:schemeClr>
              </a:buClr>
              <a:buFontTx/>
              <a:buNone/>
              <a:defRPr sz="2600" kern="1200">
                <a:solidFill>
                  <a:schemeClr val="dk1"/>
                </a:solidFill>
                <a:latin typeface="HelveticaNeueLT Std" pitchFamily="34" charset="0"/>
                <a:ea typeface="+mn-ea"/>
                <a:cs typeface="+mn-cs"/>
              </a:defRPr>
            </a:lvl1pPr>
            <a:lvl2pPr marL="357188" indent="-357188" algn="l" defTabSz="914400" rtl="0" eaLnBrk="1" latinLnBrk="0" hangingPunct="1">
              <a:spcBef>
                <a:spcPts val="0"/>
              </a:spcBef>
              <a:spcAft>
                <a:spcPts val="1200"/>
              </a:spcAft>
              <a:buClr>
                <a:schemeClr val="accent6">
                  <a:lumMod val="75000"/>
                </a:schemeClr>
              </a:buClr>
              <a:buFont typeface="Wingdings" pitchFamily="2" charset="2"/>
              <a:buChar char="§"/>
              <a:defRPr sz="2400" kern="1200">
                <a:solidFill>
                  <a:schemeClr val="dk1"/>
                </a:solidFill>
                <a:latin typeface="HelveticaNeueLT Std" pitchFamily="34" charset="0"/>
                <a:ea typeface="+mn-ea"/>
                <a:cs typeface="+mn-cs"/>
              </a:defRPr>
            </a:lvl2pPr>
            <a:lvl3pPr marL="714375" indent="-357188" algn="l" defTabSz="914400" rtl="0" eaLnBrk="1" latinLnBrk="0" hangingPunct="1">
              <a:spcBef>
                <a:spcPts val="0"/>
              </a:spcBef>
              <a:spcAft>
                <a:spcPts val="1200"/>
              </a:spcAft>
              <a:buClr>
                <a:schemeClr val="accent5">
                  <a:lumMod val="75000"/>
                </a:schemeClr>
              </a:buClr>
              <a:buFont typeface="Wingdings" pitchFamily="2" charset="2"/>
              <a:buChar char="§"/>
              <a:defRPr sz="2400" kern="1200">
                <a:solidFill>
                  <a:schemeClr val="dk1"/>
                </a:solidFill>
                <a:latin typeface="HelveticaNeueLT Std" pitchFamily="34" charset="0"/>
                <a:ea typeface="+mn-ea"/>
                <a:cs typeface="+mn-cs"/>
              </a:defRPr>
            </a:lvl3pPr>
            <a:lvl4pPr marL="1079500" indent="-365125" algn="l" defTabSz="914400" rtl="0" eaLnBrk="1" latinLnBrk="0" hangingPunct="1">
              <a:spcBef>
                <a:spcPts val="0"/>
              </a:spcBef>
              <a:spcAft>
                <a:spcPts val="1200"/>
              </a:spcAft>
              <a:buClr>
                <a:schemeClr val="accent6">
                  <a:lumMod val="75000"/>
                </a:schemeClr>
              </a:buClr>
              <a:buFont typeface="Wingdings" pitchFamily="2" charset="2"/>
              <a:buChar char="§"/>
              <a:defRPr sz="2400" kern="1200">
                <a:solidFill>
                  <a:schemeClr val="dk1"/>
                </a:solidFill>
                <a:latin typeface="HelveticaNeueLT Std" pitchFamily="34" charset="0"/>
                <a:ea typeface="+mn-ea"/>
                <a:cs typeface="+mn-cs"/>
              </a:defRPr>
            </a:lvl4pPr>
            <a:lvl5pPr marL="1793875" indent="-357188" algn="l" defTabSz="914400" rtl="0" eaLnBrk="1" latinLnBrk="0" hangingPunct="1">
              <a:spcBef>
                <a:spcPct val="20000"/>
              </a:spcBef>
              <a:buClr>
                <a:schemeClr val="accent5">
                  <a:lumMod val="75000"/>
                </a:schemeClr>
              </a:buClr>
              <a:buFont typeface="Wingdings" pitchFamily="2" charset="2"/>
              <a:buChar char="§"/>
              <a:defRPr sz="2400" kern="1200">
                <a:solidFill>
                  <a:schemeClr val="dk1"/>
                </a:solidFill>
                <a:latin typeface="HelveticaNeueLT St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fr-CA" sz="1400" dirty="0">
                <a:solidFill>
                  <a:schemeClr val="tx1">
                    <a:lumMod val="65000"/>
                    <a:lumOff val="35000"/>
                  </a:schemeClr>
                </a:solidFill>
                <a:cs typeface="Arial"/>
              </a:rPr>
              <a:t>Les personnes âgées de 45 à 64 ans sont les plus touchées</a:t>
            </a:r>
          </a:p>
        </p:txBody>
      </p:sp>
      <p:sp>
        <p:nvSpPr>
          <p:cNvPr id="8" name="ZoneTexte 7"/>
          <p:cNvSpPr txBox="1"/>
          <p:nvPr/>
        </p:nvSpPr>
        <p:spPr>
          <a:xfrm>
            <a:off x="6401550" y="257515"/>
            <a:ext cx="2664296" cy="892552"/>
          </a:xfrm>
          <a:prstGeom prst="rect">
            <a:avLst/>
          </a:prstGeom>
          <a:solidFill>
            <a:schemeClr val="bg1"/>
          </a:solidFill>
          <a:ln w="38100">
            <a:solidFill>
              <a:srgbClr val="1C819A"/>
            </a:solidFill>
          </a:ln>
        </p:spPr>
        <p:txBody>
          <a:bodyPr wrap="square" rtlCol="0">
            <a:spAutoFit/>
          </a:bodyPr>
          <a:lstStyle/>
          <a:p>
            <a:pPr>
              <a:spcAft>
                <a:spcPts val="600"/>
              </a:spcAft>
            </a:pPr>
            <a:r>
              <a:rPr lang="fr-CA" sz="1400" dirty="0">
                <a:solidFill>
                  <a:schemeClr val="tx1">
                    <a:lumMod val="65000"/>
                    <a:lumOff val="35000"/>
                  </a:schemeClr>
                </a:solidFill>
                <a:latin typeface="HelveticaNeueLT Std" panose="020B0604020202020204" pitchFamily="34" charset="0"/>
              </a:rPr>
              <a:t>2018 : 1 334 cas</a:t>
            </a:r>
          </a:p>
          <a:p>
            <a:pPr>
              <a:spcAft>
                <a:spcPts val="600"/>
              </a:spcAft>
            </a:pPr>
            <a:r>
              <a:rPr lang="fr-CA" sz="1400" dirty="0">
                <a:solidFill>
                  <a:schemeClr val="tx1">
                    <a:lumMod val="65000"/>
                    <a:lumOff val="35000"/>
                  </a:schemeClr>
                </a:solidFill>
                <a:latin typeface="HelveticaNeueLT Std" panose="020B0604020202020204" pitchFamily="34" charset="0"/>
              </a:rPr>
              <a:t>2019p : 1 212 cas</a:t>
            </a:r>
          </a:p>
          <a:p>
            <a:pPr>
              <a:spcAft>
                <a:spcPts val="600"/>
              </a:spcAft>
            </a:pPr>
            <a:r>
              <a:rPr lang="fr-CA" sz="1400" dirty="0">
                <a:solidFill>
                  <a:schemeClr val="tx1">
                    <a:lumMod val="65000"/>
                    <a:lumOff val="35000"/>
                  </a:schemeClr>
                </a:solidFill>
                <a:latin typeface="HelveticaNeueLT Std" panose="020B0604020202020204" pitchFamily="34" charset="0"/>
              </a:rPr>
              <a:t>(Infocentre 16 septembre 2019)</a:t>
            </a:r>
          </a:p>
        </p:txBody>
      </p:sp>
      <p:pic>
        <p:nvPicPr>
          <p:cNvPr id="9" name="Image 8"/>
          <p:cNvPicPr>
            <a:picLocks noChangeAspect="1"/>
          </p:cNvPicPr>
          <p:nvPr/>
        </p:nvPicPr>
        <p:blipFill rotWithShape="1">
          <a:blip r:embed="rId3" cstate="print"/>
          <a:srcRect l="2751" t="5946" b="12023"/>
          <a:stretch/>
        </p:blipFill>
        <p:spPr>
          <a:xfrm>
            <a:off x="3257755" y="1327159"/>
            <a:ext cx="5810423" cy="2540735"/>
          </a:xfrm>
          <a:prstGeom prst="rect">
            <a:avLst/>
          </a:prstGeom>
        </p:spPr>
      </p:pic>
    </p:spTree>
    <p:extLst>
      <p:ext uri="{BB962C8B-B14F-4D97-AF65-F5344CB8AC3E}">
        <p14:creationId xmlns:p14="http://schemas.microsoft.com/office/powerpoint/2010/main" val="664536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r>
              <a:rPr lang="fr-CA" sz="2800" dirty="0"/>
              <a:t>Forces et limites du fichier des MADO</a:t>
            </a:r>
          </a:p>
        </p:txBody>
      </p:sp>
      <p:sp>
        <p:nvSpPr>
          <p:cNvPr id="6" name="Espace réservé du contenu 3"/>
          <p:cNvSpPr>
            <a:spLocks noGrp="1"/>
          </p:cNvSpPr>
          <p:nvPr>
            <p:ph idx="1"/>
          </p:nvPr>
        </p:nvSpPr>
        <p:spPr>
          <a:xfrm>
            <a:off x="3706354" y="1913719"/>
            <a:ext cx="3600400" cy="2751404"/>
          </a:xfrm>
          <a:prstGeom prst="rect">
            <a:avLst/>
          </a:prstGeom>
          <a:solidFill>
            <a:schemeClr val="bg1"/>
          </a:solidFill>
          <a:ln>
            <a:solidFill>
              <a:schemeClr val="tx1"/>
            </a:solidFill>
          </a:ln>
        </p:spPr>
        <p:txBody>
          <a:bodyPr>
            <a:noAutofit/>
          </a:bodyPr>
          <a:lstStyle/>
          <a:p>
            <a:pPr marL="265113" indent="-265113">
              <a:buFont typeface="Arial" panose="020B0604020202020204" pitchFamily="34" charset="0"/>
              <a:buChar char="•"/>
            </a:pPr>
            <a:r>
              <a:rPr lang="fr-CA" sz="1400" dirty="0">
                <a:solidFill>
                  <a:schemeClr val="tx1">
                    <a:lumMod val="65000"/>
                    <a:lumOff val="35000"/>
                  </a:schemeClr>
                </a:solidFill>
              </a:rPr>
              <a:t>Déclaration des médecins sous-optimale</a:t>
            </a:r>
          </a:p>
          <a:p>
            <a:pPr marL="265113" indent="-265113">
              <a:spcAft>
                <a:spcPts val="600"/>
              </a:spcAft>
              <a:buFont typeface="Arial" panose="020B0604020202020204" pitchFamily="34" charset="0"/>
              <a:buChar char="•"/>
            </a:pPr>
            <a:r>
              <a:rPr lang="fr-CA" sz="1400" dirty="0">
                <a:solidFill>
                  <a:schemeClr val="tx1">
                    <a:lumMod val="65000"/>
                    <a:lumOff val="35000"/>
                  </a:schemeClr>
                </a:solidFill>
              </a:rPr>
              <a:t>Pas de données sur: </a:t>
            </a:r>
          </a:p>
          <a:p>
            <a:pPr marL="444500" lvl="1" indent="-179388">
              <a:spcAft>
                <a:spcPts val="600"/>
              </a:spcAft>
              <a:buFont typeface="Arial" panose="020B0604020202020204" pitchFamily="34" charset="0"/>
              <a:buChar char="•"/>
              <a:tabLst>
                <a:tab pos="541338" algn="l"/>
              </a:tabLst>
            </a:pPr>
            <a:r>
              <a:rPr lang="fr-CA" sz="1400" dirty="0">
                <a:solidFill>
                  <a:schemeClr val="tx1">
                    <a:lumMod val="65000"/>
                    <a:lumOff val="35000"/>
                  </a:schemeClr>
                </a:solidFill>
              </a:rPr>
              <a:t>les facteurs de risque</a:t>
            </a:r>
          </a:p>
          <a:p>
            <a:pPr marL="444500" lvl="1" indent="-179388">
              <a:spcAft>
                <a:spcPts val="600"/>
              </a:spcAft>
              <a:buFont typeface="Arial" panose="020B0604020202020204" pitchFamily="34" charset="0"/>
              <a:buChar char="•"/>
              <a:tabLst>
                <a:tab pos="541338" algn="l"/>
              </a:tabLst>
            </a:pPr>
            <a:r>
              <a:rPr lang="fr-CA" sz="1400" dirty="0"/>
              <a:t>le traitement ou l’évolution clinique</a:t>
            </a:r>
          </a:p>
          <a:p>
            <a:pPr marL="444500" lvl="1" indent="-179388">
              <a:spcAft>
                <a:spcPts val="600"/>
              </a:spcAft>
              <a:buFont typeface="Arial" panose="020B0604020202020204" pitchFamily="34" charset="0"/>
              <a:buChar char="•"/>
              <a:tabLst>
                <a:tab pos="541338" algn="l"/>
              </a:tabLst>
            </a:pPr>
            <a:r>
              <a:rPr lang="fr-CA" sz="1400" dirty="0"/>
              <a:t>l’intervention de santé publique</a:t>
            </a:r>
            <a:endParaRPr lang="fr-CA" sz="1400" dirty="0">
              <a:solidFill>
                <a:schemeClr val="tx1">
                  <a:lumMod val="65000"/>
                  <a:lumOff val="35000"/>
                </a:schemeClr>
              </a:solidFill>
            </a:endParaRPr>
          </a:p>
          <a:p>
            <a:pPr marL="265113" indent="-265113">
              <a:spcBef>
                <a:spcPts val="600"/>
              </a:spcBef>
              <a:buFont typeface="Arial" panose="020B0604020202020204" pitchFamily="34" charset="0"/>
              <a:buChar char="•"/>
            </a:pPr>
            <a:r>
              <a:rPr lang="fr-CA" sz="1400" dirty="0">
                <a:solidFill>
                  <a:schemeClr val="tx1">
                    <a:lumMod val="65000"/>
                    <a:lumOff val="35000"/>
                  </a:schemeClr>
                </a:solidFill>
              </a:rPr>
              <a:t>Validité et complétude non optimales des données cliniques (sites anatomique, résultats de laboratoire)</a:t>
            </a:r>
            <a:endParaRPr lang="fr-CA" sz="1400" dirty="0"/>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21</a:t>
            </a:fld>
            <a:endParaRPr lang="fr-FR"/>
          </a:p>
        </p:txBody>
      </p:sp>
      <p:sp>
        <p:nvSpPr>
          <p:cNvPr id="9" name="Espace réservé du contenu 3"/>
          <p:cNvSpPr txBox="1">
            <a:spLocks/>
          </p:cNvSpPr>
          <p:nvPr/>
        </p:nvSpPr>
        <p:spPr>
          <a:xfrm>
            <a:off x="380168" y="1913719"/>
            <a:ext cx="3039704" cy="3089634"/>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spcBef>
                <a:spcPts val="0"/>
              </a:spcBef>
              <a:spcAft>
                <a:spcPts val="1200"/>
              </a:spcAft>
              <a:buClr>
                <a:schemeClr val="accent5">
                  <a:lumMod val="75000"/>
                </a:schemeClr>
              </a:buClr>
              <a:buFontTx/>
              <a:buNone/>
              <a:defRPr sz="2600" kern="1200">
                <a:solidFill>
                  <a:schemeClr val="accent5">
                    <a:lumMod val="75000"/>
                  </a:schemeClr>
                </a:solidFill>
                <a:latin typeface="HelveticaNeueLT Std" pitchFamily="34" charset="0"/>
                <a:ea typeface="+mn-ea"/>
                <a:cs typeface="+mn-cs"/>
              </a:defRPr>
            </a:lvl1pPr>
            <a:lvl2pPr marL="357188" indent="-357188" algn="l" defTabSz="914400" rtl="0" eaLnBrk="1" latinLnBrk="0" hangingPunct="1">
              <a:spcBef>
                <a:spcPts val="0"/>
              </a:spcBef>
              <a:spcAft>
                <a:spcPts val="1200"/>
              </a:spcAft>
              <a:buClr>
                <a:schemeClr val="accent6">
                  <a:lumMod val="75000"/>
                </a:schemeClr>
              </a:buClr>
              <a:buFont typeface="Wingdings" pitchFamily="2" charset="2"/>
              <a:buChar char="§"/>
              <a:defRPr sz="2400" kern="1200">
                <a:solidFill>
                  <a:schemeClr val="tx1">
                    <a:lumMod val="65000"/>
                    <a:lumOff val="35000"/>
                  </a:schemeClr>
                </a:solidFill>
                <a:latin typeface="HelveticaNeueLT Std" pitchFamily="34" charset="0"/>
                <a:ea typeface="+mn-ea"/>
                <a:cs typeface="+mn-cs"/>
              </a:defRPr>
            </a:lvl2pPr>
            <a:lvl3pPr marL="714375" indent="-357188" algn="l" defTabSz="914400" rtl="0" eaLnBrk="1" latinLnBrk="0" hangingPunct="1">
              <a:spcBef>
                <a:spcPts val="0"/>
              </a:spcBef>
              <a:spcAft>
                <a:spcPts val="1200"/>
              </a:spcAft>
              <a:buClr>
                <a:schemeClr val="accent5">
                  <a:lumMod val="75000"/>
                </a:schemeClr>
              </a:buClr>
              <a:buFont typeface="Wingdings" pitchFamily="2" charset="2"/>
              <a:buChar char="§"/>
              <a:defRPr sz="2400" kern="1200">
                <a:solidFill>
                  <a:schemeClr val="tx1">
                    <a:lumMod val="65000"/>
                    <a:lumOff val="35000"/>
                  </a:schemeClr>
                </a:solidFill>
                <a:latin typeface="HelveticaNeueLT Std" pitchFamily="34" charset="0"/>
                <a:ea typeface="+mn-ea"/>
                <a:cs typeface="+mn-cs"/>
              </a:defRPr>
            </a:lvl3pPr>
            <a:lvl4pPr marL="1079500" indent="-365125" algn="l" defTabSz="914400" rtl="0" eaLnBrk="1" latinLnBrk="0" hangingPunct="1">
              <a:spcBef>
                <a:spcPts val="0"/>
              </a:spcBef>
              <a:spcAft>
                <a:spcPts val="1200"/>
              </a:spcAft>
              <a:buClr>
                <a:schemeClr val="accent6">
                  <a:lumMod val="75000"/>
                </a:schemeClr>
              </a:buClr>
              <a:buFont typeface="Wingdings" pitchFamily="2" charset="2"/>
              <a:buChar char="§"/>
              <a:defRPr sz="2400" kern="1200">
                <a:solidFill>
                  <a:schemeClr val="tx1">
                    <a:lumMod val="65000"/>
                    <a:lumOff val="35000"/>
                  </a:schemeClr>
                </a:solidFill>
                <a:latin typeface="HelveticaNeueLT Std" pitchFamily="34" charset="0"/>
                <a:ea typeface="+mn-ea"/>
                <a:cs typeface="+mn-cs"/>
              </a:defRPr>
            </a:lvl4pPr>
            <a:lvl5pPr marL="1793875" indent="-357188" algn="l" defTabSz="914400" rtl="0" eaLnBrk="1" latinLnBrk="0" hangingPunct="1">
              <a:spcBef>
                <a:spcPct val="20000"/>
              </a:spcBef>
              <a:buClr>
                <a:schemeClr val="accent5">
                  <a:lumMod val="75000"/>
                </a:schemeClr>
              </a:buClr>
              <a:buFont typeface="Wingdings" pitchFamily="2" charset="2"/>
              <a:buChar char="§"/>
              <a:defRPr sz="2400" kern="1200">
                <a:solidFill>
                  <a:schemeClr val="tx1">
                    <a:lumMod val="65000"/>
                    <a:lumOff val="35000"/>
                  </a:schemeClr>
                </a:solidFill>
                <a:latin typeface="HelveticaNeueLT St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113" indent="-265113">
              <a:buFont typeface="Arial" panose="020B0604020202020204" pitchFamily="34" charset="0"/>
              <a:buChar char="•"/>
            </a:pPr>
            <a:r>
              <a:rPr lang="fr-FR" sz="1400" dirty="0">
                <a:solidFill>
                  <a:schemeClr val="tx1">
                    <a:lumMod val="65000"/>
                    <a:lumOff val="35000"/>
                  </a:schemeClr>
                </a:solidFill>
              </a:rPr>
              <a:t>Déclaration des laboratoires généralement systématique</a:t>
            </a:r>
          </a:p>
          <a:p>
            <a:pPr marL="265113" indent="-265113">
              <a:buFont typeface="Arial" panose="020B0604020202020204" pitchFamily="34" charset="0"/>
              <a:buChar char="•"/>
            </a:pPr>
            <a:r>
              <a:rPr lang="fr-FR" sz="1400" dirty="0">
                <a:solidFill>
                  <a:schemeClr val="tx1">
                    <a:lumMod val="65000"/>
                    <a:lumOff val="35000"/>
                  </a:schemeClr>
                </a:solidFill>
              </a:rPr>
              <a:t>Dynamique</a:t>
            </a:r>
          </a:p>
          <a:p>
            <a:pPr marL="265113" indent="-265113">
              <a:buFont typeface="Arial" panose="020B0604020202020204" pitchFamily="34" charset="0"/>
              <a:buChar char="•"/>
            </a:pPr>
            <a:r>
              <a:rPr lang="fr-FR" sz="1400" dirty="0">
                <a:solidFill>
                  <a:schemeClr val="tx1">
                    <a:lumMod val="65000"/>
                    <a:lumOff val="35000"/>
                  </a:schemeClr>
                </a:solidFill>
              </a:rPr>
              <a:t>Exhaustif</a:t>
            </a:r>
          </a:p>
          <a:p>
            <a:pPr marL="444500" lvl="1" indent="-179388">
              <a:buFont typeface="Arial" panose="020B0604020202020204" pitchFamily="34" charset="0"/>
              <a:buChar char="•"/>
            </a:pPr>
            <a:r>
              <a:rPr lang="fr-FR" sz="1400" dirty="0">
                <a:solidFill>
                  <a:schemeClr val="tx1">
                    <a:lumMod val="65000"/>
                    <a:lumOff val="35000"/>
                  </a:schemeClr>
                </a:solidFill>
              </a:rPr>
              <a:t>Sexe</a:t>
            </a:r>
          </a:p>
          <a:p>
            <a:pPr marL="444500" lvl="1" indent="-179388">
              <a:buFont typeface="Arial" panose="020B0604020202020204" pitchFamily="34" charset="0"/>
              <a:buChar char="•"/>
            </a:pPr>
            <a:r>
              <a:rPr lang="fr-FR" sz="1400" dirty="0">
                <a:solidFill>
                  <a:schemeClr val="tx1">
                    <a:lumMod val="65000"/>
                    <a:lumOff val="35000"/>
                  </a:schemeClr>
                </a:solidFill>
              </a:rPr>
              <a:t>Âge</a:t>
            </a:r>
          </a:p>
          <a:p>
            <a:pPr marL="444500" lvl="1" indent="-179388">
              <a:buFont typeface="Arial" panose="020B0604020202020204" pitchFamily="34" charset="0"/>
              <a:buChar char="•"/>
            </a:pPr>
            <a:r>
              <a:rPr lang="fr-FR" sz="1400" dirty="0">
                <a:solidFill>
                  <a:schemeClr val="tx1">
                    <a:lumMod val="65000"/>
                    <a:lumOff val="35000"/>
                  </a:schemeClr>
                </a:solidFill>
              </a:rPr>
              <a:t>Régions</a:t>
            </a:r>
          </a:p>
          <a:p>
            <a:pPr marL="180975" indent="-180975">
              <a:buFont typeface="Arial" panose="020B0604020202020204" pitchFamily="34" charset="0"/>
              <a:buChar char="•"/>
              <a:tabLst>
                <a:tab pos="180975" algn="l"/>
              </a:tabLst>
            </a:pPr>
            <a:r>
              <a:rPr lang="fr-FR" sz="1400" dirty="0">
                <a:solidFill>
                  <a:schemeClr val="tx1">
                    <a:lumMod val="65000"/>
                    <a:lumOff val="35000"/>
                  </a:schemeClr>
                </a:solidFill>
              </a:rPr>
              <a:t>Analyse en continu</a:t>
            </a:r>
          </a:p>
          <a:p>
            <a:pPr marL="180975" indent="-180975">
              <a:buFont typeface="Arial" panose="020B0604020202020204" pitchFamily="34" charset="0"/>
              <a:buChar char="•"/>
              <a:tabLst>
                <a:tab pos="180975" algn="l"/>
              </a:tabLst>
            </a:pPr>
            <a:r>
              <a:rPr lang="fr-FR" sz="1400" dirty="0">
                <a:solidFill>
                  <a:schemeClr val="tx1">
                    <a:lumMod val="65000"/>
                    <a:lumOff val="35000"/>
                  </a:schemeClr>
                </a:solidFill>
              </a:rPr>
              <a:t>Bon suivi des tendances</a:t>
            </a:r>
          </a:p>
        </p:txBody>
      </p:sp>
      <p:sp>
        <p:nvSpPr>
          <p:cNvPr id="10" name="ZoneTexte 9"/>
          <p:cNvSpPr txBox="1"/>
          <p:nvPr/>
        </p:nvSpPr>
        <p:spPr>
          <a:xfrm>
            <a:off x="1115616" y="1275606"/>
            <a:ext cx="1467059" cy="523220"/>
          </a:xfrm>
          <a:prstGeom prst="rect">
            <a:avLst/>
          </a:prstGeom>
          <a:solidFill>
            <a:srgbClr val="1C819A"/>
          </a:solidFill>
          <a:ln>
            <a:solidFill>
              <a:schemeClr val="tx1"/>
            </a:solidFill>
          </a:ln>
        </p:spPr>
        <p:txBody>
          <a:bodyPr wrap="square" rtlCol="0">
            <a:spAutoFit/>
          </a:bodyPr>
          <a:lstStyle/>
          <a:p>
            <a:pPr algn="ctr"/>
            <a:r>
              <a:rPr lang="fr-CA" sz="2800" dirty="0">
                <a:solidFill>
                  <a:schemeClr val="bg1"/>
                </a:solidFill>
                <a:latin typeface="HelveticaNeueLT Std" panose="020B0604020202020204" pitchFamily="34" charset="0"/>
              </a:rPr>
              <a:t>Forces</a:t>
            </a:r>
          </a:p>
        </p:txBody>
      </p:sp>
      <p:sp>
        <p:nvSpPr>
          <p:cNvPr id="11" name="ZoneTexte 10"/>
          <p:cNvSpPr txBox="1"/>
          <p:nvPr/>
        </p:nvSpPr>
        <p:spPr>
          <a:xfrm>
            <a:off x="4643233" y="1275606"/>
            <a:ext cx="1726642" cy="523220"/>
          </a:xfrm>
          <a:prstGeom prst="rect">
            <a:avLst/>
          </a:prstGeom>
          <a:solidFill>
            <a:srgbClr val="1C819A"/>
          </a:solidFill>
          <a:ln>
            <a:solidFill>
              <a:schemeClr val="tx1"/>
            </a:solidFill>
          </a:ln>
        </p:spPr>
        <p:txBody>
          <a:bodyPr wrap="square" rtlCol="0">
            <a:spAutoFit/>
          </a:bodyPr>
          <a:lstStyle/>
          <a:p>
            <a:pPr algn="ctr"/>
            <a:r>
              <a:rPr lang="fr-CA" sz="2800" dirty="0">
                <a:solidFill>
                  <a:schemeClr val="bg1"/>
                </a:solidFill>
                <a:latin typeface="HelveticaNeueLT Std" panose="020B0604020202020204" pitchFamily="34" charset="0"/>
              </a:rPr>
              <a:t>Limites</a:t>
            </a:r>
          </a:p>
        </p:txBody>
      </p:sp>
    </p:spTree>
    <p:extLst>
      <p:ext uri="{BB962C8B-B14F-4D97-AF65-F5344CB8AC3E}">
        <p14:creationId xmlns:p14="http://schemas.microsoft.com/office/powerpoint/2010/main" val="2693069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9542"/>
            <a:ext cx="7776864" cy="1728192"/>
          </a:xfrm>
        </p:spPr>
        <p:txBody>
          <a:bodyPr>
            <a:normAutofit/>
          </a:bodyPr>
          <a:lstStyle/>
          <a:p>
            <a:r>
              <a:rPr lang="fr-CA" dirty="0"/>
              <a:t>Programme de surveillance du VIH</a:t>
            </a:r>
            <a:br>
              <a:rPr lang="fr-CA" dirty="0"/>
            </a:br>
            <a:r>
              <a:rPr lang="fr-CA" sz="2700" dirty="0"/>
              <a:t>Rapport annuel 2018</a:t>
            </a:r>
            <a:br>
              <a:rPr lang="fr-CA" sz="2700" dirty="0"/>
            </a:br>
            <a:r>
              <a:rPr lang="fr-CA" sz="2200" dirty="0"/>
              <a:t>Estimation de l’Agence de santé publique du Canada (communication personnelle pour les résultats du Québec)</a:t>
            </a:r>
            <a:endParaRPr lang="fr-CA" sz="3100"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42460"/>
            <a:ext cx="1828800" cy="7010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CA" sz="2400" dirty="0"/>
              <a:t>Programme de surveillance - Ancien et nouveau diagnostic</a:t>
            </a:r>
          </a:p>
        </p:txBody>
      </p:sp>
      <p:sp>
        <p:nvSpPr>
          <p:cNvPr id="4" name="Espace réservé du contenu 3"/>
          <p:cNvSpPr>
            <a:spLocks noGrp="1"/>
          </p:cNvSpPr>
          <p:nvPr>
            <p:ph idx="1"/>
          </p:nvPr>
        </p:nvSpPr>
        <p:spPr/>
        <p:txBody>
          <a:bodyPr>
            <a:normAutofit/>
          </a:bodyPr>
          <a:lstStyle/>
          <a:p>
            <a:r>
              <a:rPr lang="fr-FR" sz="2200" b="1" dirty="0"/>
              <a:t>Ancien diagnostic </a:t>
            </a:r>
            <a:r>
              <a:rPr lang="fr-FR" sz="2200" dirty="0"/>
              <a:t>: </a:t>
            </a:r>
            <a:r>
              <a:rPr lang="fr-FR" sz="2200" dirty="0">
                <a:solidFill>
                  <a:schemeClr val="tx1">
                    <a:lumMod val="65000"/>
                    <a:lumOff val="35000"/>
                  </a:schemeClr>
                </a:solidFill>
              </a:rPr>
              <a:t>cas ayant un test de détection positif antérieur documenté mais n’ayant jamais été enregistré au programme. </a:t>
            </a:r>
          </a:p>
          <a:p>
            <a:r>
              <a:rPr lang="fr-FR" sz="2200" b="1" dirty="0"/>
              <a:t>Nouveau diagnostic </a:t>
            </a:r>
            <a:r>
              <a:rPr lang="fr-FR" sz="2200" dirty="0"/>
              <a:t>: </a:t>
            </a:r>
            <a:r>
              <a:rPr lang="fr-FR" sz="2200" dirty="0">
                <a:solidFill>
                  <a:schemeClr val="tx1">
                    <a:lumMod val="65000"/>
                    <a:lumOff val="35000"/>
                  </a:schemeClr>
                </a:solidFill>
              </a:rPr>
              <a:t>cas n’ayant jamais eu un test de détection positif auparavant. Il peut s’agir d’une infection acquise récemment ou d’une infection ancienne.</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31" y="4445747"/>
            <a:ext cx="1828800" cy="701040"/>
          </a:xfrm>
          <a:prstGeom prst="rect">
            <a:avLst/>
          </a:prstGeom>
        </p:spPr>
      </p:pic>
      <p:sp>
        <p:nvSpPr>
          <p:cNvPr id="2" name="Espace réservé du numéro de diapositive 1"/>
          <p:cNvSpPr>
            <a:spLocks noGrp="1"/>
          </p:cNvSpPr>
          <p:nvPr>
            <p:ph type="sldNum" sz="quarter" idx="12"/>
          </p:nvPr>
        </p:nvSpPr>
        <p:spPr/>
        <p:txBody>
          <a:bodyPr/>
          <a:lstStyle/>
          <a:p>
            <a:fld id="{00BA8EDE-6DC9-4F99-B0F4-25DFD083338C}" type="slidenum">
              <a:rPr lang="fr-FR" smtClean="0"/>
              <a:pPr/>
              <a:t>23</a:t>
            </a:fld>
            <a:endParaRPr lang="fr-FR"/>
          </a:p>
        </p:txBody>
      </p:sp>
    </p:spTree>
    <p:extLst>
      <p:ext uri="{BB962C8B-B14F-4D97-AF65-F5344CB8AC3E}">
        <p14:creationId xmlns:p14="http://schemas.microsoft.com/office/powerpoint/2010/main" val="407521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a:bodyPr>
          <a:lstStyle/>
          <a:p>
            <a:r>
              <a:rPr lang="fr-CA" sz="2800" dirty="0"/>
              <a:t>Nombre de cas de VIH selon le sexe, 2014-2018</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24</a:t>
            </a:fld>
            <a:endParaRPr lang="fr-FR"/>
          </a:p>
        </p:txBody>
      </p:sp>
      <p:sp>
        <p:nvSpPr>
          <p:cNvPr id="12" name="ZoneTexte 11"/>
          <p:cNvSpPr txBox="1"/>
          <p:nvPr/>
        </p:nvSpPr>
        <p:spPr>
          <a:xfrm>
            <a:off x="457200" y="4227934"/>
            <a:ext cx="7715200" cy="769441"/>
          </a:xfrm>
          <a:prstGeom prst="rect">
            <a:avLst/>
          </a:prstGeom>
          <a:solidFill>
            <a:schemeClr val="bg1"/>
          </a:solidFill>
          <a:ln w="28575">
            <a:solidFill>
              <a:schemeClr val="accent6">
                <a:lumMod val="75000"/>
              </a:schemeClr>
            </a:solidFill>
          </a:ln>
        </p:spPr>
        <p:txBody>
          <a:bodyPr wrap="square" rtlCol="0">
            <a:spAutoFit/>
          </a:bodyPr>
          <a:lstStyle/>
          <a:p>
            <a:pPr defTabSz="914400" fontAlgn="base">
              <a:spcBef>
                <a:spcPct val="0"/>
              </a:spcBef>
              <a:spcAft>
                <a:spcPct val="0"/>
              </a:spcAft>
            </a:pPr>
            <a:r>
              <a:rPr lang="fr-CA" sz="1600" dirty="0">
                <a:solidFill>
                  <a:schemeClr val="accent5">
                    <a:lumMod val="75000"/>
                  </a:schemeClr>
                </a:solidFill>
                <a:latin typeface="HelveticaNeueLT Std" panose="020B0604020202020204" pitchFamily="34" charset="0"/>
                <a:cs typeface="Arial" panose="020B0604020202020204" pitchFamily="34" charset="0"/>
              </a:rPr>
              <a:t>Estimés pour 2016 </a:t>
            </a:r>
            <a:r>
              <a:rPr lang="fr-CA" sz="1200" dirty="0">
                <a:solidFill>
                  <a:schemeClr val="accent5">
                    <a:lumMod val="75000"/>
                  </a:schemeClr>
                </a:solidFill>
                <a:latin typeface="HelveticaNeueLT Std" panose="020B0604020202020204" pitchFamily="34" charset="0"/>
                <a:cs typeface="Arial" panose="020B0604020202020204" pitchFamily="34" charset="0"/>
              </a:rPr>
              <a:t>(</a:t>
            </a:r>
            <a:r>
              <a:rPr lang="fr-FR" sz="1200" dirty="0">
                <a:solidFill>
                  <a:schemeClr val="accent5">
                    <a:lumMod val="75000"/>
                  </a:schemeClr>
                </a:solidFill>
                <a:latin typeface="HelveticaNeueLT Std" panose="020B0604020202020204" pitchFamily="34" charset="0"/>
                <a:cs typeface="Arial" panose="020B0604020202020204" pitchFamily="34" charset="0"/>
              </a:rPr>
              <a:t>Agence de santé publique du Canada, communication personnelle, novembre 2018)</a:t>
            </a:r>
            <a:r>
              <a:rPr lang="fr-CA" sz="1600" dirty="0">
                <a:solidFill>
                  <a:srgbClr val="1C819A"/>
                </a:solidFill>
                <a:latin typeface="HelveticaNeueLT Std" panose="020B0604020202020204" pitchFamily="34" charset="0"/>
                <a:cs typeface="Arial" panose="020B0604020202020204" pitchFamily="34" charset="0"/>
              </a:rPr>
              <a:t>  </a:t>
            </a:r>
          </a:p>
          <a:p>
            <a:pPr marL="742950" lvl="1" indent="-285750" fontAlgn="base">
              <a:spcBef>
                <a:spcPct val="0"/>
              </a:spcBef>
              <a:spcAft>
                <a:spcPct val="0"/>
              </a:spcAft>
              <a:buFont typeface="Arial" panose="020B0604020202020204" pitchFamily="34" charset="0"/>
              <a:buChar char="•"/>
            </a:pPr>
            <a:r>
              <a:rPr lang="fr-FR" sz="1400" dirty="0">
                <a:solidFill>
                  <a:prstClr val="black"/>
                </a:solidFill>
                <a:latin typeface="HelveticaNeueLT Std" panose="020B0604020202020204" pitchFamily="34" charset="0"/>
              </a:rPr>
              <a:t>656 </a:t>
            </a:r>
            <a:r>
              <a:rPr lang="fr-CA" sz="1400" dirty="0">
                <a:solidFill>
                  <a:prstClr val="black"/>
                </a:solidFill>
                <a:latin typeface="HelveticaNeueLT Std" panose="020B0604020202020204" pitchFamily="34" charset="0"/>
              </a:rPr>
              <a:t>cas incidents, intervalles de plausibilité: 410-1000</a:t>
            </a:r>
          </a:p>
          <a:p>
            <a:pPr marL="742950" lvl="1" indent="-285750" fontAlgn="base">
              <a:spcBef>
                <a:spcPct val="0"/>
              </a:spcBef>
              <a:spcAft>
                <a:spcPct val="0"/>
              </a:spcAft>
              <a:buFont typeface="Arial" panose="020B0604020202020204" pitchFamily="34" charset="0"/>
              <a:buChar char="•"/>
            </a:pPr>
            <a:r>
              <a:rPr lang="fr-CA" sz="1400" dirty="0">
                <a:solidFill>
                  <a:prstClr val="black"/>
                </a:solidFill>
                <a:latin typeface="HelveticaNeueLT Std" panose="020B0604020202020204" pitchFamily="34" charset="0"/>
              </a:rPr>
              <a:t>16 853 cas </a:t>
            </a:r>
            <a:r>
              <a:rPr lang="fr-CA" sz="1400" dirty="0" err="1">
                <a:solidFill>
                  <a:prstClr val="black"/>
                </a:solidFill>
                <a:latin typeface="HelveticaNeueLT Std" panose="020B0604020202020204" pitchFamily="34" charset="0"/>
              </a:rPr>
              <a:t>prévalents</a:t>
            </a:r>
            <a:r>
              <a:rPr lang="fr-CA" sz="1400" dirty="0">
                <a:solidFill>
                  <a:prstClr val="black"/>
                </a:solidFill>
                <a:latin typeface="HelveticaNeueLT Std" panose="020B0604020202020204" pitchFamily="34" charset="0"/>
              </a:rPr>
              <a:t>, intervalles de plausibilité : 14 500-18 870</a:t>
            </a:r>
          </a:p>
        </p:txBody>
      </p:sp>
      <p:graphicFrame>
        <p:nvGraphicFramePr>
          <p:cNvPr id="3" name="Espace réservé du contenu 2"/>
          <p:cNvGraphicFramePr>
            <a:graphicFrameLocks noGrp="1"/>
          </p:cNvGraphicFramePr>
          <p:nvPr>
            <p:ph idx="1"/>
            <p:extLst>
              <p:ext uri="{D42A27DB-BD31-4B8C-83A1-F6EECF244321}">
                <p14:modId xmlns:p14="http://schemas.microsoft.com/office/powerpoint/2010/main" val="15390097"/>
              </p:ext>
            </p:extLst>
          </p:nvPr>
        </p:nvGraphicFramePr>
        <p:xfrm>
          <a:off x="179512" y="1347614"/>
          <a:ext cx="8288047" cy="2775992"/>
        </p:xfrm>
        <a:graphic>
          <a:graphicData uri="http://schemas.openxmlformats.org/drawingml/2006/table">
            <a:tbl>
              <a:tblPr firstRow="1" firstCol="1" bandRow="1">
                <a:tableStyleId>{5202B0CA-FC54-4496-8BCA-5EF66A818D29}</a:tableStyleId>
              </a:tblPr>
              <a:tblGrid>
                <a:gridCol w="864093">
                  <a:extLst>
                    <a:ext uri="{9D8B030D-6E8A-4147-A177-3AD203B41FA5}">
                      <a16:colId xmlns:a16="http://schemas.microsoft.com/office/drawing/2014/main" val="20000"/>
                    </a:ext>
                  </a:extLst>
                </a:gridCol>
                <a:gridCol w="458535">
                  <a:extLst>
                    <a:ext uri="{9D8B030D-6E8A-4147-A177-3AD203B41FA5}">
                      <a16:colId xmlns:a16="http://schemas.microsoft.com/office/drawing/2014/main" val="20001"/>
                    </a:ext>
                  </a:extLst>
                </a:gridCol>
                <a:gridCol w="458535">
                  <a:extLst>
                    <a:ext uri="{9D8B030D-6E8A-4147-A177-3AD203B41FA5}">
                      <a16:colId xmlns:a16="http://schemas.microsoft.com/office/drawing/2014/main" val="20002"/>
                    </a:ext>
                  </a:extLst>
                </a:gridCol>
                <a:gridCol w="458535">
                  <a:extLst>
                    <a:ext uri="{9D8B030D-6E8A-4147-A177-3AD203B41FA5}">
                      <a16:colId xmlns:a16="http://schemas.microsoft.com/office/drawing/2014/main" val="20003"/>
                    </a:ext>
                  </a:extLst>
                </a:gridCol>
                <a:gridCol w="458535">
                  <a:extLst>
                    <a:ext uri="{9D8B030D-6E8A-4147-A177-3AD203B41FA5}">
                      <a16:colId xmlns:a16="http://schemas.microsoft.com/office/drawing/2014/main" val="20004"/>
                    </a:ext>
                  </a:extLst>
                </a:gridCol>
                <a:gridCol w="458535">
                  <a:extLst>
                    <a:ext uri="{9D8B030D-6E8A-4147-A177-3AD203B41FA5}">
                      <a16:colId xmlns:a16="http://schemas.microsoft.com/office/drawing/2014/main" val="20005"/>
                    </a:ext>
                  </a:extLst>
                </a:gridCol>
                <a:gridCol w="458535">
                  <a:extLst>
                    <a:ext uri="{9D8B030D-6E8A-4147-A177-3AD203B41FA5}">
                      <a16:colId xmlns:a16="http://schemas.microsoft.com/office/drawing/2014/main" val="20006"/>
                    </a:ext>
                  </a:extLst>
                </a:gridCol>
                <a:gridCol w="458535">
                  <a:extLst>
                    <a:ext uri="{9D8B030D-6E8A-4147-A177-3AD203B41FA5}">
                      <a16:colId xmlns:a16="http://schemas.microsoft.com/office/drawing/2014/main" val="20007"/>
                    </a:ext>
                  </a:extLst>
                </a:gridCol>
                <a:gridCol w="458535">
                  <a:extLst>
                    <a:ext uri="{9D8B030D-6E8A-4147-A177-3AD203B41FA5}">
                      <a16:colId xmlns:a16="http://schemas.microsoft.com/office/drawing/2014/main" val="20008"/>
                    </a:ext>
                  </a:extLst>
                </a:gridCol>
                <a:gridCol w="458535">
                  <a:extLst>
                    <a:ext uri="{9D8B030D-6E8A-4147-A177-3AD203B41FA5}">
                      <a16:colId xmlns:a16="http://schemas.microsoft.com/office/drawing/2014/main" val="20009"/>
                    </a:ext>
                  </a:extLst>
                </a:gridCol>
                <a:gridCol w="458535">
                  <a:extLst>
                    <a:ext uri="{9D8B030D-6E8A-4147-A177-3AD203B41FA5}">
                      <a16:colId xmlns:a16="http://schemas.microsoft.com/office/drawing/2014/main" val="20010"/>
                    </a:ext>
                  </a:extLst>
                </a:gridCol>
                <a:gridCol w="458535">
                  <a:extLst>
                    <a:ext uri="{9D8B030D-6E8A-4147-A177-3AD203B41FA5}">
                      <a16:colId xmlns:a16="http://schemas.microsoft.com/office/drawing/2014/main" val="20011"/>
                    </a:ext>
                  </a:extLst>
                </a:gridCol>
                <a:gridCol w="458535">
                  <a:extLst>
                    <a:ext uri="{9D8B030D-6E8A-4147-A177-3AD203B41FA5}">
                      <a16:colId xmlns:a16="http://schemas.microsoft.com/office/drawing/2014/main" val="20012"/>
                    </a:ext>
                  </a:extLst>
                </a:gridCol>
                <a:gridCol w="458535">
                  <a:extLst>
                    <a:ext uri="{9D8B030D-6E8A-4147-A177-3AD203B41FA5}">
                      <a16:colId xmlns:a16="http://schemas.microsoft.com/office/drawing/2014/main" val="20013"/>
                    </a:ext>
                  </a:extLst>
                </a:gridCol>
                <a:gridCol w="458535">
                  <a:extLst>
                    <a:ext uri="{9D8B030D-6E8A-4147-A177-3AD203B41FA5}">
                      <a16:colId xmlns:a16="http://schemas.microsoft.com/office/drawing/2014/main" val="20014"/>
                    </a:ext>
                  </a:extLst>
                </a:gridCol>
                <a:gridCol w="458535">
                  <a:extLst>
                    <a:ext uri="{9D8B030D-6E8A-4147-A177-3AD203B41FA5}">
                      <a16:colId xmlns:a16="http://schemas.microsoft.com/office/drawing/2014/main" val="20015"/>
                    </a:ext>
                  </a:extLst>
                </a:gridCol>
                <a:gridCol w="545929">
                  <a:extLst>
                    <a:ext uri="{9D8B030D-6E8A-4147-A177-3AD203B41FA5}">
                      <a16:colId xmlns:a16="http://schemas.microsoft.com/office/drawing/2014/main" val="20016"/>
                    </a:ext>
                  </a:extLst>
                </a:gridCol>
              </a:tblGrid>
              <a:tr h="221604">
                <a:tc rowSpan="2">
                  <a:txBody>
                    <a:bodyPr/>
                    <a:lstStyle/>
                    <a:p>
                      <a:pPr algn="ctr">
                        <a:spcAft>
                          <a:spcPts val="0"/>
                        </a:spcAft>
                      </a:pPr>
                      <a:r>
                        <a:rPr lang="fr-CA" sz="1400" dirty="0">
                          <a:effectLst/>
                        </a:rPr>
                        <a:t>An</a:t>
                      </a:r>
                      <a:endParaRPr lang="fr-CA" sz="14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gridSpan="5">
                  <a:txBody>
                    <a:bodyPr/>
                    <a:lstStyle/>
                    <a:p>
                      <a:pPr algn="ctr">
                        <a:spcAft>
                          <a:spcPts val="0"/>
                        </a:spcAft>
                      </a:pPr>
                      <a:r>
                        <a:rPr lang="fr-CA" sz="1200" spc="-20" dirty="0">
                          <a:effectLst/>
                        </a:rPr>
                        <a:t>Anciens diagnostics</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gridSpan="5">
                  <a:txBody>
                    <a:bodyPr/>
                    <a:lstStyle/>
                    <a:p>
                      <a:pPr algn="ctr">
                        <a:spcAft>
                          <a:spcPts val="0"/>
                        </a:spcAft>
                      </a:pPr>
                      <a:r>
                        <a:rPr lang="fr-CA" sz="1200" spc="-20" dirty="0">
                          <a:effectLst/>
                        </a:rPr>
                        <a:t>Nouveaux diagnostics</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gridSpan="5">
                  <a:txBody>
                    <a:bodyPr/>
                    <a:lstStyle/>
                    <a:p>
                      <a:pPr algn="ctr">
                        <a:spcAft>
                          <a:spcPts val="0"/>
                        </a:spcAft>
                      </a:pPr>
                      <a:r>
                        <a:rPr lang="fr-CA" sz="1200" dirty="0">
                          <a:effectLst/>
                        </a:rPr>
                        <a:t>Diagnostics non caractérisés</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rowSpan="2">
                  <a:txBody>
                    <a:bodyPr/>
                    <a:lstStyle/>
                    <a:p>
                      <a:pPr algn="ctr">
                        <a:spcAft>
                          <a:spcPts val="0"/>
                        </a:spcAft>
                      </a:pPr>
                      <a:r>
                        <a:rPr lang="fr-CA" sz="1200">
                          <a:effectLst/>
                        </a:rPr>
                        <a:t>Total</a:t>
                      </a:r>
                      <a:endParaRPr lang="fr-CA" sz="1200" b="1">
                        <a:solidFill>
                          <a:schemeClr val="bg1">
                            <a:lumMod val="95000"/>
                          </a:schemeClr>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extLst>
                  <a:ext uri="{0D108BD9-81ED-4DB2-BD59-A6C34878D82A}">
                    <a16:rowId xmlns:a16="http://schemas.microsoft.com/office/drawing/2014/main" val="10000"/>
                  </a:ext>
                </a:extLst>
              </a:tr>
              <a:tr h="359243">
                <a:tc vMerge="1">
                  <a:txBody>
                    <a:bodyPr/>
                    <a:lstStyle/>
                    <a:p>
                      <a:endParaRPr lang="fr-CA"/>
                    </a:p>
                  </a:txBody>
                  <a:tcPr/>
                </a:tc>
                <a:tc>
                  <a:txBody>
                    <a:bodyPr/>
                    <a:lstStyle/>
                    <a:p>
                      <a:pPr algn="ctr">
                        <a:spcAft>
                          <a:spcPts val="0"/>
                        </a:spcAft>
                      </a:pPr>
                      <a:r>
                        <a:rPr lang="fr-CA" sz="1200" b="1" dirty="0">
                          <a:solidFill>
                            <a:schemeClr val="bg1"/>
                          </a:solidFill>
                          <a:effectLst/>
                        </a:rPr>
                        <a:t>h</a:t>
                      </a:r>
                      <a:endParaRPr lang="fr-CA" sz="1200" b="1" dirty="0">
                        <a:solidFill>
                          <a:schemeClr val="bg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solidFill>
                      <a:schemeClr val="tx1"/>
                    </a:solidFill>
                  </a:tcPr>
                </a:tc>
                <a:tc>
                  <a:txBody>
                    <a:bodyPr/>
                    <a:lstStyle/>
                    <a:p>
                      <a:pPr algn="ctr">
                        <a:spcAft>
                          <a:spcPts val="0"/>
                        </a:spcAft>
                      </a:pPr>
                      <a:r>
                        <a:rPr lang="fr-CA" sz="1200" b="1" dirty="0">
                          <a:solidFill>
                            <a:schemeClr val="bg1"/>
                          </a:solidFill>
                          <a:effectLst/>
                        </a:rPr>
                        <a:t>f</a:t>
                      </a:r>
                      <a:endParaRPr lang="fr-CA" sz="1200" b="1" dirty="0">
                        <a:solidFill>
                          <a:schemeClr val="bg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solidFill>
                      <a:schemeClr val="tx1"/>
                    </a:solidFill>
                  </a:tcPr>
                </a:tc>
                <a:tc>
                  <a:txBody>
                    <a:bodyPr/>
                    <a:lstStyle/>
                    <a:p>
                      <a:pPr algn="ctr">
                        <a:spcAft>
                          <a:spcPts val="0"/>
                        </a:spcAft>
                      </a:pPr>
                      <a:r>
                        <a:rPr lang="fr-CA" sz="1200" b="1" dirty="0">
                          <a:solidFill>
                            <a:schemeClr val="bg1"/>
                          </a:solidFill>
                          <a:effectLst/>
                        </a:rPr>
                        <a:t>Tr</a:t>
                      </a:r>
                      <a:endParaRPr lang="fr-CA" sz="1200" b="1" dirty="0">
                        <a:solidFill>
                          <a:schemeClr val="bg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solidFill>
                      <a:schemeClr val="tx1"/>
                    </a:solidFill>
                  </a:tcPr>
                </a:tc>
                <a:tc>
                  <a:txBody>
                    <a:bodyPr/>
                    <a:lstStyle/>
                    <a:p>
                      <a:pPr algn="ctr">
                        <a:spcAft>
                          <a:spcPts val="0"/>
                        </a:spcAft>
                      </a:pPr>
                      <a:r>
                        <a:rPr lang="fr-CA" sz="1200" b="1" dirty="0">
                          <a:solidFill>
                            <a:schemeClr val="bg1"/>
                          </a:solidFill>
                          <a:effectLst/>
                        </a:rPr>
                        <a:t>N/P</a:t>
                      </a:r>
                      <a:endParaRPr lang="fr-CA" sz="1200" b="1" dirty="0">
                        <a:solidFill>
                          <a:schemeClr val="bg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solidFill>
                      <a:schemeClr val="tx1"/>
                    </a:solidFill>
                  </a:tcPr>
                </a:tc>
                <a:tc>
                  <a:txBody>
                    <a:bodyPr/>
                    <a:lstStyle/>
                    <a:p>
                      <a:pPr algn="ctr">
                        <a:spcAft>
                          <a:spcPts val="0"/>
                        </a:spcAft>
                      </a:pPr>
                      <a:r>
                        <a:rPr lang="fr-CA" sz="1200" b="1" dirty="0">
                          <a:solidFill>
                            <a:schemeClr val="bg1"/>
                          </a:solidFill>
                          <a:effectLst/>
                        </a:rPr>
                        <a:t>s/</a:t>
                      </a:r>
                      <a:r>
                        <a:rPr lang="fr-CA" sz="1200" b="1" dirty="0" err="1">
                          <a:solidFill>
                            <a:schemeClr val="bg1"/>
                          </a:solidFill>
                          <a:effectLst/>
                        </a:rPr>
                        <a:t>tot</a:t>
                      </a:r>
                      <a:endParaRPr lang="fr-CA" sz="1200" b="1" dirty="0">
                        <a:solidFill>
                          <a:schemeClr val="bg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solidFill>
                      <a:schemeClr val="tx1"/>
                    </a:solidFill>
                  </a:tcPr>
                </a:tc>
                <a:tc>
                  <a:txBody>
                    <a:bodyPr/>
                    <a:lstStyle/>
                    <a:p>
                      <a:pPr algn="ctr">
                        <a:spcAft>
                          <a:spcPts val="0"/>
                        </a:spcAft>
                      </a:pPr>
                      <a:r>
                        <a:rPr lang="fr-CA" sz="1200" b="1" dirty="0">
                          <a:solidFill>
                            <a:schemeClr val="bg1"/>
                          </a:solidFill>
                          <a:effectLst/>
                        </a:rPr>
                        <a:t>h</a:t>
                      </a:r>
                      <a:endParaRPr lang="fr-CA" sz="1200" b="1" dirty="0">
                        <a:solidFill>
                          <a:schemeClr val="bg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solidFill>
                      <a:schemeClr val="tx1"/>
                    </a:solidFill>
                  </a:tcPr>
                </a:tc>
                <a:tc>
                  <a:txBody>
                    <a:bodyPr/>
                    <a:lstStyle/>
                    <a:p>
                      <a:pPr algn="ctr">
                        <a:spcAft>
                          <a:spcPts val="0"/>
                        </a:spcAft>
                      </a:pPr>
                      <a:r>
                        <a:rPr lang="fr-CA" sz="1200" b="1" dirty="0">
                          <a:solidFill>
                            <a:schemeClr val="bg1"/>
                          </a:solidFill>
                          <a:effectLst/>
                        </a:rPr>
                        <a:t>f</a:t>
                      </a:r>
                      <a:endParaRPr lang="fr-CA" sz="1200" b="1" dirty="0">
                        <a:solidFill>
                          <a:schemeClr val="bg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solidFill>
                      <a:schemeClr val="tx1"/>
                    </a:solidFill>
                  </a:tcPr>
                </a:tc>
                <a:tc>
                  <a:txBody>
                    <a:bodyPr/>
                    <a:lstStyle/>
                    <a:p>
                      <a:pPr algn="ctr">
                        <a:spcAft>
                          <a:spcPts val="0"/>
                        </a:spcAft>
                      </a:pPr>
                      <a:r>
                        <a:rPr lang="fr-CA" sz="1200" b="1" dirty="0">
                          <a:solidFill>
                            <a:schemeClr val="bg1"/>
                          </a:solidFill>
                          <a:effectLst/>
                        </a:rPr>
                        <a:t>Tr</a:t>
                      </a:r>
                      <a:endParaRPr lang="fr-CA" sz="1200" b="1" dirty="0">
                        <a:solidFill>
                          <a:schemeClr val="bg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solidFill>
                      <a:schemeClr val="tx1"/>
                    </a:solidFill>
                  </a:tcPr>
                </a:tc>
                <a:tc>
                  <a:txBody>
                    <a:bodyPr/>
                    <a:lstStyle/>
                    <a:p>
                      <a:pPr algn="ctr">
                        <a:spcAft>
                          <a:spcPts val="0"/>
                        </a:spcAft>
                      </a:pPr>
                      <a:r>
                        <a:rPr lang="fr-CA" sz="1200" b="1" dirty="0">
                          <a:solidFill>
                            <a:schemeClr val="bg1"/>
                          </a:solidFill>
                          <a:effectLst/>
                        </a:rPr>
                        <a:t>N/P</a:t>
                      </a:r>
                      <a:endParaRPr lang="fr-CA" sz="1200" b="1" dirty="0">
                        <a:solidFill>
                          <a:schemeClr val="bg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solidFill>
                      <a:schemeClr val="tx1"/>
                    </a:solidFill>
                  </a:tcPr>
                </a:tc>
                <a:tc>
                  <a:txBody>
                    <a:bodyPr/>
                    <a:lstStyle/>
                    <a:p>
                      <a:pPr algn="ctr">
                        <a:spcAft>
                          <a:spcPts val="0"/>
                        </a:spcAft>
                      </a:pPr>
                      <a:r>
                        <a:rPr lang="fr-CA" sz="1200" b="1" dirty="0">
                          <a:solidFill>
                            <a:schemeClr val="bg1"/>
                          </a:solidFill>
                          <a:effectLst/>
                        </a:rPr>
                        <a:t>s/</a:t>
                      </a:r>
                      <a:r>
                        <a:rPr lang="fr-CA" sz="1200" b="1" dirty="0" err="1">
                          <a:solidFill>
                            <a:schemeClr val="bg1"/>
                          </a:solidFill>
                          <a:effectLst/>
                        </a:rPr>
                        <a:t>tot</a:t>
                      </a:r>
                      <a:endParaRPr lang="fr-CA" sz="1200" b="1" dirty="0">
                        <a:solidFill>
                          <a:schemeClr val="bg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solidFill>
                      <a:schemeClr val="tx1"/>
                    </a:solidFill>
                  </a:tcPr>
                </a:tc>
                <a:tc>
                  <a:txBody>
                    <a:bodyPr/>
                    <a:lstStyle/>
                    <a:p>
                      <a:pPr algn="ctr">
                        <a:spcAft>
                          <a:spcPts val="0"/>
                        </a:spcAft>
                      </a:pPr>
                      <a:r>
                        <a:rPr lang="fr-CA" sz="1200" b="1" dirty="0">
                          <a:solidFill>
                            <a:schemeClr val="bg1"/>
                          </a:solidFill>
                          <a:effectLst/>
                        </a:rPr>
                        <a:t>h</a:t>
                      </a:r>
                      <a:endParaRPr lang="fr-CA" sz="1200" b="1" dirty="0">
                        <a:solidFill>
                          <a:schemeClr val="bg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solidFill>
                      <a:schemeClr val="tx1"/>
                    </a:solidFill>
                  </a:tcPr>
                </a:tc>
                <a:tc>
                  <a:txBody>
                    <a:bodyPr/>
                    <a:lstStyle/>
                    <a:p>
                      <a:pPr algn="ctr">
                        <a:spcAft>
                          <a:spcPts val="0"/>
                        </a:spcAft>
                      </a:pPr>
                      <a:r>
                        <a:rPr lang="fr-CA" sz="1200" b="1" dirty="0">
                          <a:solidFill>
                            <a:schemeClr val="bg1"/>
                          </a:solidFill>
                          <a:effectLst/>
                        </a:rPr>
                        <a:t>f</a:t>
                      </a:r>
                      <a:endParaRPr lang="fr-CA" sz="1200" b="1" dirty="0">
                        <a:solidFill>
                          <a:schemeClr val="bg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solidFill>
                      <a:schemeClr val="tx1"/>
                    </a:solidFill>
                  </a:tcPr>
                </a:tc>
                <a:tc>
                  <a:txBody>
                    <a:bodyPr/>
                    <a:lstStyle/>
                    <a:p>
                      <a:pPr algn="ctr">
                        <a:spcAft>
                          <a:spcPts val="0"/>
                        </a:spcAft>
                      </a:pPr>
                      <a:r>
                        <a:rPr lang="fr-CA" sz="1200" b="1" dirty="0">
                          <a:solidFill>
                            <a:schemeClr val="bg1"/>
                          </a:solidFill>
                          <a:effectLst/>
                        </a:rPr>
                        <a:t>Tr</a:t>
                      </a:r>
                      <a:endParaRPr lang="fr-CA" sz="1200" b="1" dirty="0">
                        <a:solidFill>
                          <a:schemeClr val="bg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solidFill>
                      <a:schemeClr val="tx1"/>
                    </a:solidFill>
                  </a:tcPr>
                </a:tc>
                <a:tc>
                  <a:txBody>
                    <a:bodyPr/>
                    <a:lstStyle/>
                    <a:p>
                      <a:pPr algn="ctr">
                        <a:spcAft>
                          <a:spcPts val="0"/>
                        </a:spcAft>
                      </a:pPr>
                      <a:r>
                        <a:rPr lang="fr-CA" sz="1200" b="1" dirty="0">
                          <a:solidFill>
                            <a:schemeClr val="bg1"/>
                          </a:solidFill>
                          <a:effectLst/>
                        </a:rPr>
                        <a:t>N/P</a:t>
                      </a:r>
                      <a:endParaRPr lang="fr-CA" sz="1200" b="1" dirty="0">
                        <a:solidFill>
                          <a:schemeClr val="bg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solidFill>
                      <a:schemeClr val="tx1"/>
                    </a:solidFill>
                  </a:tcPr>
                </a:tc>
                <a:tc>
                  <a:txBody>
                    <a:bodyPr/>
                    <a:lstStyle/>
                    <a:p>
                      <a:pPr algn="ctr">
                        <a:spcAft>
                          <a:spcPts val="0"/>
                        </a:spcAft>
                      </a:pPr>
                      <a:r>
                        <a:rPr lang="fr-CA" sz="1200" b="1" dirty="0">
                          <a:solidFill>
                            <a:schemeClr val="bg1"/>
                          </a:solidFill>
                          <a:effectLst/>
                        </a:rPr>
                        <a:t>s/</a:t>
                      </a:r>
                      <a:r>
                        <a:rPr lang="fr-CA" sz="1200" b="1" dirty="0" err="1">
                          <a:solidFill>
                            <a:schemeClr val="bg1"/>
                          </a:solidFill>
                          <a:effectLst/>
                        </a:rPr>
                        <a:t>tot</a:t>
                      </a:r>
                      <a:endParaRPr lang="fr-CA" sz="1200" b="1" dirty="0">
                        <a:solidFill>
                          <a:schemeClr val="bg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solidFill>
                      <a:schemeClr val="tx1"/>
                    </a:solidFill>
                  </a:tcPr>
                </a:tc>
                <a:tc vMerge="1">
                  <a:txBody>
                    <a:bodyPr/>
                    <a:lstStyle/>
                    <a:p>
                      <a:endParaRPr lang="fr-CA"/>
                    </a:p>
                  </a:txBody>
                  <a:tcPr/>
                </a:tc>
                <a:extLst>
                  <a:ext uri="{0D108BD9-81ED-4DB2-BD59-A6C34878D82A}">
                    <a16:rowId xmlns:a16="http://schemas.microsoft.com/office/drawing/2014/main" val="10001"/>
                  </a:ext>
                </a:extLst>
              </a:tr>
              <a:tr h="359243">
                <a:tc>
                  <a:txBody>
                    <a:bodyPr/>
                    <a:lstStyle/>
                    <a:p>
                      <a:pPr algn="ctr">
                        <a:spcAft>
                          <a:spcPts val="0"/>
                        </a:spcAft>
                      </a:pPr>
                      <a:r>
                        <a:rPr lang="fr-CA" sz="1200" dirty="0">
                          <a:effectLst/>
                        </a:rPr>
                        <a:t>2014</a:t>
                      </a:r>
                      <a:endParaRPr lang="fr-CA" sz="12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155</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77</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232</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233</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52</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285</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16</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1</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17</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534</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extLst>
                  <a:ext uri="{0D108BD9-81ED-4DB2-BD59-A6C34878D82A}">
                    <a16:rowId xmlns:a16="http://schemas.microsoft.com/office/drawing/2014/main" val="10002"/>
                  </a:ext>
                </a:extLst>
              </a:tr>
              <a:tr h="359243">
                <a:tc>
                  <a:txBody>
                    <a:bodyPr/>
                    <a:lstStyle/>
                    <a:p>
                      <a:pPr algn="ctr">
                        <a:spcAft>
                          <a:spcPts val="0"/>
                        </a:spcAft>
                      </a:pPr>
                      <a:r>
                        <a:rPr lang="fr-CA" sz="1200" dirty="0">
                          <a:effectLst/>
                        </a:rPr>
                        <a:t>2015</a:t>
                      </a:r>
                      <a:endParaRPr lang="fr-CA" sz="12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216</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82</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2</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300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251</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50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0</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301</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8</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2</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10</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611</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extLst>
                  <a:ext uri="{0D108BD9-81ED-4DB2-BD59-A6C34878D82A}">
                    <a16:rowId xmlns:a16="http://schemas.microsoft.com/office/drawing/2014/main" val="10003"/>
                  </a:ext>
                </a:extLst>
              </a:tr>
              <a:tr h="359243">
                <a:tc>
                  <a:txBody>
                    <a:bodyPr/>
                    <a:lstStyle/>
                    <a:p>
                      <a:pPr algn="ctr">
                        <a:spcAft>
                          <a:spcPts val="0"/>
                        </a:spcAft>
                      </a:pPr>
                      <a:r>
                        <a:rPr lang="fr-CA" sz="1200" dirty="0">
                          <a:effectLst/>
                        </a:rPr>
                        <a:t>2016</a:t>
                      </a:r>
                      <a:endParaRPr lang="fr-CA" sz="12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249</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73</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2</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0</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324</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246</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50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296</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5</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1</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6</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626</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extLst>
                  <a:ext uri="{0D108BD9-81ED-4DB2-BD59-A6C34878D82A}">
                    <a16:rowId xmlns:a16="http://schemas.microsoft.com/office/drawing/2014/main" val="10004"/>
                  </a:ext>
                </a:extLst>
              </a:tr>
              <a:tr h="359243">
                <a:tc>
                  <a:txBody>
                    <a:bodyPr/>
                    <a:lstStyle/>
                    <a:p>
                      <a:pPr algn="ctr">
                        <a:spcAft>
                          <a:spcPts val="0"/>
                        </a:spcAft>
                      </a:pPr>
                      <a:r>
                        <a:rPr lang="fr-CA" sz="1200" dirty="0">
                          <a:effectLst/>
                        </a:rPr>
                        <a:t>2017</a:t>
                      </a:r>
                      <a:endParaRPr lang="fr-CA" sz="12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229</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106</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0</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0</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335</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265</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80</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0</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0</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345</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14</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7</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0</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21</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698</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extLst>
                  <a:ext uri="{0D108BD9-81ED-4DB2-BD59-A6C34878D82A}">
                    <a16:rowId xmlns:a16="http://schemas.microsoft.com/office/drawing/2014/main" val="10005"/>
                  </a:ext>
                </a:extLst>
              </a:tr>
              <a:tr h="359243">
                <a:tc>
                  <a:txBody>
                    <a:bodyPr/>
                    <a:lstStyle/>
                    <a:p>
                      <a:pPr algn="ctr">
                        <a:spcAft>
                          <a:spcPts val="0"/>
                        </a:spcAft>
                      </a:pPr>
                      <a:r>
                        <a:rPr lang="fr-CA" sz="1200" dirty="0">
                          <a:effectLst/>
                        </a:rPr>
                        <a:t>2018</a:t>
                      </a:r>
                      <a:endParaRPr lang="fr-CA" sz="12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214</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137</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2</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0</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353</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236</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74</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1</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0</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311</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3</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4</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0</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a:effectLst/>
                        </a:rPr>
                        <a:t>0</a:t>
                      </a:r>
                      <a:endParaRPr lang="fr-CA" sz="12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7</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671</a:t>
                      </a:r>
                      <a:endParaRPr lang="fr-CA" sz="12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extLst>
                  <a:ext uri="{0D108BD9-81ED-4DB2-BD59-A6C34878D82A}">
                    <a16:rowId xmlns:a16="http://schemas.microsoft.com/office/drawing/2014/main" val="10006"/>
                  </a:ext>
                </a:extLst>
              </a:tr>
              <a:tr h="359243">
                <a:tc>
                  <a:txBody>
                    <a:bodyPr/>
                    <a:lstStyle/>
                    <a:p>
                      <a:pPr algn="ctr">
                        <a:spcAft>
                          <a:spcPts val="0"/>
                        </a:spcAft>
                      </a:pPr>
                      <a:r>
                        <a:rPr lang="fr-CA" sz="1200" dirty="0">
                          <a:effectLst/>
                        </a:rPr>
                        <a:t>Total </a:t>
                      </a:r>
                    </a:p>
                    <a:p>
                      <a:pPr algn="ctr">
                        <a:spcAft>
                          <a:spcPts val="0"/>
                        </a:spcAft>
                      </a:pPr>
                      <a:r>
                        <a:rPr lang="fr-CA" sz="1200" dirty="0">
                          <a:effectLst/>
                        </a:rPr>
                        <a:t>2002-2018</a:t>
                      </a:r>
                      <a:endParaRPr lang="fr-CA" sz="12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3 693</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1 354</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10</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1</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5 058</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4 779</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1 077</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1</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1</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5 858</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336</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103</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0</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0</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439</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tc>
                  <a:txBody>
                    <a:bodyPr/>
                    <a:lstStyle/>
                    <a:p>
                      <a:pPr algn="ctr">
                        <a:spcAft>
                          <a:spcPts val="0"/>
                        </a:spcAft>
                      </a:pPr>
                      <a:r>
                        <a:rPr lang="fr-CA" sz="1200" dirty="0">
                          <a:effectLst/>
                        </a:rPr>
                        <a:t>11 355</a:t>
                      </a:r>
                      <a:endParaRPr lang="fr-CA" sz="1200" b="1"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3763" marR="33763" marT="16585" marB="16585"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36706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Autofit/>
          </a:bodyPr>
          <a:lstStyle/>
          <a:p>
            <a:r>
              <a:rPr lang="fr-CA" sz="2800" dirty="0"/>
              <a:t>Taux de nouveaux diagnostics de VIH selon le sexe, 2004-2018</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307" y="4434019"/>
            <a:ext cx="1828800" cy="701040"/>
          </a:xfrm>
          <a:prstGeom prst="rect">
            <a:avLst/>
          </a:prstGeom>
        </p:spPr>
      </p:pic>
      <p:sp>
        <p:nvSpPr>
          <p:cNvPr id="2" name="Espace réservé du numéro de diapositive 1"/>
          <p:cNvSpPr>
            <a:spLocks noGrp="1"/>
          </p:cNvSpPr>
          <p:nvPr>
            <p:ph type="sldNum" sz="quarter" idx="12"/>
          </p:nvPr>
        </p:nvSpPr>
        <p:spPr/>
        <p:txBody>
          <a:bodyPr/>
          <a:lstStyle/>
          <a:p>
            <a:fld id="{00BA8EDE-6DC9-4F99-B0F4-25DFD083338C}" type="slidenum">
              <a:rPr lang="fr-FR" smtClean="0"/>
              <a:pPr/>
              <a:t>25</a:t>
            </a:fld>
            <a:endParaRPr lang="fr-FR"/>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3001513841"/>
              </p:ext>
            </p:extLst>
          </p:nvPr>
        </p:nvGraphicFramePr>
        <p:xfrm>
          <a:off x="380168" y="1259406"/>
          <a:ext cx="8229600" cy="3394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9486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2800" dirty="0"/>
              <a:t>NOUVEAUX DIAGNOSTICS, 2018</a:t>
            </a:r>
          </a:p>
        </p:txBody>
      </p:sp>
      <p:sp>
        <p:nvSpPr>
          <p:cNvPr id="3" name="Espace réservé du contenu 2"/>
          <p:cNvSpPr>
            <a:spLocks noGrp="1"/>
          </p:cNvSpPr>
          <p:nvPr>
            <p:ph sz="half" idx="1"/>
          </p:nvPr>
        </p:nvSpPr>
        <p:spPr>
          <a:xfrm>
            <a:off x="323528" y="1851670"/>
            <a:ext cx="4038600" cy="1981567"/>
          </a:xfrm>
        </p:spPr>
        <p:txBody>
          <a:bodyPr>
            <a:normAutofit fontScale="40000" lnSpcReduction="20000"/>
          </a:bodyPr>
          <a:lstStyle/>
          <a:p>
            <a:r>
              <a:rPr lang="fr-CA" sz="4500" dirty="0"/>
              <a:t>311 Nouveaux diagnostics en 2018</a:t>
            </a:r>
          </a:p>
          <a:p>
            <a:r>
              <a:rPr lang="fr-CA" sz="4200" dirty="0"/>
              <a:t>  - </a:t>
            </a:r>
            <a:r>
              <a:rPr lang="fr-CA" sz="4000" dirty="0"/>
              <a:t>Taux de 3,7 par 100 000 personnes</a:t>
            </a:r>
            <a:endParaRPr lang="fr-CA" sz="3500" dirty="0"/>
          </a:p>
          <a:p>
            <a:pPr marL="610791" lvl="1" indent="-342900">
              <a:buFont typeface="Arial" panose="020B0604020202020204" pitchFamily="34" charset="0"/>
              <a:buChar char="•"/>
            </a:pPr>
            <a:r>
              <a:rPr lang="fr-CA" sz="4200" dirty="0"/>
              <a:t>Femmes: 1,7 par 100 000</a:t>
            </a:r>
          </a:p>
          <a:p>
            <a:pPr marL="610791" lvl="1" indent="-342900">
              <a:spcAft>
                <a:spcPts val="1350"/>
              </a:spcAft>
              <a:buFont typeface="Arial" panose="020B0604020202020204" pitchFamily="34" charset="0"/>
              <a:buChar char="•"/>
            </a:pPr>
            <a:r>
              <a:rPr lang="fr-CA" sz="4200" dirty="0"/>
              <a:t>Hommes: 5,6 par 100 000</a:t>
            </a:r>
          </a:p>
          <a:p>
            <a:endParaRPr lang="fr-CA" dirty="0"/>
          </a:p>
        </p:txBody>
      </p:sp>
      <p:sp>
        <p:nvSpPr>
          <p:cNvPr id="7" name="Espace réservé du contenu 6"/>
          <p:cNvSpPr>
            <a:spLocks noGrp="1"/>
          </p:cNvSpPr>
          <p:nvPr>
            <p:ph sz="half" idx="2"/>
          </p:nvPr>
        </p:nvSpPr>
        <p:spPr>
          <a:xfrm>
            <a:off x="4647172" y="1419622"/>
            <a:ext cx="4038600" cy="3394472"/>
          </a:xfrm>
        </p:spPr>
        <p:txBody>
          <a:bodyPr>
            <a:normAutofit fontScale="40000" lnSpcReduction="20000"/>
          </a:bodyPr>
          <a:lstStyle/>
          <a:p>
            <a:r>
              <a:rPr lang="fr-FR" sz="4800" dirty="0"/>
              <a:t>236 Hommes (76 %)</a:t>
            </a:r>
          </a:p>
          <a:p>
            <a:pPr marL="875110" lvl="1" indent="-342900">
              <a:tabLst>
                <a:tab pos="736997" algn="l"/>
                <a:tab pos="809625" algn="l"/>
              </a:tabLst>
            </a:pPr>
            <a:r>
              <a:rPr lang="fr-FR" sz="4200" dirty="0"/>
              <a:t>8 % de 15 à 24 ans</a:t>
            </a:r>
          </a:p>
          <a:p>
            <a:pPr marL="875110" lvl="1" indent="-342900">
              <a:tabLst>
                <a:tab pos="736997" algn="l"/>
                <a:tab pos="809625" algn="l"/>
              </a:tabLst>
            </a:pPr>
            <a:r>
              <a:rPr lang="fr-FR" sz="4200" dirty="0"/>
              <a:t>32 % de 25 à 34 ans</a:t>
            </a:r>
          </a:p>
          <a:p>
            <a:pPr marL="875110" lvl="1" indent="-342900">
              <a:spcAft>
                <a:spcPts val="1350"/>
              </a:spcAft>
              <a:tabLst>
                <a:tab pos="736997" algn="l"/>
                <a:tab pos="809625" algn="l"/>
              </a:tabLst>
            </a:pPr>
            <a:r>
              <a:rPr lang="fr-FR" sz="4200" dirty="0"/>
              <a:t>60 % de 35 ans ou plus </a:t>
            </a:r>
          </a:p>
          <a:p>
            <a:pPr>
              <a:spcBef>
                <a:spcPts val="1800"/>
              </a:spcBef>
            </a:pPr>
            <a:r>
              <a:rPr lang="fr-FR" sz="4800" dirty="0"/>
              <a:t>74 Femmes (23 %)</a:t>
            </a:r>
          </a:p>
          <a:p>
            <a:pPr lvl="3"/>
            <a:r>
              <a:rPr lang="fr-FR" sz="4200" dirty="0"/>
              <a:t>4 % de 15 à 24 ans</a:t>
            </a:r>
          </a:p>
          <a:p>
            <a:pPr lvl="3"/>
            <a:r>
              <a:rPr lang="fr-FR" sz="4200" dirty="0"/>
              <a:t>23 % de 25 à 34 ans</a:t>
            </a:r>
          </a:p>
          <a:p>
            <a:pPr lvl="3"/>
            <a:r>
              <a:rPr lang="fr-FR" sz="4200" dirty="0"/>
              <a:t>72 % de 35 ans ou plus</a:t>
            </a:r>
          </a:p>
          <a:p>
            <a:endParaRPr lang="fr-CA"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solidFill>
                  <a:prstClr val="white">
                    <a:lumMod val="50000"/>
                  </a:prstClr>
                </a:solidFill>
              </a:rPr>
              <a:pPr>
                <a:defRPr/>
              </a:pPr>
              <a:t>26</a:t>
            </a:fld>
            <a:endParaRPr lang="fr-CA">
              <a:solidFill>
                <a:prstClr val="white">
                  <a:lumMod val="50000"/>
                </a:prstClr>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98" y="4442460"/>
            <a:ext cx="1828800" cy="701040"/>
          </a:xfrm>
          <a:prstGeom prst="rect">
            <a:avLst/>
          </a:prstGeom>
        </p:spPr>
      </p:pic>
    </p:spTree>
    <p:extLst>
      <p:ext uri="{BB962C8B-B14F-4D97-AF65-F5344CB8AC3E}">
        <p14:creationId xmlns:p14="http://schemas.microsoft.com/office/powerpoint/2010/main" val="3862919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2800" dirty="0"/>
              <a:t>NOUVEAUX DIAGNOSTICS, 2018</a:t>
            </a:r>
          </a:p>
        </p:txBody>
      </p:sp>
      <p:sp>
        <p:nvSpPr>
          <p:cNvPr id="5" name="Espace réservé du numéro de diapositive 4"/>
          <p:cNvSpPr>
            <a:spLocks noGrp="1"/>
          </p:cNvSpPr>
          <p:nvPr>
            <p:ph type="sldNum" sz="quarter" idx="12"/>
          </p:nvPr>
        </p:nvSpPr>
        <p:spPr/>
        <p:txBody>
          <a:bodyPr/>
          <a:lstStyle/>
          <a:p>
            <a:pPr>
              <a:defRPr/>
            </a:pPr>
            <a:fld id="{46FD66BB-F874-4D79-B2F4-1BEB9C211CB8}" type="slidenum">
              <a:rPr lang="fr-CA" smtClean="0">
                <a:solidFill>
                  <a:prstClr val="white">
                    <a:lumMod val="50000"/>
                  </a:prstClr>
                </a:solidFill>
              </a:rPr>
              <a:pPr>
                <a:defRPr/>
              </a:pPr>
              <a:t>27</a:t>
            </a:fld>
            <a:endParaRPr lang="fr-CA">
              <a:solidFill>
                <a:prstClr val="white">
                  <a:lumMod val="50000"/>
                </a:prstClr>
              </a:solidFill>
            </a:endParaRPr>
          </a:p>
        </p:txBody>
      </p:sp>
      <p:sp>
        <p:nvSpPr>
          <p:cNvPr id="6" name="Espace réservé du contenu 4"/>
          <p:cNvSpPr>
            <a:spLocks noGrp="1"/>
          </p:cNvSpPr>
          <p:nvPr>
            <p:ph sz="half" idx="1"/>
          </p:nvPr>
        </p:nvSpPr>
        <p:spPr>
          <a:xfrm>
            <a:off x="498376" y="1347614"/>
            <a:ext cx="8147248" cy="3672408"/>
          </a:xfrm>
        </p:spPr>
        <p:txBody>
          <a:bodyPr>
            <a:noAutofit/>
          </a:bodyPr>
          <a:lstStyle/>
          <a:p>
            <a:r>
              <a:rPr lang="fr-FR" sz="1800" dirty="0"/>
              <a:t>Catégories d’exposition</a:t>
            </a:r>
          </a:p>
          <a:p>
            <a:pPr lvl="1">
              <a:lnSpc>
                <a:spcPct val="120000"/>
              </a:lnSpc>
            </a:pPr>
            <a:r>
              <a:rPr lang="fr-FR" sz="1350" dirty="0"/>
              <a:t>HARSAH (+UDI): 163 nouveaux diagnostics, 69,0 % des ♂ et 52 % des nouveaux diagnostics</a:t>
            </a:r>
          </a:p>
          <a:p>
            <a:pPr lvl="1">
              <a:lnSpc>
                <a:spcPct val="120000"/>
              </a:lnSpc>
            </a:pPr>
            <a:r>
              <a:rPr lang="fr-FR" sz="1350" dirty="0"/>
              <a:t>Pays endémiques: 73 nouveaux diagnostics, 59 % des ♀ et 24 % des nouveaux diagnostics</a:t>
            </a:r>
          </a:p>
          <a:p>
            <a:pPr lvl="1">
              <a:lnSpc>
                <a:spcPct val="120000"/>
              </a:lnSpc>
            </a:pPr>
            <a:r>
              <a:rPr lang="fr-FR" sz="1350" dirty="0"/>
              <a:t>Hétéro: 55 nouveaux diagnostics, 17,7 % des </a:t>
            </a:r>
            <a:r>
              <a:rPr lang="fr-CA" sz="1350" dirty="0"/>
              <a:t>nouveaux diagnostics </a:t>
            </a:r>
          </a:p>
          <a:p>
            <a:pPr lvl="1">
              <a:lnSpc>
                <a:spcPct val="120000"/>
              </a:lnSpc>
            </a:pPr>
            <a:r>
              <a:rPr lang="fr-FR" sz="1350" dirty="0"/>
              <a:t>UDI: 18 nouveaux diagnostics, 5,8 % des </a:t>
            </a:r>
            <a:r>
              <a:rPr lang="fr-CA" sz="1350" dirty="0"/>
              <a:t>nouveaux diagnostics</a:t>
            </a:r>
            <a:r>
              <a:rPr lang="fr-FR" sz="1350" dirty="0"/>
              <a:t> (4,7% H, 9,5% F)</a:t>
            </a:r>
          </a:p>
          <a:p>
            <a:pPr lvl="1">
              <a:lnSpc>
                <a:spcPct val="120000"/>
              </a:lnSpc>
              <a:spcAft>
                <a:spcPts val="1350"/>
              </a:spcAft>
            </a:pPr>
            <a:r>
              <a:rPr lang="fr-FR" sz="1350" dirty="0"/>
              <a:t>Transmission verticale: 1 </a:t>
            </a:r>
            <a:r>
              <a:rPr lang="fr-CA" sz="1350" dirty="0"/>
              <a:t>né au Canada de mère originaire de pays où l’infection par le VIH n’est pas considérée fortement endémique</a:t>
            </a:r>
            <a:endParaRPr lang="fr-FR" sz="1350" dirty="0"/>
          </a:p>
          <a:p>
            <a:pPr>
              <a:lnSpc>
                <a:spcPct val="120000"/>
              </a:lnSpc>
            </a:pPr>
            <a:r>
              <a:rPr lang="fr-FR" sz="1800" dirty="0"/>
              <a:t>61 % des nouveaux diagnostics sont de la région 06 </a:t>
            </a:r>
            <a:endParaRPr lang="fr-CA" sz="1800" dirty="0"/>
          </a:p>
          <a:p>
            <a:pPr marL="361950" lvl="1" indent="-361950">
              <a:lnSpc>
                <a:spcPct val="120000"/>
              </a:lnSpc>
            </a:pPr>
            <a:r>
              <a:rPr lang="fr-FR" sz="1350" dirty="0">
                <a:solidFill>
                  <a:schemeClr val="tx1">
                    <a:lumMod val="65000"/>
                    <a:lumOff val="35000"/>
                  </a:schemeClr>
                </a:solidFill>
              </a:rPr>
              <a:t>14 régions ont enregistré des cas</a:t>
            </a:r>
          </a:p>
        </p:txBody>
      </p:sp>
    </p:spTree>
    <p:extLst>
      <p:ext uri="{BB962C8B-B14F-4D97-AF65-F5344CB8AC3E}">
        <p14:creationId xmlns:p14="http://schemas.microsoft.com/office/powerpoint/2010/main" val="3204465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800" dirty="0"/>
              <a:t>Nombre de nouveaux diagnostics de VIH, selon la catégorie d’exposition, sexes réunis, 2014-2018</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28</a:t>
            </a:fld>
            <a:endParaRPr lang="fr-FR"/>
          </a:p>
        </p:txBody>
      </p:sp>
      <p:sp>
        <p:nvSpPr>
          <p:cNvPr id="3" name="ZoneTexte 2"/>
          <p:cNvSpPr txBox="1"/>
          <p:nvPr/>
        </p:nvSpPr>
        <p:spPr>
          <a:xfrm>
            <a:off x="5652120" y="1491630"/>
            <a:ext cx="2222083" cy="369332"/>
          </a:xfrm>
          <a:prstGeom prst="rect">
            <a:avLst/>
          </a:prstGeom>
          <a:noFill/>
        </p:spPr>
        <p:txBody>
          <a:bodyPr wrap="none" rtlCol="0">
            <a:spAutoFit/>
          </a:bodyPr>
          <a:lstStyle/>
          <a:p>
            <a:r>
              <a:rPr lang="fr-CA" dirty="0"/>
              <a:t>Nouveaux diagnostics</a:t>
            </a:r>
          </a:p>
        </p:txBody>
      </p:sp>
      <p:sp>
        <p:nvSpPr>
          <p:cNvPr id="9" name="ZoneTexte 8"/>
          <p:cNvSpPr txBox="1"/>
          <p:nvPr/>
        </p:nvSpPr>
        <p:spPr>
          <a:xfrm>
            <a:off x="827584" y="1526949"/>
            <a:ext cx="3224344" cy="369332"/>
          </a:xfrm>
          <a:prstGeom prst="rect">
            <a:avLst/>
          </a:prstGeom>
          <a:noFill/>
        </p:spPr>
        <p:txBody>
          <a:bodyPr wrap="none" rtlCol="0">
            <a:spAutoFit/>
          </a:bodyPr>
          <a:lstStyle/>
          <a:p>
            <a:r>
              <a:rPr lang="fr-CA" dirty="0"/>
              <a:t>Anciens et nouveaux diagnostics</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832" y="4442460"/>
            <a:ext cx="1828800" cy="701040"/>
          </a:xfrm>
          <a:prstGeom prst="rect">
            <a:avLst/>
          </a:prstGeom>
        </p:spPr>
      </p:pic>
      <p:graphicFrame>
        <p:nvGraphicFramePr>
          <p:cNvPr id="13" name="Graphique 12"/>
          <p:cNvGraphicFramePr>
            <a:graphicFrameLocks/>
          </p:cNvGraphicFramePr>
          <p:nvPr>
            <p:extLst>
              <p:ext uri="{D42A27DB-BD31-4B8C-83A1-F6EECF244321}">
                <p14:modId xmlns:p14="http://schemas.microsoft.com/office/powerpoint/2010/main" val="2140530899"/>
              </p:ext>
            </p:extLst>
          </p:nvPr>
        </p:nvGraphicFramePr>
        <p:xfrm>
          <a:off x="4495449" y="1844204"/>
          <a:ext cx="4541047" cy="2598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phique 13"/>
          <p:cNvGraphicFramePr>
            <a:graphicFrameLocks/>
          </p:cNvGraphicFramePr>
          <p:nvPr>
            <p:extLst>
              <p:ext uri="{D42A27DB-BD31-4B8C-83A1-F6EECF244321}">
                <p14:modId xmlns:p14="http://schemas.microsoft.com/office/powerpoint/2010/main" val="2405379770"/>
              </p:ext>
            </p:extLst>
          </p:nvPr>
        </p:nvGraphicFramePr>
        <p:xfrm>
          <a:off x="107504" y="1844204"/>
          <a:ext cx="4387945" cy="25949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9569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Cibles 90-90-90 pour le Québec</a:t>
            </a:r>
          </a:p>
        </p:txBody>
      </p:sp>
      <p:sp>
        <p:nvSpPr>
          <p:cNvPr id="3" name="Espace réservé du contenu 2"/>
          <p:cNvSpPr>
            <a:spLocks noGrp="1"/>
          </p:cNvSpPr>
          <p:nvPr>
            <p:ph idx="1"/>
          </p:nvPr>
        </p:nvSpPr>
        <p:spPr>
          <a:xfrm>
            <a:off x="457200" y="1437625"/>
            <a:ext cx="8229600" cy="2718301"/>
          </a:xfrm>
        </p:spPr>
        <p:txBody>
          <a:bodyPr>
            <a:normAutofit/>
          </a:bodyPr>
          <a:lstStyle/>
          <a:p>
            <a:r>
              <a:rPr lang="fr-FR" sz="2000" dirty="0"/>
              <a:t>Les estimations* de l’atteinte des cibles de l’OMS* pour la prise en charge des cas au Québec sont les suivantes : </a:t>
            </a:r>
          </a:p>
          <a:p>
            <a:pPr marL="814388" lvl="1" indent="-457200">
              <a:buFont typeface="Arial" panose="020B0604020202020204" pitchFamily="34" charset="0"/>
              <a:buChar char="•"/>
            </a:pPr>
            <a:r>
              <a:rPr lang="fr-FR" sz="1700" dirty="0"/>
              <a:t>86 % de personnes séropositives connaîtraient leur statut sérologique;</a:t>
            </a:r>
          </a:p>
          <a:p>
            <a:pPr marL="814388" lvl="1" indent="-457200">
              <a:buFont typeface="Arial" panose="020B0604020202020204" pitchFamily="34" charset="0"/>
              <a:buChar char="•"/>
            </a:pPr>
            <a:r>
              <a:rPr lang="fr-FR" sz="1700" dirty="0"/>
              <a:t>84 % des personnes connaissant leur statut de séropositivité recevraient des traitements antirétroviraux;</a:t>
            </a:r>
          </a:p>
          <a:p>
            <a:pPr marL="814388" lvl="1" indent="-457200">
              <a:buFont typeface="Arial" panose="020B0604020202020204" pitchFamily="34" charset="0"/>
              <a:buChar char="•"/>
            </a:pPr>
            <a:r>
              <a:rPr lang="fr-FR" sz="1700" dirty="0"/>
              <a:t>94 % des personnes sous traitement antirétroviraux auraient une charge virale inférieure à 200 copies/ml.</a:t>
            </a:r>
          </a:p>
          <a:p>
            <a:endParaRPr lang="fr-CA" dirty="0"/>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29</a:t>
            </a:fld>
            <a:endParaRPr lang="fr-FR"/>
          </a:p>
        </p:txBody>
      </p:sp>
      <p:sp>
        <p:nvSpPr>
          <p:cNvPr id="6" name="ZoneTexte 5"/>
          <p:cNvSpPr txBox="1"/>
          <p:nvPr/>
        </p:nvSpPr>
        <p:spPr>
          <a:xfrm>
            <a:off x="347317" y="4272779"/>
            <a:ext cx="6923112" cy="600164"/>
          </a:xfrm>
          <a:prstGeom prst="rect">
            <a:avLst/>
          </a:prstGeom>
          <a:noFill/>
        </p:spPr>
        <p:txBody>
          <a:bodyPr wrap="square" rtlCol="0">
            <a:spAutoFit/>
          </a:bodyPr>
          <a:lstStyle/>
          <a:p>
            <a:r>
              <a:rPr lang="fr-CA" sz="1100" dirty="0">
                <a:solidFill>
                  <a:schemeClr val="tx1">
                    <a:lumMod val="65000"/>
                    <a:lumOff val="35000"/>
                  </a:schemeClr>
                </a:solidFill>
              </a:rPr>
              <a:t>*Agence de la santé publique du Canada, communication personnelle, 2018</a:t>
            </a:r>
            <a:endParaRPr lang="en-CA" sz="1100" dirty="0">
              <a:solidFill>
                <a:schemeClr val="tx1">
                  <a:lumMod val="65000"/>
                  <a:lumOff val="35000"/>
                </a:schemeClr>
              </a:solidFill>
            </a:endParaRPr>
          </a:p>
          <a:p>
            <a:r>
              <a:rPr lang="en-CA" sz="1100" dirty="0">
                <a:solidFill>
                  <a:schemeClr val="tx1">
                    <a:lumMod val="65000"/>
                    <a:lumOff val="35000"/>
                  </a:schemeClr>
                </a:solidFill>
              </a:rPr>
              <a:t>** Joint United Nations Programme on HIV/AIDS (UNAIDS) (2014) 90-90-90 An ambitious treatment target to help end the AIDS epidemic http://www.unaids.org/en/resources/documents/2014/90-90-90.</a:t>
            </a:r>
            <a:endParaRPr lang="fr-CA" sz="1100" dirty="0">
              <a:solidFill>
                <a:schemeClr val="tx1">
                  <a:lumMod val="65000"/>
                  <a:lumOff val="35000"/>
                </a:schemeClr>
              </a:solidFill>
            </a:endParaRPr>
          </a:p>
        </p:txBody>
      </p:sp>
    </p:spTree>
    <p:extLst>
      <p:ext uri="{BB962C8B-B14F-4D97-AF65-F5344CB8AC3E}">
        <p14:creationId xmlns:p14="http://schemas.microsoft.com/office/powerpoint/2010/main" val="130619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Plan de la présentation</a:t>
            </a:r>
          </a:p>
        </p:txBody>
      </p:sp>
      <p:sp>
        <p:nvSpPr>
          <p:cNvPr id="3" name="Espace réservé du contenu 2"/>
          <p:cNvSpPr>
            <a:spLocks noGrp="1"/>
          </p:cNvSpPr>
          <p:nvPr>
            <p:ph idx="1"/>
          </p:nvPr>
        </p:nvSpPr>
        <p:spPr>
          <a:xfrm>
            <a:off x="302840" y="1419622"/>
            <a:ext cx="8229600" cy="3510389"/>
          </a:xfrm>
        </p:spPr>
        <p:txBody>
          <a:bodyPr>
            <a:normAutofit fontScale="47500" lnSpcReduction="20000"/>
          </a:bodyPr>
          <a:lstStyle/>
          <a:p>
            <a:pPr>
              <a:lnSpc>
                <a:spcPct val="120000"/>
              </a:lnSpc>
            </a:pPr>
            <a:r>
              <a:rPr lang="fr-CA" sz="3200" dirty="0"/>
              <a:t>Maladies à déclaration obligatoire</a:t>
            </a:r>
          </a:p>
          <a:p>
            <a:pPr marL="442913" lvl="1" indent="-261938">
              <a:lnSpc>
                <a:spcPct val="120000"/>
              </a:lnSpc>
              <a:spcAft>
                <a:spcPts val="0"/>
              </a:spcAft>
            </a:pPr>
            <a:r>
              <a:rPr lang="fr-CA" sz="2700" dirty="0"/>
              <a:t>Infection à </a:t>
            </a:r>
            <a:r>
              <a:rPr lang="fr-CA" sz="2700" i="1" dirty="0"/>
              <a:t>Chlamydia </a:t>
            </a:r>
            <a:r>
              <a:rPr lang="fr-CA" sz="2700" i="1" dirty="0" err="1"/>
              <a:t>trachomatis</a:t>
            </a:r>
            <a:endParaRPr lang="fr-CA" sz="2700" i="1" dirty="0"/>
          </a:p>
          <a:p>
            <a:pPr marL="442913" lvl="1" indent="-261938">
              <a:lnSpc>
                <a:spcPct val="120000"/>
              </a:lnSpc>
              <a:spcAft>
                <a:spcPts val="0"/>
              </a:spcAft>
            </a:pPr>
            <a:r>
              <a:rPr lang="fr-CA" sz="2700" dirty="0"/>
              <a:t>Infection gonococcique</a:t>
            </a:r>
          </a:p>
          <a:p>
            <a:pPr marL="442913" lvl="1" indent="-261938">
              <a:lnSpc>
                <a:spcPct val="120000"/>
              </a:lnSpc>
              <a:spcAft>
                <a:spcPts val="0"/>
              </a:spcAft>
            </a:pPr>
            <a:r>
              <a:rPr lang="fr-CA" sz="2700" dirty="0"/>
              <a:t>Syphilis infectieuse</a:t>
            </a:r>
          </a:p>
          <a:p>
            <a:pPr marL="442913" lvl="1" indent="-261938">
              <a:lnSpc>
                <a:spcPct val="120000"/>
              </a:lnSpc>
              <a:spcAft>
                <a:spcPts val="0"/>
              </a:spcAft>
            </a:pPr>
            <a:r>
              <a:rPr lang="fr-CA" sz="2700" dirty="0"/>
              <a:t>Lymphogranulomatose vénérienne</a:t>
            </a:r>
          </a:p>
          <a:p>
            <a:pPr marL="442913" lvl="1" indent="-261938">
              <a:lnSpc>
                <a:spcPct val="120000"/>
              </a:lnSpc>
              <a:spcAft>
                <a:spcPts val="0"/>
              </a:spcAft>
            </a:pPr>
            <a:r>
              <a:rPr lang="fr-CA" sz="2700" dirty="0"/>
              <a:t>Hépatite B</a:t>
            </a:r>
          </a:p>
          <a:p>
            <a:pPr marL="442913" lvl="1" indent="-261938">
              <a:lnSpc>
                <a:spcPct val="120000"/>
              </a:lnSpc>
            </a:pPr>
            <a:r>
              <a:rPr lang="fr-CA" sz="2700" dirty="0"/>
              <a:t>Hépatite C</a:t>
            </a:r>
          </a:p>
          <a:p>
            <a:pPr>
              <a:lnSpc>
                <a:spcPct val="120000"/>
              </a:lnSpc>
            </a:pPr>
            <a:r>
              <a:rPr lang="fr-CA" sz="3200" dirty="0"/>
              <a:t>Infection par le VIH</a:t>
            </a:r>
          </a:p>
          <a:p>
            <a:pPr>
              <a:lnSpc>
                <a:spcPct val="120000"/>
              </a:lnSpc>
            </a:pPr>
            <a:r>
              <a:rPr lang="fr-CA" sz="3200" dirty="0"/>
              <a:t>Populations fortement touchées (nouveautés)</a:t>
            </a:r>
          </a:p>
          <a:p>
            <a:pPr marL="457200" lvl="1" indent="-274638">
              <a:lnSpc>
                <a:spcPct val="120000"/>
              </a:lnSpc>
            </a:pPr>
            <a:r>
              <a:rPr lang="fr-CA" sz="2700" dirty="0"/>
              <a:t>Hommes ayant des relations sexuelles avec d’autres hommes – Étude Engage</a:t>
            </a:r>
          </a:p>
          <a:p>
            <a:pPr marL="457200" lvl="1" indent="-274638">
              <a:lnSpc>
                <a:spcPct val="120000"/>
              </a:lnSpc>
            </a:pPr>
            <a:r>
              <a:rPr lang="fr-CA" sz="2700" dirty="0"/>
              <a:t>Personnes qui utilisent des drogues par injection (UDI) - </a:t>
            </a:r>
            <a:r>
              <a:rPr lang="fr-CA" sz="2700" dirty="0" err="1"/>
              <a:t>SurvUDI</a:t>
            </a:r>
            <a:endParaRPr lang="fr-CA" sz="2700" dirty="0"/>
          </a:p>
          <a:p>
            <a:pPr>
              <a:lnSpc>
                <a:spcPct val="120000"/>
              </a:lnSpc>
            </a:pPr>
            <a:r>
              <a:rPr lang="fr-CA" sz="3200" dirty="0"/>
              <a:t>Programme de gratuité des médicaments pour le traitement des MTS</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3</a:t>
            </a:fld>
            <a:endParaRPr lang="fr-FR"/>
          </a:p>
        </p:txBody>
      </p:sp>
    </p:spTree>
    <p:extLst>
      <p:ext uri="{BB962C8B-B14F-4D97-AF65-F5344CB8AC3E}">
        <p14:creationId xmlns:p14="http://schemas.microsoft.com/office/powerpoint/2010/main" val="1572315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2800" dirty="0"/>
              <a:t>ITSS MADO et VIH: vue d’ensemble</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134125853"/>
              </p:ext>
            </p:extLst>
          </p:nvPr>
        </p:nvGraphicFramePr>
        <p:xfrm>
          <a:off x="380168" y="1104447"/>
          <a:ext cx="8098853" cy="3504955"/>
        </p:xfrm>
        <a:graphic>
          <a:graphicData uri="http://schemas.openxmlformats.org/drawingml/2006/table">
            <a:tbl>
              <a:tblPr>
                <a:tableStyleId>{5C22544A-7EE6-4342-B048-85BDC9FD1C3A}</a:tableStyleId>
              </a:tblPr>
              <a:tblGrid>
                <a:gridCol w="2882926">
                  <a:extLst>
                    <a:ext uri="{9D8B030D-6E8A-4147-A177-3AD203B41FA5}">
                      <a16:colId xmlns:a16="http://schemas.microsoft.com/office/drawing/2014/main" val="20000"/>
                    </a:ext>
                  </a:extLst>
                </a:gridCol>
                <a:gridCol w="717472">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1186089">
                  <a:extLst>
                    <a:ext uri="{9D8B030D-6E8A-4147-A177-3AD203B41FA5}">
                      <a16:colId xmlns:a16="http://schemas.microsoft.com/office/drawing/2014/main" val="20005"/>
                    </a:ext>
                  </a:extLst>
                </a:gridCol>
                <a:gridCol w="1152126">
                  <a:extLst>
                    <a:ext uri="{9D8B030D-6E8A-4147-A177-3AD203B41FA5}">
                      <a16:colId xmlns:a16="http://schemas.microsoft.com/office/drawing/2014/main" val="20006"/>
                    </a:ext>
                  </a:extLst>
                </a:gridCol>
              </a:tblGrid>
              <a:tr h="179807">
                <a:tc rowSpan="3">
                  <a:txBody>
                    <a:bodyPr/>
                    <a:lstStyle/>
                    <a:p>
                      <a:pPr algn="l" fontAlgn="ctr"/>
                      <a:r>
                        <a:rPr lang="fr-CA" sz="1400" b="1" u="none" strike="noStrike" dirty="0">
                          <a:solidFill>
                            <a:schemeClr val="bg1"/>
                          </a:solidFill>
                          <a:effectLst/>
                        </a:rPr>
                        <a:t> Infections</a:t>
                      </a:r>
                      <a:endParaRPr lang="fr-CA" sz="1400" b="1" i="0" u="none" strike="noStrike" dirty="0">
                        <a:solidFill>
                          <a:schemeClr val="bg1"/>
                        </a:solidFill>
                        <a:effectLst/>
                        <a:latin typeface="Arial" panose="020B0604020202020204" pitchFamily="34" charset="0"/>
                      </a:endParaRPr>
                    </a:p>
                  </a:txBody>
                  <a:tcPr marL="8562" marR="8562" marT="8562" marB="0" anchor="ctr">
                    <a:solidFill>
                      <a:schemeClr val="accent5">
                        <a:lumMod val="50000"/>
                      </a:schemeClr>
                    </a:solidFill>
                  </a:tcPr>
                </a:tc>
                <a:tc gridSpan="6">
                  <a:txBody>
                    <a:bodyPr/>
                    <a:lstStyle/>
                    <a:p>
                      <a:pPr algn="ctr" fontAlgn="b"/>
                      <a:r>
                        <a:rPr lang="fr-CA" sz="1400" b="1" u="none" strike="noStrike" dirty="0">
                          <a:solidFill>
                            <a:schemeClr val="bg1"/>
                          </a:solidFill>
                          <a:effectLst/>
                        </a:rPr>
                        <a:t>Province de Québec</a:t>
                      </a:r>
                      <a:endParaRPr lang="fr-CA" sz="1400" b="1" i="0" u="none" strike="noStrike" dirty="0">
                        <a:solidFill>
                          <a:schemeClr val="bg1"/>
                        </a:solidFill>
                        <a:effectLst/>
                        <a:latin typeface="Arial" panose="020B0604020202020204" pitchFamily="34" charset="0"/>
                      </a:endParaRPr>
                    </a:p>
                  </a:txBody>
                  <a:tcPr marL="8562" marR="8562" marT="8562" marB="0" anchor="b">
                    <a:solidFill>
                      <a:schemeClr val="accent5">
                        <a:lumMod val="50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0000"/>
                  </a:ext>
                </a:extLst>
              </a:tr>
              <a:tr h="171245">
                <a:tc vMerge="1">
                  <a:txBody>
                    <a:bodyPr/>
                    <a:lstStyle/>
                    <a:p>
                      <a:endParaRPr lang="fr-CA"/>
                    </a:p>
                  </a:txBody>
                  <a:tcPr/>
                </a:tc>
                <a:tc gridSpan="2">
                  <a:txBody>
                    <a:bodyPr/>
                    <a:lstStyle/>
                    <a:p>
                      <a:pPr algn="ctr" fontAlgn="b"/>
                      <a:r>
                        <a:rPr lang="fr-CA" sz="1400" b="1" u="none" strike="noStrike" dirty="0">
                          <a:solidFill>
                            <a:schemeClr val="bg1"/>
                          </a:solidFill>
                          <a:effectLst/>
                        </a:rPr>
                        <a:t>2014</a:t>
                      </a:r>
                      <a:endParaRPr lang="fr-CA" sz="1400" b="1" i="0" u="none" strike="noStrike" dirty="0">
                        <a:solidFill>
                          <a:schemeClr val="bg1"/>
                        </a:solidFill>
                        <a:effectLst/>
                        <a:latin typeface="Arial" panose="020B0604020202020204" pitchFamily="34" charset="0"/>
                      </a:endParaRPr>
                    </a:p>
                  </a:txBody>
                  <a:tcPr marL="8562" marR="8562" marT="8562" marB="0" anchor="ctr">
                    <a:solidFill>
                      <a:schemeClr val="accent5">
                        <a:lumMod val="50000"/>
                      </a:schemeClr>
                    </a:solidFill>
                  </a:tcPr>
                </a:tc>
                <a:tc hMerge="1">
                  <a:txBody>
                    <a:bodyPr/>
                    <a:lstStyle/>
                    <a:p>
                      <a:endParaRPr lang="fr-CA"/>
                    </a:p>
                  </a:txBody>
                  <a:tcPr/>
                </a:tc>
                <a:tc gridSpan="2">
                  <a:txBody>
                    <a:bodyPr/>
                    <a:lstStyle/>
                    <a:p>
                      <a:pPr algn="ctr" fontAlgn="b"/>
                      <a:r>
                        <a:rPr lang="fr-CA" sz="1400" b="1" u="none" strike="noStrike" dirty="0">
                          <a:solidFill>
                            <a:schemeClr val="bg1"/>
                          </a:solidFill>
                          <a:effectLst/>
                        </a:rPr>
                        <a:t>2018</a:t>
                      </a:r>
                      <a:endParaRPr lang="fr-CA" sz="1400" b="1" i="0" u="none" strike="noStrike" dirty="0">
                        <a:solidFill>
                          <a:schemeClr val="bg1"/>
                        </a:solidFill>
                        <a:effectLst/>
                        <a:latin typeface="Arial" panose="020B0604020202020204" pitchFamily="34" charset="0"/>
                      </a:endParaRPr>
                    </a:p>
                  </a:txBody>
                  <a:tcPr marL="8562" marR="8562" marT="8562" marB="0" anchor="ctr">
                    <a:solidFill>
                      <a:schemeClr val="accent5">
                        <a:lumMod val="50000"/>
                      </a:schemeClr>
                    </a:solidFill>
                  </a:tcPr>
                </a:tc>
                <a:tc hMerge="1">
                  <a:txBody>
                    <a:bodyPr/>
                    <a:lstStyle/>
                    <a:p>
                      <a:endParaRPr lang="fr-CA"/>
                    </a:p>
                  </a:txBody>
                  <a:tcPr/>
                </a:tc>
                <a:tc>
                  <a:txBody>
                    <a:bodyPr/>
                    <a:lstStyle/>
                    <a:p>
                      <a:pPr algn="ctr" fontAlgn="b"/>
                      <a:r>
                        <a:rPr lang="fr-CA" sz="1400" b="1" u="none" strike="noStrike" dirty="0">
                          <a:solidFill>
                            <a:schemeClr val="bg1"/>
                          </a:solidFill>
                          <a:effectLst/>
                        </a:rPr>
                        <a:t>Variation taux</a:t>
                      </a:r>
                      <a:endParaRPr lang="fr-CA" sz="1400" b="1" i="0" u="none" strike="noStrike" dirty="0">
                        <a:solidFill>
                          <a:schemeClr val="bg1"/>
                        </a:solidFill>
                        <a:effectLst/>
                        <a:latin typeface="Arial" panose="020B0604020202020204" pitchFamily="34" charset="0"/>
                      </a:endParaRPr>
                    </a:p>
                  </a:txBody>
                  <a:tcPr marL="8562" marR="8562" marT="8562" marB="0" anchor="ctr">
                    <a:solidFill>
                      <a:schemeClr val="accent5">
                        <a:lumMod val="50000"/>
                      </a:schemeClr>
                    </a:solidFill>
                  </a:tcPr>
                </a:tc>
                <a:tc rowSpan="2">
                  <a:txBody>
                    <a:bodyPr/>
                    <a:lstStyle/>
                    <a:p>
                      <a:pPr algn="ctr" fontAlgn="b"/>
                      <a:r>
                        <a:rPr lang="fr-CA" sz="1400" b="1" u="none" strike="noStrike" dirty="0">
                          <a:solidFill>
                            <a:schemeClr val="bg1"/>
                          </a:solidFill>
                          <a:effectLst/>
                        </a:rPr>
                        <a:t>Tendances 2019</a:t>
                      </a:r>
                      <a:endParaRPr lang="fr-CA" sz="1400" b="1" i="0" u="none" strike="noStrike" dirty="0">
                        <a:solidFill>
                          <a:schemeClr val="bg1"/>
                        </a:solidFill>
                        <a:effectLst/>
                        <a:latin typeface="Arial" panose="020B0604020202020204" pitchFamily="34" charset="0"/>
                      </a:endParaRPr>
                    </a:p>
                  </a:txBody>
                  <a:tcPr marL="8562" marR="8562" marT="8562" marB="0" anchor="ctr">
                    <a:solidFill>
                      <a:schemeClr val="accent5">
                        <a:lumMod val="50000"/>
                      </a:schemeClr>
                    </a:solidFill>
                  </a:tcPr>
                </a:tc>
                <a:extLst>
                  <a:ext uri="{0D108BD9-81ED-4DB2-BD59-A6C34878D82A}">
                    <a16:rowId xmlns:a16="http://schemas.microsoft.com/office/drawing/2014/main" val="10001"/>
                  </a:ext>
                </a:extLst>
              </a:tr>
              <a:tr h="145558">
                <a:tc vMerge="1">
                  <a:txBody>
                    <a:bodyPr/>
                    <a:lstStyle/>
                    <a:p>
                      <a:endParaRPr lang="fr-CA"/>
                    </a:p>
                  </a:txBody>
                  <a:tcPr/>
                </a:tc>
                <a:tc>
                  <a:txBody>
                    <a:bodyPr/>
                    <a:lstStyle/>
                    <a:p>
                      <a:pPr algn="ctr" fontAlgn="b"/>
                      <a:r>
                        <a:rPr lang="fr-CA" sz="1400" b="1" u="none" strike="noStrike" dirty="0">
                          <a:solidFill>
                            <a:schemeClr val="bg1"/>
                          </a:solidFill>
                          <a:effectLst/>
                        </a:rPr>
                        <a:t>N  </a:t>
                      </a:r>
                      <a:endParaRPr lang="fr-CA" sz="1400" b="1" i="0" u="none" strike="noStrike" dirty="0">
                        <a:solidFill>
                          <a:schemeClr val="bg1"/>
                        </a:solidFill>
                        <a:effectLst/>
                        <a:latin typeface="Arial" panose="020B0604020202020204" pitchFamily="34" charset="0"/>
                      </a:endParaRPr>
                    </a:p>
                  </a:txBody>
                  <a:tcPr marL="8562" marR="8562" marT="8562" marB="0" anchor="b">
                    <a:solidFill>
                      <a:schemeClr val="accent5">
                        <a:lumMod val="50000"/>
                      </a:schemeClr>
                    </a:solidFill>
                  </a:tcPr>
                </a:tc>
                <a:tc>
                  <a:txBody>
                    <a:bodyPr/>
                    <a:lstStyle/>
                    <a:p>
                      <a:pPr algn="ctr" fontAlgn="b"/>
                      <a:r>
                        <a:rPr lang="fr-CA" sz="1400" b="1" u="none" strike="noStrike" dirty="0" err="1">
                          <a:solidFill>
                            <a:schemeClr val="bg1"/>
                          </a:solidFill>
                          <a:effectLst/>
                        </a:rPr>
                        <a:t>Tx</a:t>
                      </a:r>
                      <a:endParaRPr lang="fr-CA" sz="1400" b="1" i="0" u="none" strike="noStrike" dirty="0">
                        <a:solidFill>
                          <a:schemeClr val="bg1"/>
                        </a:solidFill>
                        <a:effectLst/>
                        <a:latin typeface="Arial" panose="020B0604020202020204" pitchFamily="34" charset="0"/>
                      </a:endParaRPr>
                    </a:p>
                  </a:txBody>
                  <a:tcPr marL="8562" marR="8562" marT="8562" marB="0" anchor="b">
                    <a:solidFill>
                      <a:schemeClr val="accent5">
                        <a:lumMod val="50000"/>
                      </a:schemeClr>
                    </a:solidFill>
                  </a:tcPr>
                </a:tc>
                <a:tc>
                  <a:txBody>
                    <a:bodyPr/>
                    <a:lstStyle/>
                    <a:p>
                      <a:pPr algn="ctr" fontAlgn="b"/>
                      <a:r>
                        <a:rPr lang="fr-CA" sz="1400" b="1" u="none" strike="noStrike" dirty="0">
                          <a:solidFill>
                            <a:schemeClr val="bg1"/>
                          </a:solidFill>
                          <a:effectLst/>
                        </a:rPr>
                        <a:t>N  </a:t>
                      </a:r>
                      <a:endParaRPr lang="fr-CA" sz="1400" b="1" i="0" u="none" strike="noStrike" dirty="0">
                        <a:solidFill>
                          <a:schemeClr val="bg1"/>
                        </a:solidFill>
                        <a:effectLst/>
                        <a:latin typeface="Arial" panose="020B0604020202020204" pitchFamily="34" charset="0"/>
                      </a:endParaRPr>
                    </a:p>
                  </a:txBody>
                  <a:tcPr marL="8562" marR="8562" marT="8562" marB="0" anchor="b">
                    <a:solidFill>
                      <a:schemeClr val="accent5">
                        <a:lumMod val="50000"/>
                      </a:schemeClr>
                    </a:solidFill>
                  </a:tcPr>
                </a:tc>
                <a:tc>
                  <a:txBody>
                    <a:bodyPr/>
                    <a:lstStyle/>
                    <a:p>
                      <a:pPr algn="ctr" fontAlgn="b"/>
                      <a:r>
                        <a:rPr lang="fr-CA" sz="1400" b="1" u="none" strike="noStrike" dirty="0" err="1">
                          <a:solidFill>
                            <a:schemeClr val="bg1"/>
                          </a:solidFill>
                          <a:effectLst/>
                        </a:rPr>
                        <a:t>Tx</a:t>
                      </a:r>
                      <a:endParaRPr lang="fr-CA" sz="1400" b="1" i="0" u="none" strike="noStrike" dirty="0">
                        <a:solidFill>
                          <a:schemeClr val="bg1"/>
                        </a:solidFill>
                        <a:effectLst/>
                        <a:latin typeface="Arial" panose="020B0604020202020204" pitchFamily="34" charset="0"/>
                      </a:endParaRPr>
                    </a:p>
                  </a:txBody>
                  <a:tcPr marL="8562" marR="8562" marT="8562" marB="0" anchor="b">
                    <a:solidFill>
                      <a:schemeClr val="accent5">
                        <a:lumMod val="50000"/>
                      </a:schemeClr>
                    </a:solidFill>
                  </a:tcPr>
                </a:tc>
                <a:tc>
                  <a:txBody>
                    <a:bodyPr/>
                    <a:lstStyle/>
                    <a:p>
                      <a:pPr algn="ctr" fontAlgn="b"/>
                      <a:r>
                        <a:rPr lang="fr-CA" sz="1400" b="1" u="none" strike="noStrike" dirty="0">
                          <a:solidFill>
                            <a:schemeClr val="bg1"/>
                          </a:solidFill>
                          <a:effectLst/>
                        </a:rPr>
                        <a:t>2014-2018</a:t>
                      </a:r>
                      <a:endParaRPr lang="fr-CA" sz="1400" b="1" i="0" u="none" strike="noStrike" dirty="0">
                        <a:solidFill>
                          <a:schemeClr val="bg1"/>
                        </a:solidFill>
                        <a:effectLst/>
                        <a:latin typeface="Arial" panose="020B0604020202020204" pitchFamily="34" charset="0"/>
                      </a:endParaRPr>
                    </a:p>
                  </a:txBody>
                  <a:tcPr marL="8562" marR="8562" marT="8562" marB="0" anchor="b">
                    <a:solidFill>
                      <a:schemeClr val="accent5">
                        <a:lumMod val="50000"/>
                      </a:schemeClr>
                    </a:solidFill>
                  </a:tcPr>
                </a:tc>
                <a:tc vMerge="1">
                  <a:txBody>
                    <a:bodyPr/>
                    <a:lstStyle/>
                    <a:p>
                      <a:pPr algn="ctr" fontAlgn="b"/>
                      <a:endParaRPr lang="fr-CA" sz="1200" b="1" i="0" u="none" strike="noStrike" dirty="0">
                        <a:solidFill>
                          <a:schemeClr val="bg1"/>
                        </a:solidFill>
                        <a:effectLst/>
                        <a:latin typeface="Arial" panose="020B0604020202020204" pitchFamily="34" charset="0"/>
                      </a:endParaRPr>
                    </a:p>
                  </a:txBody>
                  <a:tcPr marL="8562" marR="8562" marT="8562" marB="0" anchor="b">
                    <a:solidFill>
                      <a:schemeClr val="accent5">
                        <a:lumMod val="50000"/>
                      </a:schemeClr>
                    </a:solidFill>
                  </a:tcPr>
                </a:tc>
                <a:extLst>
                  <a:ext uri="{0D108BD9-81ED-4DB2-BD59-A6C34878D82A}">
                    <a16:rowId xmlns:a16="http://schemas.microsoft.com/office/drawing/2014/main" val="10002"/>
                  </a:ext>
                </a:extLst>
              </a:tr>
              <a:tr h="334045">
                <a:tc>
                  <a:txBody>
                    <a:bodyPr/>
                    <a:lstStyle/>
                    <a:p>
                      <a:pPr algn="l" fontAlgn="ctr"/>
                      <a:r>
                        <a:rPr lang="fr-CA" sz="1400" b="1" u="none" strike="noStrike" dirty="0">
                          <a:effectLst/>
                        </a:rPr>
                        <a:t> Infection gonococcique</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3 295</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40,1 </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7 520</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88,6 </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ctr" fontAlgn="ctr"/>
                      <a:r>
                        <a:rPr lang="fr-CA" sz="1400" u="none" strike="noStrike" dirty="0">
                          <a:solidFill>
                            <a:srgbClr val="FF0000"/>
                          </a:solidFill>
                          <a:effectLst/>
                        </a:rPr>
                        <a:t>121%</a:t>
                      </a:r>
                      <a:endParaRPr lang="fr-CA" sz="1400" b="1" i="0" u="none" strike="noStrike" dirty="0">
                        <a:solidFill>
                          <a:srgbClr val="FF0000"/>
                        </a:solidFill>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CA" sz="1400" b="1" i="0" u="none" strike="noStrike" dirty="0">
                          <a:effectLst/>
                          <a:latin typeface="Symbol" panose="05050102010706020507" pitchFamily="18" charset="2"/>
                          <a:sym typeface="Symbol" panose="05050102010706020507" pitchFamily="18" charset="2"/>
                        </a:rPr>
                        <a:t></a:t>
                      </a:r>
                      <a:endParaRPr lang="fr-CA" sz="1400" b="1" i="0" u="none" strike="noStrike" dirty="0">
                        <a:effectLst/>
                        <a:latin typeface="Symbol" panose="05050102010706020507" pitchFamily="18" charset="2"/>
                      </a:endParaRPr>
                    </a:p>
                  </a:txBody>
                  <a:tcPr marL="8562" marR="8562" marT="8562" marB="0" anchor="ctr">
                    <a:solidFill>
                      <a:schemeClr val="accent5">
                        <a:lumMod val="40000"/>
                        <a:lumOff val="60000"/>
                      </a:schemeClr>
                    </a:solidFill>
                  </a:tcPr>
                </a:tc>
                <a:extLst>
                  <a:ext uri="{0D108BD9-81ED-4DB2-BD59-A6C34878D82A}">
                    <a16:rowId xmlns:a16="http://schemas.microsoft.com/office/drawing/2014/main" val="10003"/>
                  </a:ext>
                </a:extLst>
              </a:tr>
              <a:tr h="334045">
                <a:tc>
                  <a:txBody>
                    <a:bodyPr/>
                    <a:lstStyle/>
                    <a:p>
                      <a:pPr algn="l" fontAlgn="ctr"/>
                      <a:r>
                        <a:rPr lang="fr-CA" sz="1400" b="1" u="none" strike="noStrike" dirty="0">
                          <a:effectLst/>
                        </a:rPr>
                        <a:t> Syphilis </a:t>
                      </a:r>
                      <a:r>
                        <a:rPr lang="fr-CA" sz="1400" b="1" u="none" strike="noStrike" dirty="0" err="1">
                          <a:effectLst/>
                        </a:rPr>
                        <a:t>infectieuse</a:t>
                      </a:r>
                      <a:r>
                        <a:rPr lang="fr-CA" sz="1400" b="1" u="none" strike="noStrike" baseline="30000" dirty="0" err="1">
                          <a:effectLst/>
                        </a:rPr>
                        <a:t>b</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b="0" i="0" u="none" strike="noStrike" dirty="0">
                          <a:effectLst/>
                          <a:latin typeface="+mn-lt"/>
                        </a:rPr>
                        <a:t>593</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7,2</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938</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11,1</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ctr" fontAlgn="ctr"/>
                      <a:r>
                        <a:rPr lang="fr-CA" sz="1400" u="none" strike="noStrike" dirty="0">
                          <a:solidFill>
                            <a:srgbClr val="FF0000"/>
                          </a:solidFill>
                          <a:effectLst/>
                        </a:rPr>
                        <a:t>53%</a:t>
                      </a:r>
                      <a:endParaRPr lang="fr-CA" sz="1400" b="1" i="0" u="none" strike="noStrike" dirty="0">
                        <a:solidFill>
                          <a:srgbClr val="FF0000"/>
                        </a:solidFill>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ctr" fontAlgn="ctr"/>
                      <a:r>
                        <a:rPr lang="fr-CA" sz="1400" b="1" i="0" u="none" strike="noStrike" dirty="0">
                          <a:solidFill>
                            <a:srgbClr val="FF0000"/>
                          </a:solidFill>
                          <a:effectLst/>
                          <a:latin typeface="Symbol" panose="05050102010706020507" pitchFamily="18" charset="2"/>
                          <a:sym typeface="Symbol" panose="05050102010706020507" pitchFamily="18" charset="2"/>
                        </a:rPr>
                        <a:t></a:t>
                      </a:r>
                      <a:endParaRPr lang="fr-CA" sz="1400" b="1" i="0" u="none" strike="noStrike" dirty="0">
                        <a:solidFill>
                          <a:srgbClr val="FF0000"/>
                        </a:solidFill>
                        <a:effectLst/>
                        <a:latin typeface="Symbol" panose="05050102010706020507" pitchFamily="18" charset="2"/>
                      </a:endParaRPr>
                    </a:p>
                  </a:txBody>
                  <a:tcPr marL="8562" marR="8562" marT="8562" marB="0" anchor="ctr">
                    <a:solidFill>
                      <a:schemeClr val="accent5">
                        <a:lumMod val="40000"/>
                        <a:lumOff val="60000"/>
                      </a:schemeClr>
                    </a:solidFill>
                  </a:tcPr>
                </a:tc>
                <a:extLst>
                  <a:ext uri="{0D108BD9-81ED-4DB2-BD59-A6C34878D82A}">
                    <a16:rowId xmlns:a16="http://schemas.microsoft.com/office/drawing/2014/main" val="10004"/>
                  </a:ext>
                </a:extLst>
              </a:tr>
              <a:tr h="483539">
                <a:tc>
                  <a:txBody>
                    <a:bodyPr/>
                    <a:lstStyle/>
                    <a:p>
                      <a:pPr algn="l" fontAlgn="ctr"/>
                      <a:r>
                        <a:rPr lang="fr-CA" sz="1400" b="1" u="none" strike="noStrike" dirty="0">
                          <a:effectLst/>
                        </a:rPr>
                        <a:t> Lymphogranulomatose</a:t>
                      </a:r>
                      <a:br>
                        <a:rPr lang="fr-CA" sz="1400" b="1" u="none" strike="noStrike" dirty="0">
                          <a:effectLst/>
                        </a:rPr>
                      </a:br>
                      <a:r>
                        <a:rPr lang="fr-CA" sz="1400" b="1" u="none" strike="noStrike" dirty="0">
                          <a:effectLst/>
                        </a:rPr>
                        <a:t> vénérienne</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b="0" i="0" u="none" strike="noStrike" dirty="0">
                          <a:effectLst/>
                          <a:latin typeface="+mn-lt"/>
                        </a:rPr>
                        <a:t>61</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0,7</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b="0" i="0" u="none" strike="noStrike" dirty="0">
                          <a:effectLst/>
                          <a:latin typeface="+mn-lt"/>
                        </a:rPr>
                        <a:t>90</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1,1</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ctr" fontAlgn="ctr"/>
                      <a:r>
                        <a:rPr lang="fr-CA" sz="1400" u="none" strike="noStrike" dirty="0">
                          <a:solidFill>
                            <a:srgbClr val="FF0000"/>
                          </a:solidFill>
                          <a:effectLst/>
                        </a:rPr>
                        <a:t>43%</a:t>
                      </a:r>
                      <a:endParaRPr lang="fr-CA" sz="1400" b="1" i="0" u="none" strike="noStrike" dirty="0">
                        <a:solidFill>
                          <a:srgbClr val="FF0000"/>
                        </a:solidFill>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CA" sz="1400" b="1" i="0" u="none" strike="noStrike" dirty="0">
                          <a:solidFill>
                            <a:srgbClr val="FF0000"/>
                          </a:solidFill>
                          <a:effectLst/>
                          <a:latin typeface="Symbol" panose="05050102010706020507" pitchFamily="18" charset="2"/>
                          <a:sym typeface="Symbol" panose="05050102010706020507" pitchFamily="18" charset="2"/>
                        </a:rPr>
                        <a:t></a:t>
                      </a:r>
                      <a:endParaRPr lang="fr-CA" sz="1400" b="1" i="0" u="none" strike="noStrike" dirty="0">
                        <a:solidFill>
                          <a:srgbClr val="FF0000"/>
                        </a:solidFill>
                        <a:effectLst/>
                        <a:latin typeface="Symbol" panose="05050102010706020507" pitchFamily="18" charset="2"/>
                      </a:endParaRPr>
                    </a:p>
                  </a:txBody>
                  <a:tcPr marL="8562" marR="8562" marT="8562" marB="0" anchor="ctr">
                    <a:solidFill>
                      <a:schemeClr val="accent5">
                        <a:lumMod val="40000"/>
                        <a:lumOff val="60000"/>
                      </a:schemeClr>
                    </a:solidFill>
                  </a:tcPr>
                </a:tc>
                <a:extLst>
                  <a:ext uri="{0D108BD9-81ED-4DB2-BD59-A6C34878D82A}">
                    <a16:rowId xmlns:a16="http://schemas.microsoft.com/office/drawing/2014/main" val="10005"/>
                  </a:ext>
                </a:extLst>
              </a:tr>
              <a:tr h="278565">
                <a:tc>
                  <a:txBody>
                    <a:bodyPr/>
                    <a:lstStyle/>
                    <a:p>
                      <a:pPr algn="l" fontAlgn="ctr"/>
                      <a:r>
                        <a:rPr lang="fr-CA" sz="1400" b="1" u="none" strike="noStrike" dirty="0">
                          <a:effectLst/>
                        </a:rPr>
                        <a:t> Hépatite </a:t>
                      </a:r>
                      <a:r>
                        <a:rPr lang="fr-CA" sz="1400" b="1" u="none" strike="noStrike" dirty="0" err="1">
                          <a:effectLst/>
                        </a:rPr>
                        <a:t>B</a:t>
                      </a:r>
                      <a:r>
                        <a:rPr lang="fr-CA" sz="1400" b="1" u="none" strike="noStrike" baseline="30000" dirty="0" err="1">
                          <a:effectLst/>
                        </a:rPr>
                        <a:t>c</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935</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11,4</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b="0" i="0" u="none" strike="noStrike" dirty="0">
                          <a:effectLst/>
                          <a:latin typeface="+mn-lt"/>
                        </a:rPr>
                        <a:t>1</a:t>
                      </a:r>
                      <a:r>
                        <a:rPr lang="fr-CA" sz="1400" b="0" i="0" u="none" strike="noStrike" baseline="0" dirty="0">
                          <a:effectLst/>
                          <a:latin typeface="+mn-lt"/>
                        </a:rPr>
                        <a:t> 168</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13,8</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ctr" fontAlgn="ctr"/>
                      <a:r>
                        <a:rPr lang="fr-CA" sz="1400" u="none" strike="noStrike" dirty="0">
                          <a:solidFill>
                            <a:srgbClr val="FF0000"/>
                          </a:solidFill>
                          <a:effectLst/>
                        </a:rPr>
                        <a:t>21%</a:t>
                      </a:r>
                      <a:endParaRPr lang="fr-CA" sz="1400" b="1" i="0" u="none" strike="noStrike" dirty="0">
                        <a:solidFill>
                          <a:srgbClr val="FF0000"/>
                        </a:solidFill>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CA" sz="1400" b="1" i="0" u="none" strike="noStrike" dirty="0">
                          <a:effectLst/>
                          <a:latin typeface="Symbol" panose="05050102010706020507" pitchFamily="18" charset="2"/>
                          <a:sym typeface="Symbol" panose="05050102010706020507" pitchFamily="18" charset="2"/>
                        </a:rPr>
                        <a:t></a:t>
                      </a:r>
                      <a:endParaRPr lang="fr-CA" sz="1400" b="1" i="0" u="none" strike="noStrike" dirty="0">
                        <a:effectLst/>
                        <a:latin typeface="Symbol" panose="05050102010706020507" pitchFamily="18" charset="2"/>
                      </a:endParaRPr>
                    </a:p>
                  </a:txBody>
                  <a:tcPr marL="8562" marR="8562" marT="8562" marB="0" anchor="ctr">
                    <a:solidFill>
                      <a:schemeClr val="accent5">
                        <a:lumMod val="40000"/>
                        <a:lumOff val="60000"/>
                      </a:schemeClr>
                    </a:solidFill>
                  </a:tcPr>
                </a:tc>
                <a:extLst>
                  <a:ext uri="{0D108BD9-81ED-4DB2-BD59-A6C34878D82A}">
                    <a16:rowId xmlns:a16="http://schemas.microsoft.com/office/drawing/2014/main" val="10006"/>
                  </a:ext>
                </a:extLst>
              </a:tr>
              <a:tr h="288032">
                <a:tc>
                  <a:txBody>
                    <a:bodyPr/>
                    <a:lstStyle/>
                    <a:p>
                      <a:pPr algn="l" fontAlgn="ctr"/>
                      <a:r>
                        <a:rPr lang="fr-CA" sz="1400" u="none" strike="noStrike" dirty="0">
                          <a:effectLst/>
                        </a:rPr>
                        <a:t>      aiguë </a:t>
                      </a:r>
                      <a:endParaRPr lang="fr-CA" sz="1400" b="0"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a:effectLst/>
                        </a:rPr>
                        <a:t>18</a:t>
                      </a:r>
                      <a:endParaRPr lang="fr-CA" sz="1400" b="0" i="0" u="none" strike="noStrike">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0,2</a:t>
                      </a:r>
                      <a:endParaRPr lang="fr-CA" sz="1400" b="0"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19</a:t>
                      </a:r>
                      <a:endParaRPr lang="fr-CA" sz="1400" b="0"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0,2</a:t>
                      </a:r>
                      <a:endParaRPr lang="fr-CA" sz="1400" b="0"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ctr" fontAlgn="ctr"/>
                      <a:r>
                        <a:rPr lang="fr-CA" sz="1400" u="none" strike="noStrike" dirty="0">
                          <a:solidFill>
                            <a:srgbClr val="FF0000"/>
                          </a:solidFill>
                          <a:effectLst/>
                        </a:rPr>
                        <a:t>2%</a:t>
                      </a:r>
                      <a:endParaRPr lang="fr-CA" sz="1400" b="1" i="0" u="none" strike="noStrike" dirty="0">
                        <a:solidFill>
                          <a:srgbClr val="FF0000"/>
                        </a:solidFill>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CA" sz="1400" b="1" i="0" u="none" strike="noStrike" dirty="0">
                          <a:effectLst/>
                          <a:latin typeface="Symbol" panose="05050102010706020507" pitchFamily="18" charset="2"/>
                          <a:sym typeface="Symbol" panose="05050102010706020507" pitchFamily="18" charset="2"/>
                        </a:rPr>
                        <a:t></a:t>
                      </a:r>
                      <a:endParaRPr lang="fr-CA" sz="1400" b="1" i="0" u="none" strike="noStrike" dirty="0">
                        <a:effectLst/>
                        <a:latin typeface="Symbol" panose="05050102010706020507" pitchFamily="18" charset="2"/>
                      </a:endParaRPr>
                    </a:p>
                  </a:txBody>
                  <a:tcPr marL="8562" marR="8562" marT="8562" marB="0" anchor="ctr">
                    <a:solidFill>
                      <a:schemeClr val="accent5">
                        <a:lumMod val="40000"/>
                        <a:lumOff val="60000"/>
                      </a:schemeClr>
                    </a:solidFill>
                  </a:tcPr>
                </a:tc>
                <a:extLst>
                  <a:ext uri="{0D108BD9-81ED-4DB2-BD59-A6C34878D82A}">
                    <a16:rowId xmlns:a16="http://schemas.microsoft.com/office/drawing/2014/main" val="10007"/>
                  </a:ext>
                </a:extLst>
              </a:tr>
              <a:tr h="288032">
                <a:tc>
                  <a:txBody>
                    <a:bodyPr/>
                    <a:lstStyle/>
                    <a:p>
                      <a:pPr algn="l" fontAlgn="ctr"/>
                      <a:r>
                        <a:rPr lang="fr-CA" sz="1400" b="1" u="none" strike="noStrike" dirty="0">
                          <a:effectLst/>
                        </a:rPr>
                        <a:t> Infection à </a:t>
                      </a:r>
                      <a:r>
                        <a:rPr lang="fr-CA" sz="1400" b="1" i="1" u="none" strike="noStrike" dirty="0">
                          <a:effectLst/>
                        </a:rPr>
                        <a:t>Chlamydia </a:t>
                      </a:r>
                      <a:r>
                        <a:rPr lang="fr-CA" sz="1400" b="1" i="1" u="none" strike="noStrike" dirty="0" err="1">
                          <a:effectLst/>
                        </a:rPr>
                        <a:t>trachomatis</a:t>
                      </a:r>
                      <a:endParaRPr lang="fr-CA" sz="1400" b="1" i="1"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23 191</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282,0</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28 390</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334,5</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ctr" fontAlgn="ctr"/>
                      <a:r>
                        <a:rPr lang="fr-CA" sz="1400" u="none" strike="noStrike" dirty="0">
                          <a:solidFill>
                            <a:srgbClr val="FF0000"/>
                          </a:solidFill>
                          <a:effectLst/>
                        </a:rPr>
                        <a:t>19%</a:t>
                      </a:r>
                      <a:endParaRPr lang="fr-CA" sz="1400" b="1" i="0" u="none" strike="noStrike" dirty="0">
                        <a:solidFill>
                          <a:srgbClr val="FF0000"/>
                        </a:solidFill>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CA" sz="1400" b="1" i="0" u="none" strike="noStrike" dirty="0">
                          <a:effectLst/>
                          <a:latin typeface="Symbol" panose="05050102010706020507" pitchFamily="18" charset="2"/>
                          <a:sym typeface="Symbol" panose="05050102010706020507" pitchFamily="18" charset="2"/>
                        </a:rPr>
                        <a:t></a:t>
                      </a:r>
                      <a:endParaRPr lang="fr-CA" sz="1400" b="1" i="0" u="none" strike="noStrike" dirty="0">
                        <a:effectLst/>
                        <a:latin typeface="Symbol" panose="05050102010706020507" pitchFamily="18" charset="2"/>
                      </a:endParaRPr>
                    </a:p>
                  </a:txBody>
                  <a:tcPr marL="8562" marR="8562" marT="8562" marB="0" anchor="ctr">
                    <a:solidFill>
                      <a:schemeClr val="accent5">
                        <a:lumMod val="40000"/>
                        <a:lumOff val="60000"/>
                      </a:schemeClr>
                    </a:solidFill>
                  </a:tcPr>
                </a:tc>
                <a:extLst>
                  <a:ext uri="{0D108BD9-81ED-4DB2-BD59-A6C34878D82A}">
                    <a16:rowId xmlns:a16="http://schemas.microsoft.com/office/drawing/2014/main" val="10008"/>
                  </a:ext>
                </a:extLst>
              </a:tr>
              <a:tr h="288032">
                <a:tc>
                  <a:txBody>
                    <a:bodyPr/>
                    <a:lstStyle/>
                    <a:p>
                      <a:pPr algn="l" fontAlgn="ctr"/>
                      <a:r>
                        <a:rPr lang="fr-CA" sz="1400" u="none" strike="noStrike" dirty="0">
                          <a:effectLst/>
                        </a:rPr>
                        <a:t> </a:t>
                      </a:r>
                      <a:r>
                        <a:rPr lang="fr-CA" sz="1400" b="1" u="none" strike="noStrike" dirty="0">
                          <a:effectLst/>
                        </a:rPr>
                        <a:t>Hépatite C</a:t>
                      </a:r>
                      <a:r>
                        <a:rPr lang="fr-CA" sz="1400" b="1" u="none" strike="noStrike" baseline="30000" dirty="0">
                          <a:effectLst/>
                        </a:rPr>
                        <a:t>d</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1 104</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13,4</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1 334</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15,7</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ctr" fontAlgn="ctr"/>
                      <a:r>
                        <a:rPr lang="fr-CA" sz="1400" u="none" strike="noStrike" dirty="0">
                          <a:solidFill>
                            <a:srgbClr val="FF0000"/>
                          </a:solidFill>
                          <a:effectLst/>
                        </a:rPr>
                        <a:t>17%</a:t>
                      </a:r>
                      <a:endParaRPr lang="fr-CA" sz="1400" b="1" i="0" u="none" strike="noStrike" dirty="0">
                        <a:solidFill>
                          <a:srgbClr val="FF0000"/>
                        </a:solidFill>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CA" sz="1400" b="1" i="0" u="none" strike="noStrike" dirty="0">
                          <a:effectLst/>
                          <a:latin typeface="Symbol" panose="05050102010706020507" pitchFamily="18" charset="2"/>
                          <a:sym typeface="Symbol" panose="05050102010706020507" pitchFamily="18" charset="2"/>
                        </a:rPr>
                        <a:t></a:t>
                      </a:r>
                      <a:endParaRPr lang="fr-CA" sz="1400" b="1" i="0" u="none" strike="noStrike" dirty="0">
                        <a:effectLst/>
                        <a:latin typeface="Symbol" panose="05050102010706020507" pitchFamily="18" charset="2"/>
                      </a:endParaRPr>
                    </a:p>
                  </a:txBody>
                  <a:tcPr marL="8562" marR="8562" marT="8562" marB="0" anchor="ctr">
                    <a:solidFill>
                      <a:schemeClr val="accent5">
                        <a:lumMod val="40000"/>
                        <a:lumOff val="60000"/>
                      </a:schemeClr>
                    </a:solidFill>
                  </a:tcPr>
                </a:tc>
                <a:extLst>
                  <a:ext uri="{0D108BD9-81ED-4DB2-BD59-A6C34878D82A}">
                    <a16:rowId xmlns:a16="http://schemas.microsoft.com/office/drawing/2014/main" val="10009"/>
                  </a:ext>
                </a:extLst>
              </a:tr>
              <a:tr h="288032">
                <a:tc>
                  <a:txBody>
                    <a:bodyPr/>
                    <a:lstStyle/>
                    <a:p>
                      <a:pPr algn="l" fontAlgn="ctr"/>
                      <a:r>
                        <a:rPr lang="fr-CA" sz="1400" u="none" strike="noStrike" dirty="0">
                          <a:effectLst/>
                        </a:rPr>
                        <a:t>      aiguë/récente</a:t>
                      </a:r>
                      <a:endParaRPr lang="fr-CA" sz="1400" b="0"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b="0" i="0" u="none" strike="noStrike" dirty="0">
                          <a:effectLst/>
                          <a:latin typeface="+mn-lt"/>
                        </a:rPr>
                        <a:t>31</a:t>
                      </a:r>
                      <a:endParaRPr lang="fr-CA" sz="1400" b="0"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0,4 </a:t>
                      </a:r>
                      <a:endParaRPr lang="fr-CA" sz="1400" b="0"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b="0" i="0" u="none" strike="noStrike" dirty="0">
                          <a:effectLst/>
                          <a:latin typeface="+mn-lt"/>
                        </a:rPr>
                        <a:t>15</a:t>
                      </a:r>
                      <a:endParaRPr lang="fr-CA" sz="1400" b="0"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0,2</a:t>
                      </a:r>
                      <a:endParaRPr lang="fr-CA" sz="1400" b="0"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ctr" fontAlgn="ctr"/>
                      <a:r>
                        <a:rPr lang="fr-CA" sz="1400" u="none" strike="noStrike" dirty="0">
                          <a:solidFill>
                            <a:schemeClr val="accent5">
                              <a:lumMod val="50000"/>
                            </a:schemeClr>
                          </a:solidFill>
                          <a:effectLst/>
                        </a:rPr>
                        <a:t>-52%</a:t>
                      </a:r>
                      <a:endParaRPr lang="fr-CA" sz="1400" b="1" i="0" u="none" strike="noStrike" dirty="0">
                        <a:solidFill>
                          <a:schemeClr val="accent5">
                            <a:lumMod val="50000"/>
                          </a:schemeClr>
                        </a:solidFill>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CA" sz="1400" b="1" i="0" u="none" strike="noStrike" dirty="0">
                          <a:effectLst/>
                          <a:latin typeface="Symbol" panose="05050102010706020507" pitchFamily="18" charset="2"/>
                          <a:sym typeface="Symbol" panose="05050102010706020507" pitchFamily="18" charset="2"/>
                        </a:rPr>
                        <a:t></a:t>
                      </a:r>
                      <a:endParaRPr lang="fr-CA" sz="1400" b="1" i="0" u="none" strike="noStrike" dirty="0">
                        <a:effectLst/>
                        <a:latin typeface="Symbol" panose="05050102010706020507" pitchFamily="18" charset="2"/>
                      </a:endParaRPr>
                    </a:p>
                  </a:txBody>
                  <a:tcPr marL="8562" marR="8562" marT="8562" marB="0" anchor="ctr">
                    <a:solidFill>
                      <a:schemeClr val="accent5">
                        <a:lumMod val="40000"/>
                        <a:lumOff val="60000"/>
                      </a:schemeClr>
                    </a:solidFill>
                  </a:tcPr>
                </a:tc>
                <a:extLst>
                  <a:ext uri="{0D108BD9-81ED-4DB2-BD59-A6C34878D82A}">
                    <a16:rowId xmlns:a16="http://schemas.microsoft.com/office/drawing/2014/main" val="10010"/>
                  </a:ext>
                </a:extLst>
              </a:tr>
              <a:tr h="256867">
                <a:tc>
                  <a:txBody>
                    <a:bodyPr/>
                    <a:lstStyle/>
                    <a:p>
                      <a:pPr algn="l" fontAlgn="ctr"/>
                      <a:r>
                        <a:rPr lang="fr-CA" sz="1400" b="1" u="none" strike="noStrike" dirty="0">
                          <a:effectLst/>
                        </a:rPr>
                        <a:t>Infection par le VIH</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b="0" i="0" u="none" strike="noStrike" dirty="0">
                          <a:effectLst/>
                          <a:latin typeface="+mn-lt"/>
                        </a:rPr>
                        <a:t>285</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3,5</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311</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r" fontAlgn="ctr"/>
                      <a:r>
                        <a:rPr lang="fr-CA" sz="1400" u="none" strike="noStrike" dirty="0">
                          <a:effectLst/>
                        </a:rPr>
                        <a:t>3,7</a:t>
                      </a:r>
                      <a:endParaRPr lang="fr-CA" sz="1400" b="1" i="0" u="none" strike="noStrike" dirty="0">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algn="ctr" fontAlgn="ctr"/>
                      <a:r>
                        <a:rPr lang="fr-CA" sz="1400" u="none" strike="noStrike" dirty="0">
                          <a:solidFill>
                            <a:srgbClr val="FF0000"/>
                          </a:solidFill>
                          <a:effectLst/>
                        </a:rPr>
                        <a:t>6%</a:t>
                      </a:r>
                      <a:endParaRPr lang="fr-CA" sz="1400" b="1" i="0" u="none" strike="noStrike" dirty="0">
                        <a:solidFill>
                          <a:srgbClr val="FF0000"/>
                        </a:solidFill>
                        <a:effectLst/>
                        <a:latin typeface="Arial" panose="020B0604020202020204" pitchFamily="34" charset="0"/>
                      </a:endParaRPr>
                    </a:p>
                  </a:txBody>
                  <a:tcPr marL="8562" marR="8562" marT="8562" marB="0" anchor="ctr">
                    <a:solidFill>
                      <a:schemeClr val="accent5">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CA" sz="1400" b="1" i="0" u="none" strike="noStrike" dirty="0" err="1">
                          <a:effectLst/>
                          <a:latin typeface="Calibri" panose="020F0502020204030204" pitchFamily="34" charset="0"/>
                        </a:rPr>
                        <a:t>nd</a:t>
                      </a:r>
                      <a:endParaRPr lang="fr-CA" sz="1400" b="1" i="0" u="none" strike="noStrike" dirty="0">
                        <a:effectLst/>
                        <a:latin typeface="Calibri" panose="020F0502020204030204" pitchFamily="34" charset="0"/>
                      </a:endParaRPr>
                    </a:p>
                  </a:txBody>
                  <a:tcPr marL="8562" marR="8562" marT="8562" marB="0" anchor="ctr">
                    <a:solidFill>
                      <a:schemeClr val="accent5">
                        <a:lumMod val="40000"/>
                        <a:lumOff val="60000"/>
                      </a:schemeClr>
                    </a:solidFill>
                  </a:tcPr>
                </a:tc>
                <a:extLst>
                  <a:ext uri="{0D108BD9-81ED-4DB2-BD59-A6C34878D82A}">
                    <a16:rowId xmlns:a16="http://schemas.microsoft.com/office/drawing/2014/main" val="10011"/>
                  </a:ext>
                </a:extLst>
              </a:tr>
            </a:tbl>
          </a:graphicData>
        </a:graphic>
      </p:graphicFrame>
      <p:sp>
        <p:nvSpPr>
          <p:cNvPr id="4" name="Espace réservé du numéro de diapositive 3"/>
          <p:cNvSpPr>
            <a:spLocks noGrp="1"/>
          </p:cNvSpPr>
          <p:nvPr>
            <p:ph type="sldNum" sz="quarter" idx="12"/>
          </p:nvPr>
        </p:nvSpPr>
        <p:spPr/>
        <p:txBody>
          <a:bodyPr/>
          <a:lstStyle/>
          <a:p>
            <a:fld id="{00BA8EDE-6DC9-4F99-B0F4-25DFD083338C}" type="slidenum">
              <a:rPr lang="fr-FR" smtClean="0"/>
              <a:pPr/>
              <a:t>30</a:t>
            </a:fld>
            <a:endParaRPr lang="fr-FR"/>
          </a:p>
        </p:txBody>
      </p:sp>
      <p:sp>
        <p:nvSpPr>
          <p:cNvPr id="6" name="ZoneTexte 5"/>
          <p:cNvSpPr txBox="1"/>
          <p:nvPr/>
        </p:nvSpPr>
        <p:spPr>
          <a:xfrm>
            <a:off x="380168" y="4638709"/>
            <a:ext cx="8306632" cy="507831"/>
          </a:xfrm>
          <a:prstGeom prst="rect">
            <a:avLst/>
          </a:prstGeom>
          <a:solidFill>
            <a:schemeClr val="bg1"/>
          </a:solidFill>
        </p:spPr>
        <p:txBody>
          <a:bodyPr wrap="square" rtlCol="0">
            <a:spAutoFit/>
          </a:bodyPr>
          <a:lstStyle/>
          <a:p>
            <a:r>
              <a:rPr lang="fr-CA" sz="900" dirty="0">
                <a:latin typeface="HelveticaNeueLT Std" panose="020B0604020202020204" pitchFamily="34" charset="0"/>
              </a:rPr>
              <a:t>Source: Adapté du Tableau 1, INSPQ, Portrait des infections transmissibles sexuellement et par le sang (ITSS) au Québec, Année 2018 et projections 2019</a:t>
            </a:r>
          </a:p>
          <a:p>
            <a:r>
              <a:rPr lang="fr-CA" sz="900" dirty="0">
                <a:latin typeface="HelveticaNeueLT Std" panose="020B0604020202020204" pitchFamily="34" charset="0"/>
              </a:rPr>
              <a:t>Taux par 100 000 personnes</a:t>
            </a:r>
          </a:p>
          <a:p>
            <a:r>
              <a:rPr lang="fr-CA" sz="900" dirty="0">
                <a:latin typeface="HelveticaNeueLT Std" panose="020B0604020202020204" pitchFamily="34" charset="0"/>
              </a:rPr>
              <a:t>Tendance 2019:  comparaison entre les données 2018 et les projections pour 2019</a:t>
            </a:r>
          </a:p>
        </p:txBody>
      </p:sp>
      <p:graphicFrame>
        <p:nvGraphicFramePr>
          <p:cNvPr id="7" name="Tableau 6"/>
          <p:cNvGraphicFramePr>
            <a:graphicFrameLocks noGrp="1"/>
          </p:cNvGraphicFramePr>
          <p:nvPr>
            <p:extLst>
              <p:ext uri="{D42A27DB-BD31-4B8C-83A1-F6EECF244321}">
                <p14:modId xmlns:p14="http://schemas.microsoft.com/office/powerpoint/2010/main" val="1606193131"/>
              </p:ext>
            </p:extLst>
          </p:nvPr>
        </p:nvGraphicFramePr>
        <p:xfrm>
          <a:off x="158971" y="795140"/>
          <a:ext cx="8904828" cy="253365"/>
        </p:xfrm>
        <a:graphic>
          <a:graphicData uri="http://schemas.openxmlformats.org/drawingml/2006/table">
            <a:tbl>
              <a:tblPr>
                <a:tableStyleId>{5C22544A-7EE6-4342-B048-85BDC9FD1C3A}</a:tableStyleId>
              </a:tblPr>
              <a:tblGrid>
                <a:gridCol w="8904828">
                  <a:extLst>
                    <a:ext uri="{9D8B030D-6E8A-4147-A177-3AD203B41FA5}">
                      <a16:colId xmlns:a16="http://schemas.microsoft.com/office/drawing/2014/main" val="20000"/>
                    </a:ext>
                  </a:extLst>
                </a:gridCol>
              </a:tblGrid>
              <a:tr h="238125">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fr-CA" sz="1400" b="1" u="none" strike="noStrike" dirty="0">
                          <a:solidFill>
                            <a:schemeClr val="tx1">
                              <a:lumMod val="65000"/>
                              <a:lumOff val="35000"/>
                            </a:schemeClr>
                          </a:solidFill>
                          <a:effectLst/>
                          <a:latin typeface="HelveticaNeueLT Std" panose="020B0604020202020204" pitchFamily="34" charset="0"/>
                        </a:rPr>
                        <a:t>Nombre de cas déclarés et taux bruts d'incidence de certaines ITSS, Québec, 2014, 2018, tendances 2019</a:t>
                      </a:r>
                      <a:r>
                        <a:rPr lang="fr-CA" sz="1600" b="1" u="none" strike="noStrike" dirty="0">
                          <a:effectLst/>
                        </a:rPr>
                        <a:t> </a:t>
                      </a:r>
                      <a:endParaRPr lang="fr-CA" sz="1600" b="1" i="0" u="none" strike="noStrike" dirty="0">
                        <a:effectLst/>
                        <a:latin typeface="Arial"/>
                      </a:endParaRPr>
                    </a:p>
                  </a:txBody>
                  <a:tcPr marL="9525" marR="9525" marT="9525" marB="0" anchor="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36231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7474"/>
            <a:ext cx="8229600" cy="684599"/>
          </a:xfrm>
        </p:spPr>
        <p:txBody>
          <a:bodyPr>
            <a:normAutofit/>
          </a:bodyPr>
          <a:lstStyle/>
          <a:p>
            <a:r>
              <a:rPr lang="fr-CA" sz="2800" dirty="0"/>
              <a:t>Taux brut d’incidence selon la région, 2018</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31</a:t>
            </a:fld>
            <a:endParaRPr lang="fr-FR"/>
          </a:p>
        </p:txBody>
      </p:sp>
      <p:sp>
        <p:nvSpPr>
          <p:cNvPr id="5" name="ZoneTexte 4"/>
          <p:cNvSpPr txBox="1"/>
          <p:nvPr/>
        </p:nvSpPr>
        <p:spPr>
          <a:xfrm>
            <a:off x="158971" y="4363516"/>
            <a:ext cx="8279989" cy="338554"/>
          </a:xfrm>
          <a:prstGeom prst="rect">
            <a:avLst/>
          </a:prstGeom>
          <a:noFill/>
        </p:spPr>
        <p:txBody>
          <a:bodyPr wrap="square" rtlCol="0">
            <a:spAutoFit/>
          </a:bodyPr>
          <a:lstStyle/>
          <a:p>
            <a:r>
              <a:rPr lang="fr-CA" sz="800" dirty="0">
                <a:latin typeface="HelveticaNeueLT Std" panose="020B0604020202020204" pitchFamily="34" charset="0"/>
                <a:cs typeface="Arial" panose="020B0604020202020204" pitchFamily="34" charset="0"/>
              </a:rPr>
              <a:t>Source: Adapté du Tableau 2, INSPQ, Portrait des infections transmissibles sexuellement et par le sang (ITSS) au Québec, Année 2018 et projections 2019</a:t>
            </a:r>
          </a:p>
          <a:p>
            <a:r>
              <a:rPr lang="fr-CA" sz="800" dirty="0">
                <a:latin typeface="HelveticaNeueLT Std" panose="020B0604020202020204" pitchFamily="34" charset="0"/>
                <a:cs typeface="Arial" panose="020B0604020202020204" pitchFamily="34" charset="0"/>
              </a:rPr>
              <a:t>Taux par 100 000 personnes</a:t>
            </a:r>
          </a:p>
        </p:txBody>
      </p:sp>
      <p:sp>
        <p:nvSpPr>
          <p:cNvPr id="6" name="ZoneTexte 5"/>
          <p:cNvSpPr txBox="1"/>
          <p:nvPr/>
        </p:nvSpPr>
        <p:spPr>
          <a:xfrm>
            <a:off x="1691679" y="4580555"/>
            <a:ext cx="5887485" cy="584775"/>
          </a:xfrm>
          <a:prstGeom prst="rect">
            <a:avLst/>
          </a:prstGeom>
          <a:noFill/>
        </p:spPr>
        <p:txBody>
          <a:bodyPr wrap="square" rtlCol="0">
            <a:spAutoFit/>
          </a:bodyPr>
          <a:lstStyle/>
          <a:p>
            <a:r>
              <a:rPr lang="fr-CA" sz="800" dirty="0">
                <a:latin typeface="HelveticaNeueLT Std" panose="020B0604020202020204" pitchFamily="34" charset="0"/>
              </a:rPr>
              <a:t>a: Comprend tous les cas de syphilis infectieuse: primaire secondaire et latente précoce</a:t>
            </a:r>
          </a:p>
          <a:p>
            <a:r>
              <a:rPr lang="fr-CA" sz="800" dirty="0">
                <a:latin typeface="HelveticaNeueLT Std" panose="020B0604020202020204" pitchFamily="34" charset="0"/>
              </a:rPr>
              <a:t>b: Comprend tous les cas d’hépatite B (aiguë, chronique et non précisée)</a:t>
            </a:r>
          </a:p>
          <a:p>
            <a:r>
              <a:rPr lang="fr-CA" sz="800" dirty="0">
                <a:latin typeface="HelveticaNeueLT Std" panose="020B0604020202020204" pitchFamily="34" charset="0"/>
              </a:rPr>
              <a:t>c: Comprend tous les cas d’hépatite C (aiguë et non précisée)</a:t>
            </a:r>
          </a:p>
          <a:p>
            <a:r>
              <a:rPr lang="fr-CA" sz="800" dirty="0">
                <a:latin typeface="HelveticaNeueLT Std" panose="020B0604020202020204" pitchFamily="34" charset="0"/>
              </a:rPr>
              <a:t>d: Taux estimé à partir du nombre total de nouveaux diagnostics enregistrés en 2018. Ce nombre inclut les cas sans NAM,</a:t>
            </a: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1111338546"/>
              </p:ext>
            </p:extLst>
          </p:nvPr>
        </p:nvGraphicFramePr>
        <p:xfrm>
          <a:off x="0" y="727258"/>
          <a:ext cx="9144003" cy="3619401"/>
        </p:xfrm>
        <a:graphic>
          <a:graphicData uri="http://schemas.openxmlformats.org/drawingml/2006/table">
            <a:tbl>
              <a:tblPr>
                <a:tableStyleId>{5C22544A-7EE6-4342-B048-85BDC9FD1C3A}</a:tableStyleId>
              </a:tblPr>
              <a:tblGrid>
                <a:gridCol w="630621">
                  <a:extLst>
                    <a:ext uri="{9D8B030D-6E8A-4147-A177-3AD203B41FA5}">
                      <a16:colId xmlns:a16="http://schemas.microsoft.com/office/drawing/2014/main" val="20000"/>
                    </a:ext>
                  </a:extLst>
                </a:gridCol>
                <a:gridCol w="667717">
                  <a:extLst>
                    <a:ext uri="{9D8B030D-6E8A-4147-A177-3AD203B41FA5}">
                      <a16:colId xmlns:a16="http://schemas.microsoft.com/office/drawing/2014/main" val="20001"/>
                    </a:ext>
                  </a:extLst>
                </a:gridCol>
                <a:gridCol w="630621">
                  <a:extLst>
                    <a:ext uri="{9D8B030D-6E8A-4147-A177-3AD203B41FA5}">
                      <a16:colId xmlns:a16="http://schemas.microsoft.com/office/drawing/2014/main" val="20002"/>
                    </a:ext>
                  </a:extLst>
                </a:gridCol>
                <a:gridCol w="630621">
                  <a:extLst>
                    <a:ext uri="{9D8B030D-6E8A-4147-A177-3AD203B41FA5}">
                      <a16:colId xmlns:a16="http://schemas.microsoft.com/office/drawing/2014/main" val="20003"/>
                    </a:ext>
                  </a:extLst>
                </a:gridCol>
                <a:gridCol w="612073">
                  <a:extLst>
                    <a:ext uri="{9D8B030D-6E8A-4147-A177-3AD203B41FA5}">
                      <a16:colId xmlns:a16="http://schemas.microsoft.com/office/drawing/2014/main" val="20004"/>
                    </a:ext>
                  </a:extLst>
                </a:gridCol>
                <a:gridCol w="704811">
                  <a:extLst>
                    <a:ext uri="{9D8B030D-6E8A-4147-A177-3AD203B41FA5}">
                      <a16:colId xmlns:a16="http://schemas.microsoft.com/office/drawing/2014/main" val="20005"/>
                    </a:ext>
                  </a:extLst>
                </a:gridCol>
                <a:gridCol w="704811">
                  <a:extLst>
                    <a:ext uri="{9D8B030D-6E8A-4147-A177-3AD203B41FA5}">
                      <a16:colId xmlns:a16="http://schemas.microsoft.com/office/drawing/2014/main" val="20006"/>
                    </a:ext>
                  </a:extLst>
                </a:gridCol>
                <a:gridCol w="779002">
                  <a:extLst>
                    <a:ext uri="{9D8B030D-6E8A-4147-A177-3AD203B41FA5}">
                      <a16:colId xmlns:a16="http://schemas.microsoft.com/office/drawing/2014/main" val="20007"/>
                    </a:ext>
                  </a:extLst>
                </a:gridCol>
                <a:gridCol w="630621">
                  <a:extLst>
                    <a:ext uri="{9D8B030D-6E8A-4147-A177-3AD203B41FA5}">
                      <a16:colId xmlns:a16="http://schemas.microsoft.com/office/drawing/2014/main" val="20008"/>
                    </a:ext>
                  </a:extLst>
                </a:gridCol>
                <a:gridCol w="630621">
                  <a:extLst>
                    <a:ext uri="{9D8B030D-6E8A-4147-A177-3AD203B41FA5}">
                      <a16:colId xmlns:a16="http://schemas.microsoft.com/office/drawing/2014/main" val="20009"/>
                    </a:ext>
                  </a:extLst>
                </a:gridCol>
                <a:gridCol w="630621">
                  <a:extLst>
                    <a:ext uri="{9D8B030D-6E8A-4147-A177-3AD203B41FA5}">
                      <a16:colId xmlns:a16="http://schemas.microsoft.com/office/drawing/2014/main" val="20010"/>
                    </a:ext>
                  </a:extLst>
                </a:gridCol>
                <a:gridCol w="630621">
                  <a:extLst>
                    <a:ext uri="{9D8B030D-6E8A-4147-A177-3AD203B41FA5}">
                      <a16:colId xmlns:a16="http://schemas.microsoft.com/office/drawing/2014/main" val="20011"/>
                    </a:ext>
                  </a:extLst>
                </a:gridCol>
                <a:gridCol w="630621">
                  <a:extLst>
                    <a:ext uri="{9D8B030D-6E8A-4147-A177-3AD203B41FA5}">
                      <a16:colId xmlns:a16="http://schemas.microsoft.com/office/drawing/2014/main" val="20012"/>
                    </a:ext>
                  </a:extLst>
                </a:gridCol>
                <a:gridCol w="630621">
                  <a:extLst>
                    <a:ext uri="{9D8B030D-6E8A-4147-A177-3AD203B41FA5}">
                      <a16:colId xmlns:a16="http://schemas.microsoft.com/office/drawing/2014/main" val="20013"/>
                    </a:ext>
                  </a:extLst>
                </a:gridCol>
              </a:tblGrid>
              <a:tr h="316951">
                <a:tc gridSpan="2">
                  <a:txBody>
                    <a:bodyPr/>
                    <a:lstStyle/>
                    <a:p>
                      <a:pPr algn="ctr" fontAlgn="auto"/>
                      <a:r>
                        <a:rPr lang="fr-CA" sz="1200" b="1" u="none" strike="noStrike" dirty="0">
                          <a:solidFill>
                            <a:schemeClr val="bg1">
                              <a:lumMod val="95000"/>
                            </a:schemeClr>
                          </a:solidFill>
                          <a:effectLst/>
                        </a:rPr>
                        <a:t>Infection à </a:t>
                      </a:r>
                      <a:r>
                        <a:rPr lang="fr-CA" sz="1200" b="1" i="1" u="none" strike="noStrike" dirty="0">
                          <a:solidFill>
                            <a:schemeClr val="bg1">
                              <a:lumMod val="95000"/>
                            </a:schemeClr>
                          </a:solidFill>
                          <a:effectLst/>
                        </a:rPr>
                        <a:t>C. </a:t>
                      </a:r>
                      <a:r>
                        <a:rPr lang="fr-CA" sz="1200" b="1" i="1" u="none" strike="noStrike" dirty="0" err="1">
                          <a:solidFill>
                            <a:schemeClr val="bg1">
                              <a:lumMod val="95000"/>
                            </a:schemeClr>
                          </a:solidFill>
                          <a:effectLst/>
                        </a:rPr>
                        <a:t>trachomatis</a:t>
                      </a:r>
                      <a:endParaRPr lang="fr-CA" sz="1200" b="1" i="1" u="none" strike="noStrike" dirty="0">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hMerge="1">
                  <a:txBody>
                    <a:bodyPr/>
                    <a:lstStyle/>
                    <a:p>
                      <a:endParaRPr lang="fr-CA"/>
                    </a:p>
                  </a:txBody>
                  <a:tcPr/>
                </a:tc>
                <a:tc gridSpan="2">
                  <a:txBody>
                    <a:bodyPr/>
                    <a:lstStyle/>
                    <a:p>
                      <a:pPr algn="ctr" fontAlgn="auto"/>
                      <a:r>
                        <a:rPr lang="fr-CA" sz="1200" b="1" u="none" strike="noStrike" dirty="0">
                          <a:solidFill>
                            <a:schemeClr val="bg1">
                              <a:lumMod val="95000"/>
                            </a:schemeClr>
                          </a:solidFill>
                          <a:effectLst/>
                        </a:rPr>
                        <a:t>Infection</a:t>
                      </a:r>
                      <a:br>
                        <a:rPr lang="fr-CA" sz="1200" b="1" u="none" strike="noStrike" dirty="0">
                          <a:solidFill>
                            <a:schemeClr val="bg1">
                              <a:lumMod val="95000"/>
                            </a:schemeClr>
                          </a:solidFill>
                          <a:effectLst/>
                        </a:rPr>
                      </a:br>
                      <a:r>
                        <a:rPr lang="fr-CA" sz="1200" b="1" u="none" strike="noStrike" dirty="0">
                          <a:solidFill>
                            <a:schemeClr val="bg1">
                              <a:lumMod val="95000"/>
                            </a:schemeClr>
                          </a:solidFill>
                          <a:effectLst/>
                        </a:rPr>
                        <a:t>gonococcique</a:t>
                      </a:r>
                      <a:endParaRPr lang="fr-CA" sz="1200" b="1" i="0" u="none" strike="noStrike" dirty="0">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hMerge="1">
                  <a:txBody>
                    <a:bodyPr/>
                    <a:lstStyle/>
                    <a:p>
                      <a:endParaRPr lang="fr-CA"/>
                    </a:p>
                  </a:txBody>
                  <a:tcPr/>
                </a:tc>
                <a:tc gridSpan="2">
                  <a:txBody>
                    <a:bodyPr/>
                    <a:lstStyle/>
                    <a:p>
                      <a:pPr algn="ctr" fontAlgn="auto"/>
                      <a:r>
                        <a:rPr lang="fr-CA" sz="1200" b="1" u="none" strike="noStrike" dirty="0">
                          <a:solidFill>
                            <a:schemeClr val="bg1">
                              <a:lumMod val="95000"/>
                            </a:schemeClr>
                          </a:solidFill>
                          <a:effectLst/>
                        </a:rPr>
                        <a:t>Syphilis</a:t>
                      </a:r>
                      <a:br>
                        <a:rPr lang="fr-CA" sz="1200" b="1" u="none" strike="noStrike" dirty="0">
                          <a:solidFill>
                            <a:schemeClr val="bg1">
                              <a:lumMod val="95000"/>
                            </a:schemeClr>
                          </a:solidFill>
                          <a:effectLst/>
                        </a:rPr>
                      </a:br>
                      <a:r>
                        <a:rPr lang="fr-CA" sz="1200" b="1" u="none" strike="noStrike" dirty="0" err="1">
                          <a:solidFill>
                            <a:schemeClr val="bg1">
                              <a:lumMod val="95000"/>
                            </a:schemeClr>
                          </a:solidFill>
                          <a:effectLst/>
                        </a:rPr>
                        <a:t>infectieuse</a:t>
                      </a:r>
                      <a:r>
                        <a:rPr lang="fr-CA" sz="1200" b="1" u="none" strike="noStrike" baseline="30000" dirty="0" err="1">
                          <a:solidFill>
                            <a:schemeClr val="bg1">
                              <a:lumMod val="95000"/>
                            </a:schemeClr>
                          </a:solidFill>
                          <a:effectLst/>
                        </a:rPr>
                        <a:t>a</a:t>
                      </a:r>
                      <a:endParaRPr lang="fr-CA" sz="1200" b="1" i="0" u="none" strike="noStrike" dirty="0">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hMerge="1">
                  <a:txBody>
                    <a:bodyPr/>
                    <a:lstStyle/>
                    <a:p>
                      <a:endParaRPr lang="fr-CA"/>
                    </a:p>
                  </a:txBody>
                  <a:tcPr/>
                </a:tc>
                <a:tc gridSpan="2">
                  <a:txBody>
                    <a:bodyPr/>
                    <a:lstStyle/>
                    <a:p>
                      <a:pPr algn="ctr" fontAlgn="auto"/>
                      <a:r>
                        <a:rPr lang="fr-CA" sz="1200" b="1" u="none" strike="noStrike" dirty="0">
                          <a:solidFill>
                            <a:schemeClr val="bg1">
                              <a:lumMod val="95000"/>
                            </a:schemeClr>
                          </a:solidFill>
                          <a:effectLst/>
                        </a:rPr>
                        <a:t>Lymphogranulomatose vénérienne</a:t>
                      </a:r>
                      <a:endParaRPr lang="fr-CA" sz="1200" b="1" i="0" u="none" strike="noStrike" dirty="0">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hMerge="1">
                  <a:txBody>
                    <a:bodyPr/>
                    <a:lstStyle/>
                    <a:p>
                      <a:endParaRPr lang="fr-CA"/>
                    </a:p>
                  </a:txBody>
                  <a:tcPr/>
                </a:tc>
                <a:tc gridSpan="2">
                  <a:txBody>
                    <a:bodyPr/>
                    <a:lstStyle/>
                    <a:p>
                      <a:pPr algn="ctr" fontAlgn="auto"/>
                      <a:r>
                        <a:rPr lang="fr-CA" sz="1200" b="1" u="none" strike="noStrike" dirty="0">
                          <a:solidFill>
                            <a:schemeClr val="bg1">
                              <a:lumMod val="95000"/>
                            </a:schemeClr>
                          </a:solidFill>
                          <a:effectLst/>
                        </a:rPr>
                        <a:t>Hépatite </a:t>
                      </a:r>
                      <a:r>
                        <a:rPr lang="fr-CA" sz="1200" b="1" u="none" strike="noStrike" dirty="0" err="1">
                          <a:solidFill>
                            <a:schemeClr val="bg1">
                              <a:lumMod val="95000"/>
                            </a:schemeClr>
                          </a:solidFill>
                          <a:effectLst/>
                        </a:rPr>
                        <a:t>B</a:t>
                      </a:r>
                      <a:r>
                        <a:rPr lang="fr-CA" sz="1200" b="1" u="none" strike="noStrike" baseline="30000" dirty="0" err="1">
                          <a:solidFill>
                            <a:schemeClr val="bg1">
                              <a:lumMod val="95000"/>
                            </a:schemeClr>
                          </a:solidFill>
                          <a:effectLst/>
                        </a:rPr>
                        <a:t>b</a:t>
                      </a:r>
                      <a:endParaRPr lang="fr-CA" sz="1200" b="1" i="0" u="none" strike="noStrike" dirty="0">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hMerge="1">
                  <a:txBody>
                    <a:bodyPr/>
                    <a:lstStyle/>
                    <a:p>
                      <a:endParaRPr lang="fr-CA"/>
                    </a:p>
                  </a:txBody>
                  <a:tcPr/>
                </a:tc>
                <a:tc gridSpan="2">
                  <a:txBody>
                    <a:bodyPr/>
                    <a:lstStyle/>
                    <a:p>
                      <a:pPr algn="ctr" fontAlgn="auto"/>
                      <a:r>
                        <a:rPr lang="fr-CA" sz="1200" b="1" u="none" strike="noStrike" dirty="0">
                          <a:solidFill>
                            <a:schemeClr val="bg1">
                              <a:lumMod val="95000"/>
                            </a:schemeClr>
                          </a:solidFill>
                          <a:effectLst/>
                        </a:rPr>
                        <a:t>Hépatite C</a:t>
                      </a:r>
                      <a:r>
                        <a:rPr lang="fr-CA" sz="1200" b="1" u="none" strike="noStrike" baseline="30000" dirty="0">
                          <a:solidFill>
                            <a:schemeClr val="bg1">
                              <a:lumMod val="95000"/>
                            </a:schemeClr>
                          </a:solidFill>
                          <a:effectLst/>
                        </a:rPr>
                        <a:t>c</a:t>
                      </a:r>
                      <a:endParaRPr lang="fr-CA" sz="1200" b="1" i="0" u="none" strike="noStrike" dirty="0">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hMerge="1">
                  <a:txBody>
                    <a:bodyPr/>
                    <a:lstStyle/>
                    <a:p>
                      <a:endParaRPr lang="fr-CA"/>
                    </a:p>
                  </a:txBody>
                  <a:tcPr/>
                </a:tc>
                <a:tc gridSpan="2">
                  <a:txBody>
                    <a:bodyPr/>
                    <a:lstStyle/>
                    <a:p>
                      <a:pPr algn="ctr" fontAlgn="auto"/>
                      <a:r>
                        <a:rPr lang="fr-CA" sz="1200" b="1" u="none" strike="noStrike">
                          <a:solidFill>
                            <a:schemeClr val="bg1">
                              <a:lumMod val="95000"/>
                            </a:schemeClr>
                          </a:solidFill>
                          <a:effectLst/>
                        </a:rPr>
                        <a:t>   VIH</a:t>
                      </a:r>
                      <a:endParaRPr lang="fr-CA" sz="1200" b="1" i="0" u="none" strike="noStrike" dirty="0">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hMerge="1">
                  <a:txBody>
                    <a:bodyPr/>
                    <a:lstStyle/>
                    <a:p>
                      <a:endParaRPr lang="fr-CA"/>
                    </a:p>
                  </a:txBody>
                  <a:tcPr/>
                </a:tc>
                <a:extLst>
                  <a:ext uri="{0D108BD9-81ED-4DB2-BD59-A6C34878D82A}">
                    <a16:rowId xmlns:a16="http://schemas.microsoft.com/office/drawing/2014/main" val="10000"/>
                  </a:ext>
                </a:extLst>
              </a:tr>
              <a:tr h="158475">
                <a:tc>
                  <a:txBody>
                    <a:bodyPr/>
                    <a:lstStyle/>
                    <a:p>
                      <a:pPr algn="ctr" fontAlgn="b"/>
                      <a:r>
                        <a:rPr lang="fr-CA" sz="1200" b="1" u="none" strike="noStrike">
                          <a:solidFill>
                            <a:schemeClr val="bg1">
                              <a:lumMod val="95000"/>
                            </a:schemeClr>
                          </a:solidFill>
                          <a:effectLst/>
                        </a:rPr>
                        <a:t>RSS</a:t>
                      </a:r>
                      <a:endParaRPr lang="fr-CA" sz="1200" b="1" i="0" u="none" strike="noStrike">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a:txBody>
                    <a:bodyPr/>
                    <a:lstStyle/>
                    <a:p>
                      <a:pPr algn="ctr" fontAlgn="b"/>
                      <a:r>
                        <a:rPr lang="fr-CA" sz="1200" b="1" u="none" strike="noStrike">
                          <a:solidFill>
                            <a:schemeClr val="bg1">
                              <a:lumMod val="95000"/>
                            </a:schemeClr>
                          </a:solidFill>
                          <a:effectLst/>
                        </a:rPr>
                        <a:t>Tx  </a:t>
                      </a:r>
                      <a:endParaRPr lang="fr-CA" sz="1200" b="1" i="0" u="none" strike="noStrike">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a:txBody>
                    <a:bodyPr/>
                    <a:lstStyle/>
                    <a:p>
                      <a:pPr algn="ctr" fontAlgn="b"/>
                      <a:r>
                        <a:rPr lang="fr-CA" sz="1200" b="1" u="none" strike="noStrike">
                          <a:solidFill>
                            <a:schemeClr val="bg1">
                              <a:lumMod val="95000"/>
                            </a:schemeClr>
                          </a:solidFill>
                          <a:effectLst/>
                        </a:rPr>
                        <a:t>RSS</a:t>
                      </a:r>
                      <a:endParaRPr lang="fr-CA" sz="1200" b="1" i="0" u="none" strike="noStrike">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a:txBody>
                    <a:bodyPr/>
                    <a:lstStyle/>
                    <a:p>
                      <a:pPr algn="ctr" fontAlgn="b"/>
                      <a:r>
                        <a:rPr lang="fr-CA" sz="1200" b="1" u="none" strike="noStrike">
                          <a:solidFill>
                            <a:schemeClr val="bg1">
                              <a:lumMod val="95000"/>
                            </a:schemeClr>
                          </a:solidFill>
                          <a:effectLst/>
                        </a:rPr>
                        <a:t>Tx  </a:t>
                      </a:r>
                      <a:endParaRPr lang="fr-CA" sz="1200" b="1" i="0" u="none" strike="noStrike">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a:txBody>
                    <a:bodyPr/>
                    <a:lstStyle/>
                    <a:p>
                      <a:pPr algn="ctr" fontAlgn="b"/>
                      <a:r>
                        <a:rPr lang="fr-CA" sz="1200" b="1" u="none" strike="noStrike">
                          <a:solidFill>
                            <a:schemeClr val="bg1">
                              <a:lumMod val="95000"/>
                            </a:schemeClr>
                          </a:solidFill>
                          <a:effectLst/>
                        </a:rPr>
                        <a:t>RSS</a:t>
                      </a:r>
                      <a:endParaRPr lang="fr-CA" sz="1200" b="1" i="0" u="none" strike="noStrike" dirty="0">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a:txBody>
                    <a:bodyPr/>
                    <a:lstStyle/>
                    <a:p>
                      <a:pPr algn="ctr" fontAlgn="b"/>
                      <a:r>
                        <a:rPr lang="fr-CA" sz="1200" b="1" u="none" strike="noStrike">
                          <a:solidFill>
                            <a:schemeClr val="bg1">
                              <a:lumMod val="95000"/>
                            </a:schemeClr>
                          </a:solidFill>
                          <a:effectLst/>
                        </a:rPr>
                        <a:t>Tx  </a:t>
                      </a:r>
                      <a:endParaRPr lang="fr-CA" sz="1200" b="1" i="0" u="none" strike="noStrike" dirty="0">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a:txBody>
                    <a:bodyPr/>
                    <a:lstStyle/>
                    <a:p>
                      <a:pPr algn="ctr" fontAlgn="b"/>
                      <a:r>
                        <a:rPr lang="fr-CA" sz="1200" b="1" u="none" strike="noStrike">
                          <a:solidFill>
                            <a:schemeClr val="bg1">
                              <a:lumMod val="95000"/>
                            </a:schemeClr>
                          </a:solidFill>
                          <a:effectLst/>
                        </a:rPr>
                        <a:t>RSS</a:t>
                      </a:r>
                      <a:endParaRPr lang="fr-CA" sz="1200" b="1" i="0" u="none" strike="noStrike">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a:txBody>
                    <a:bodyPr/>
                    <a:lstStyle/>
                    <a:p>
                      <a:pPr algn="ctr" fontAlgn="b"/>
                      <a:r>
                        <a:rPr lang="fr-CA" sz="1200" b="1" u="none" strike="noStrike">
                          <a:solidFill>
                            <a:schemeClr val="bg1">
                              <a:lumMod val="95000"/>
                            </a:schemeClr>
                          </a:solidFill>
                          <a:effectLst/>
                        </a:rPr>
                        <a:t>Tx</a:t>
                      </a:r>
                      <a:endParaRPr lang="fr-CA" sz="1200" b="1" i="0" u="none" strike="noStrike">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a:txBody>
                    <a:bodyPr/>
                    <a:lstStyle/>
                    <a:p>
                      <a:pPr algn="ctr" fontAlgn="b"/>
                      <a:r>
                        <a:rPr lang="fr-CA" sz="1200" b="1" u="none" strike="noStrike">
                          <a:solidFill>
                            <a:schemeClr val="bg1">
                              <a:lumMod val="95000"/>
                            </a:schemeClr>
                          </a:solidFill>
                          <a:effectLst/>
                        </a:rPr>
                        <a:t>RSS</a:t>
                      </a:r>
                      <a:endParaRPr lang="fr-CA" sz="1200" b="1" i="0" u="none" strike="noStrike">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a:txBody>
                    <a:bodyPr/>
                    <a:lstStyle/>
                    <a:p>
                      <a:pPr algn="ctr" fontAlgn="b"/>
                      <a:r>
                        <a:rPr lang="fr-CA" sz="1200" b="1" u="none" strike="noStrike">
                          <a:solidFill>
                            <a:schemeClr val="bg1">
                              <a:lumMod val="95000"/>
                            </a:schemeClr>
                          </a:solidFill>
                          <a:effectLst/>
                        </a:rPr>
                        <a:t>Tx  </a:t>
                      </a:r>
                      <a:endParaRPr lang="fr-CA" sz="1200" b="1" i="0" u="none" strike="noStrike">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a:txBody>
                    <a:bodyPr/>
                    <a:lstStyle/>
                    <a:p>
                      <a:pPr algn="ctr" fontAlgn="b"/>
                      <a:r>
                        <a:rPr lang="fr-CA" sz="1200" b="1" u="none" strike="noStrike" dirty="0">
                          <a:solidFill>
                            <a:schemeClr val="bg1">
                              <a:lumMod val="95000"/>
                            </a:schemeClr>
                          </a:solidFill>
                          <a:effectLst/>
                        </a:rPr>
                        <a:t>RSS</a:t>
                      </a:r>
                      <a:endParaRPr lang="fr-CA" sz="1200" b="1" i="0" u="none" strike="noStrike" dirty="0">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a:txBody>
                    <a:bodyPr/>
                    <a:lstStyle/>
                    <a:p>
                      <a:pPr algn="ctr" fontAlgn="b"/>
                      <a:r>
                        <a:rPr lang="fr-CA" sz="1200" b="1" u="none" strike="noStrike" dirty="0" err="1">
                          <a:solidFill>
                            <a:schemeClr val="bg1">
                              <a:lumMod val="95000"/>
                            </a:schemeClr>
                          </a:solidFill>
                          <a:effectLst/>
                        </a:rPr>
                        <a:t>Tx</a:t>
                      </a:r>
                      <a:r>
                        <a:rPr lang="fr-CA" sz="1200" b="1" u="none" strike="noStrike" dirty="0">
                          <a:solidFill>
                            <a:schemeClr val="bg1">
                              <a:lumMod val="95000"/>
                            </a:schemeClr>
                          </a:solidFill>
                          <a:effectLst/>
                        </a:rPr>
                        <a:t>  </a:t>
                      </a:r>
                      <a:endParaRPr lang="fr-CA" sz="1200" b="1" i="0" u="none" strike="noStrike" dirty="0">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a:txBody>
                    <a:bodyPr/>
                    <a:lstStyle/>
                    <a:p>
                      <a:pPr algn="ctr" fontAlgn="b"/>
                      <a:r>
                        <a:rPr lang="fr-CA" sz="1200" b="1" u="none" strike="noStrike" dirty="0">
                          <a:solidFill>
                            <a:schemeClr val="bg1">
                              <a:lumMod val="95000"/>
                            </a:schemeClr>
                          </a:solidFill>
                          <a:effectLst/>
                        </a:rPr>
                        <a:t>RSS</a:t>
                      </a:r>
                      <a:endParaRPr lang="fr-CA" sz="1200" b="1" i="0" u="none" strike="noStrike" dirty="0">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tc>
                  <a:txBody>
                    <a:bodyPr/>
                    <a:lstStyle/>
                    <a:p>
                      <a:pPr algn="ctr" fontAlgn="b"/>
                      <a:r>
                        <a:rPr lang="fr-CA" sz="1200" b="1" u="none" strike="noStrike" dirty="0" err="1">
                          <a:solidFill>
                            <a:schemeClr val="bg1">
                              <a:lumMod val="95000"/>
                            </a:schemeClr>
                          </a:solidFill>
                          <a:effectLst/>
                        </a:rPr>
                        <a:t>Tx</a:t>
                      </a:r>
                      <a:r>
                        <a:rPr lang="fr-CA" sz="1200" b="1" u="none" strike="noStrike" baseline="30000" dirty="0" err="1">
                          <a:solidFill>
                            <a:schemeClr val="bg1">
                              <a:lumMod val="95000"/>
                            </a:schemeClr>
                          </a:solidFill>
                          <a:effectLst/>
                        </a:rPr>
                        <a:t>d</a:t>
                      </a:r>
                      <a:r>
                        <a:rPr lang="fr-CA" sz="1200" b="1" u="none" strike="noStrike" baseline="30000" dirty="0">
                          <a:solidFill>
                            <a:schemeClr val="bg1">
                              <a:lumMod val="95000"/>
                            </a:schemeClr>
                          </a:solidFill>
                          <a:effectLst/>
                        </a:rPr>
                        <a:t> </a:t>
                      </a:r>
                      <a:r>
                        <a:rPr lang="fr-CA" sz="1200" b="1" u="none" strike="noStrike" dirty="0">
                          <a:solidFill>
                            <a:schemeClr val="bg1">
                              <a:lumMod val="95000"/>
                            </a:schemeClr>
                          </a:solidFill>
                          <a:effectLst/>
                        </a:rPr>
                        <a:t> </a:t>
                      </a:r>
                      <a:endParaRPr lang="fr-CA" sz="1200" b="1" i="0" u="none" strike="noStrike" dirty="0">
                        <a:solidFill>
                          <a:schemeClr val="bg1">
                            <a:lumMod val="95000"/>
                          </a:schemeClr>
                        </a:solidFill>
                        <a:effectLst/>
                        <a:latin typeface="Arial" panose="020B0604020202020204" pitchFamily="34" charset="0"/>
                      </a:endParaRPr>
                    </a:p>
                  </a:txBody>
                  <a:tcPr marL="8341" marR="8341" marT="8341" marB="0" anchor="b">
                    <a:solidFill>
                      <a:schemeClr val="accent5">
                        <a:lumMod val="75000"/>
                      </a:schemeClr>
                    </a:solidFill>
                  </a:tcPr>
                </a:tc>
                <a:extLst>
                  <a:ext uri="{0D108BD9-81ED-4DB2-BD59-A6C34878D82A}">
                    <a16:rowId xmlns:a16="http://schemas.microsoft.com/office/drawing/2014/main" val="10001"/>
                  </a:ext>
                </a:extLst>
              </a:tr>
              <a:tr h="141794">
                <a:tc>
                  <a:txBody>
                    <a:bodyPr/>
                    <a:lstStyle/>
                    <a:p>
                      <a:pPr algn="ctr" fontAlgn="b"/>
                      <a:r>
                        <a:rPr lang="fr-CA" sz="1000" u="none" strike="noStrike" dirty="0">
                          <a:effectLst/>
                        </a:rPr>
                        <a:t>17</a:t>
                      </a:r>
                      <a:endParaRPr lang="fr-CA" sz="1000" b="0" i="0" u="none" strike="noStrike" dirty="0">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3 902,2</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dirty="0">
                          <a:effectLst/>
                        </a:rPr>
                        <a:t>17</a:t>
                      </a:r>
                      <a:endParaRPr lang="fr-CA" sz="1000" b="0" i="0" u="none" strike="noStrike" dirty="0">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1 871,0 </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dirty="0">
                          <a:effectLst/>
                        </a:rPr>
                        <a:t>17</a:t>
                      </a:r>
                      <a:endParaRPr lang="fr-CA" sz="1000" b="0" i="0" u="none" strike="noStrike" dirty="0">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236,3 </a:t>
                      </a:r>
                      <a:endParaRPr lang="fr-CA" sz="1000" b="0" i="0" u="none" strike="noStrike" dirty="0">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6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3,7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6</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34,0 </a:t>
                      </a:r>
                      <a:endParaRPr lang="fr-CA" sz="1000" b="0" i="0" u="none" strike="noStrike">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dirty="0">
                          <a:effectLst/>
                        </a:rPr>
                        <a:t>6</a:t>
                      </a:r>
                      <a:endParaRPr lang="fr-CA" sz="1000" b="0" i="0" u="none" strike="noStrike" dirty="0">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28,4 </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dirty="0">
                          <a:effectLst/>
                        </a:rPr>
                        <a:t>6</a:t>
                      </a:r>
                      <a:endParaRPr lang="fr-CA" sz="1000" b="0" i="0" u="none" strike="noStrike" dirty="0">
                        <a:effectLst/>
                        <a:latin typeface="Arial" panose="020B0604020202020204" pitchFamily="34" charset="0"/>
                      </a:endParaRPr>
                    </a:p>
                  </a:txBody>
                  <a:tcPr marL="8341" marR="8341" marT="8341" marB="0" anchor="b">
                    <a:solidFill>
                      <a:srgbClr val="FF99FF"/>
                    </a:solidFill>
                  </a:tcPr>
                </a:tc>
                <a:tc>
                  <a:txBody>
                    <a:bodyPr/>
                    <a:lstStyle/>
                    <a:p>
                      <a:pPr algn="ctr" fontAlgn="b"/>
                      <a:r>
                        <a:rPr lang="fr-CA" sz="1000" u="none" strike="noStrike" dirty="0">
                          <a:effectLst/>
                        </a:rPr>
                        <a:t>9,3 </a:t>
                      </a:r>
                      <a:endParaRPr lang="fr-CA" sz="1000" b="0" i="0" u="none" strike="noStrike" dirty="0">
                        <a:effectLst/>
                        <a:latin typeface="Arial" panose="020B0604020202020204" pitchFamily="34" charset="0"/>
                      </a:endParaRPr>
                    </a:p>
                  </a:txBody>
                  <a:tcPr marL="8341" marR="8341" marT="8341" marB="0" anchor="b">
                    <a:solidFill>
                      <a:srgbClr val="FF99FF"/>
                    </a:solidFill>
                  </a:tcPr>
                </a:tc>
                <a:extLst>
                  <a:ext uri="{0D108BD9-81ED-4DB2-BD59-A6C34878D82A}">
                    <a16:rowId xmlns:a16="http://schemas.microsoft.com/office/drawing/2014/main" val="10002"/>
                  </a:ext>
                </a:extLst>
              </a:tr>
              <a:tr h="141794">
                <a:tc>
                  <a:txBody>
                    <a:bodyPr/>
                    <a:lstStyle/>
                    <a:p>
                      <a:pPr algn="ctr" fontAlgn="b"/>
                      <a:r>
                        <a:rPr lang="fr-CA" sz="1000" u="none" strike="noStrike">
                          <a:effectLst/>
                        </a:rPr>
                        <a:t>18</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2 172,9</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dirty="0">
                          <a:effectLst/>
                        </a:rPr>
                        <a:t>6</a:t>
                      </a:r>
                      <a:endParaRPr lang="fr-CA" sz="1000" b="0" i="0" u="none" strike="noStrike" dirty="0">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211,3 </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dirty="0">
                          <a:effectLst/>
                        </a:rPr>
                        <a:t>6</a:t>
                      </a:r>
                      <a:endParaRPr lang="fr-CA" sz="1000" b="0" i="0" u="none" strike="noStrike" dirty="0">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a:effectLst/>
                        </a:rPr>
                        <a:t>23,9 </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b="1" u="none" strike="noStrike" dirty="0">
                          <a:effectLst/>
                        </a:rPr>
                        <a:t>QC</a:t>
                      </a:r>
                      <a:endParaRPr lang="fr-CA" sz="1000" b="1" i="0" u="none" strike="noStrike" dirty="0">
                        <a:effectLst/>
                        <a:latin typeface="Arial" panose="020B0604020202020204" pitchFamily="34" charset="0"/>
                      </a:endParaRPr>
                    </a:p>
                  </a:txBody>
                  <a:tcPr marL="8341" marR="8341" marT="8341" marB="0" anchor="b">
                    <a:noFill/>
                  </a:tcPr>
                </a:tc>
                <a:tc>
                  <a:txBody>
                    <a:bodyPr/>
                    <a:lstStyle/>
                    <a:p>
                      <a:pPr algn="ctr" fontAlgn="b"/>
                      <a:r>
                        <a:rPr lang="fr-CA" sz="1000" b="1" u="none" strike="noStrike" dirty="0">
                          <a:effectLst/>
                        </a:rPr>
                        <a:t>1,1 </a:t>
                      </a:r>
                      <a:endParaRPr lang="fr-CA" sz="1000" b="1" i="0" u="none" strike="noStrike" dirty="0">
                        <a:effectLst/>
                        <a:latin typeface="Arial" panose="020B0604020202020204" pitchFamily="34" charset="0"/>
                      </a:endParaRPr>
                    </a:p>
                  </a:txBody>
                  <a:tcPr marL="8341" marR="8341" marT="8341" marB="0" anchor="b">
                    <a:noFill/>
                  </a:tcPr>
                </a:tc>
                <a:tc>
                  <a:txBody>
                    <a:bodyPr/>
                    <a:lstStyle/>
                    <a:p>
                      <a:pPr algn="ctr" fontAlgn="b"/>
                      <a:r>
                        <a:rPr lang="fr-CA" sz="1000" u="none" strike="noStrike" dirty="0">
                          <a:effectLst/>
                        </a:rPr>
                        <a:t>7</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dirty="0">
                          <a:effectLst/>
                        </a:rPr>
                        <a:t>14,4 </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dirty="0">
                          <a:effectLst/>
                        </a:rPr>
                        <a:t>7</a:t>
                      </a:r>
                      <a:endParaRPr lang="fr-CA" sz="1000" b="0" i="0" u="none" strike="noStrike" dirty="0">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dirty="0">
                          <a:effectLst/>
                        </a:rPr>
                        <a:t>22,1 </a:t>
                      </a:r>
                      <a:endParaRPr lang="fr-CA" sz="1000" b="0" i="0" u="none" strike="noStrike" dirty="0">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b="1" u="none" strike="noStrike">
                          <a:effectLst/>
                        </a:rPr>
                        <a:t>QC</a:t>
                      </a:r>
                      <a:endParaRPr lang="fr-CA" sz="1000" b="1" i="0" u="none" strike="noStrike">
                        <a:effectLst/>
                        <a:latin typeface="Arial" panose="020B0604020202020204" pitchFamily="34" charset="0"/>
                      </a:endParaRPr>
                    </a:p>
                  </a:txBody>
                  <a:tcPr marL="8341" marR="8341" marT="8341" marB="0" anchor="b">
                    <a:noFill/>
                  </a:tcPr>
                </a:tc>
                <a:tc>
                  <a:txBody>
                    <a:bodyPr/>
                    <a:lstStyle/>
                    <a:p>
                      <a:pPr algn="ctr" fontAlgn="b"/>
                      <a:r>
                        <a:rPr lang="fr-CA" sz="1000" b="1" u="none" strike="noStrike" dirty="0">
                          <a:effectLst/>
                        </a:rPr>
                        <a:t>3,7 </a:t>
                      </a:r>
                      <a:endParaRPr lang="fr-CA" sz="1000" b="1" i="0" u="none" strike="noStrike" dirty="0">
                        <a:effectLst/>
                        <a:latin typeface="Arial" panose="020B0604020202020204" pitchFamily="34" charset="0"/>
                      </a:endParaRPr>
                    </a:p>
                  </a:txBody>
                  <a:tcPr marL="8341" marR="8341" marT="8341" marB="0" anchor="b">
                    <a:noFill/>
                  </a:tcPr>
                </a:tc>
                <a:extLst>
                  <a:ext uri="{0D108BD9-81ED-4DB2-BD59-A6C34878D82A}">
                    <a16:rowId xmlns:a16="http://schemas.microsoft.com/office/drawing/2014/main" val="10003"/>
                  </a:ext>
                </a:extLst>
              </a:tr>
              <a:tr h="141794">
                <a:tc>
                  <a:txBody>
                    <a:bodyPr/>
                    <a:lstStyle/>
                    <a:p>
                      <a:pPr algn="ctr" fontAlgn="b"/>
                      <a:r>
                        <a:rPr lang="fr-CA" sz="1000" u="none" strike="noStrike" dirty="0">
                          <a:effectLst/>
                        </a:rPr>
                        <a:t>6</a:t>
                      </a:r>
                      <a:endParaRPr lang="fr-CA" sz="1000" b="0" i="0" u="none" strike="noStrike" dirty="0">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dirty="0">
                          <a:effectLst/>
                        </a:rPr>
                        <a:t>391,8</a:t>
                      </a:r>
                      <a:endParaRPr lang="fr-CA" sz="1000" b="0" i="0" u="none" strike="noStrike" dirty="0">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18</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177,9 </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7</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a:effectLst/>
                        </a:rPr>
                        <a:t>10,9 </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13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a:effectLst/>
                        </a:rPr>
                        <a:t>0,7 </a:t>
                      </a:r>
                      <a:endParaRPr lang="fr-CA" sz="1000" b="0" i="0" u="none" strike="noStrike">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b="1" u="none" strike="noStrike" dirty="0">
                          <a:effectLst/>
                        </a:rPr>
                        <a:t>QC</a:t>
                      </a:r>
                      <a:endParaRPr lang="fr-CA" sz="1000" b="1" i="0" u="none" strike="noStrike" dirty="0">
                        <a:effectLst/>
                        <a:latin typeface="Arial" panose="020B0604020202020204" pitchFamily="34" charset="0"/>
                      </a:endParaRPr>
                    </a:p>
                  </a:txBody>
                  <a:tcPr marL="8341" marR="8341" marT="8341" marB="0" anchor="b">
                    <a:noFill/>
                  </a:tcPr>
                </a:tc>
                <a:tc>
                  <a:txBody>
                    <a:bodyPr/>
                    <a:lstStyle/>
                    <a:p>
                      <a:pPr algn="ctr" fontAlgn="b"/>
                      <a:r>
                        <a:rPr lang="fr-CA" sz="1000" b="1" u="none" strike="noStrike" dirty="0">
                          <a:effectLst/>
                        </a:rPr>
                        <a:t>13,8 </a:t>
                      </a:r>
                      <a:endParaRPr lang="fr-CA" sz="1000" b="1" i="0" u="none" strike="noStrike" dirty="0">
                        <a:effectLst/>
                        <a:latin typeface="Arial" panose="020B0604020202020204" pitchFamily="34" charset="0"/>
                      </a:endParaRPr>
                    </a:p>
                  </a:txBody>
                  <a:tcPr marL="8341" marR="8341" marT="8341" marB="0" anchor="b">
                    <a:noFill/>
                  </a:tcPr>
                </a:tc>
                <a:tc>
                  <a:txBody>
                    <a:bodyPr/>
                    <a:lstStyle/>
                    <a:p>
                      <a:pPr algn="ctr" fontAlgn="b"/>
                      <a:r>
                        <a:rPr lang="fr-CA" sz="1000" u="none" strike="noStrike" dirty="0">
                          <a:effectLst/>
                        </a:rPr>
                        <a:t>17</a:t>
                      </a:r>
                      <a:endParaRPr lang="fr-CA" sz="1000" b="0" i="0" u="none" strike="noStrike" dirty="0">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21,8 </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8</a:t>
                      </a:r>
                      <a:endParaRPr lang="fr-CA" sz="1000" b="0" i="0" u="none" strike="noStrike">
                        <a:effectLst/>
                        <a:latin typeface="Arial" panose="020B0604020202020204" pitchFamily="34" charset="0"/>
                      </a:endParaRPr>
                    </a:p>
                  </a:txBody>
                  <a:tcPr marL="8341" marR="8341" marT="8341" marB="0" anchor="b">
                    <a:solidFill>
                      <a:srgbClr val="FF99FF"/>
                    </a:solidFill>
                  </a:tcPr>
                </a:tc>
                <a:tc>
                  <a:txBody>
                    <a:bodyPr/>
                    <a:lstStyle/>
                    <a:p>
                      <a:pPr algn="ctr" fontAlgn="b"/>
                      <a:r>
                        <a:rPr lang="fr-CA" sz="1000" u="none" strike="noStrike">
                          <a:effectLst/>
                        </a:rPr>
                        <a:t>3,3 </a:t>
                      </a:r>
                      <a:endParaRPr lang="fr-CA" sz="1000" b="0" i="0" u="none" strike="noStrike">
                        <a:effectLst/>
                        <a:latin typeface="Arial" panose="020B0604020202020204" pitchFamily="34" charset="0"/>
                      </a:endParaRPr>
                    </a:p>
                  </a:txBody>
                  <a:tcPr marL="8341" marR="8341" marT="8341" marB="0" anchor="b">
                    <a:solidFill>
                      <a:srgbClr val="FF99FF"/>
                    </a:solidFill>
                  </a:tcPr>
                </a:tc>
                <a:extLst>
                  <a:ext uri="{0D108BD9-81ED-4DB2-BD59-A6C34878D82A}">
                    <a16:rowId xmlns:a16="http://schemas.microsoft.com/office/drawing/2014/main" val="10004"/>
                  </a:ext>
                </a:extLst>
              </a:tr>
              <a:tr h="141794">
                <a:tc>
                  <a:txBody>
                    <a:bodyPr/>
                    <a:lstStyle/>
                    <a:p>
                      <a:pPr algn="ctr" fontAlgn="b"/>
                      <a:r>
                        <a:rPr lang="fr-CA" sz="1000" u="none" strike="noStrike">
                          <a:effectLst/>
                        </a:rPr>
                        <a:t>3</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350,9</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b="1" u="none" strike="noStrike" dirty="0">
                          <a:effectLst/>
                        </a:rPr>
                        <a:t>QC</a:t>
                      </a:r>
                      <a:endParaRPr lang="fr-CA" sz="1000" b="1" i="0" u="none" strike="noStrike" dirty="0">
                        <a:effectLst/>
                        <a:latin typeface="Arial" panose="020B0604020202020204" pitchFamily="34" charset="0"/>
                      </a:endParaRPr>
                    </a:p>
                  </a:txBody>
                  <a:tcPr marL="8341" marR="8341" marT="8341" marB="0" anchor="b">
                    <a:noFill/>
                  </a:tcPr>
                </a:tc>
                <a:tc>
                  <a:txBody>
                    <a:bodyPr/>
                    <a:lstStyle/>
                    <a:p>
                      <a:pPr algn="ctr" fontAlgn="b"/>
                      <a:r>
                        <a:rPr lang="fr-CA" sz="1000" b="1" u="none" strike="noStrike" dirty="0">
                          <a:effectLst/>
                        </a:rPr>
                        <a:t>88,6 </a:t>
                      </a:r>
                      <a:endParaRPr lang="fr-CA" sz="1000" b="1" i="0" u="none" strike="noStrike" dirty="0">
                        <a:effectLst/>
                        <a:latin typeface="Arial" panose="020B0604020202020204" pitchFamily="34" charset="0"/>
                      </a:endParaRPr>
                    </a:p>
                  </a:txBody>
                  <a:tcPr marL="8341" marR="8341" marT="8341" marB="0" anchor="b">
                    <a:noFill/>
                  </a:tcPr>
                </a:tc>
                <a:tc>
                  <a:txBody>
                    <a:bodyPr/>
                    <a:lstStyle/>
                    <a:p>
                      <a:pPr algn="ctr" fontAlgn="b"/>
                      <a:r>
                        <a:rPr lang="fr-CA" sz="1000" u="none" strike="noStrike" dirty="0">
                          <a:effectLst/>
                        </a:rPr>
                        <a:t>5</a:t>
                      </a:r>
                      <a:endParaRPr lang="fr-CA" sz="1000" b="0" i="0" u="none" strike="noStrike" dirty="0">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9,2 </a:t>
                      </a:r>
                      <a:endParaRPr lang="fr-CA" sz="1000" b="0" i="0" u="none" strike="noStrike" dirty="0">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a:effectLst/>
                        </a:rPr>
                        <a:t>1 </a:t>
                      </a:r>
                      <a:endParaRPr lang="fr-CA" sz="1000" b="0" i="0" u="none" strike="noStrike">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a:effectLst/>
                        </a:rPr>
                        <a:t>0,5 </a:t>
                      </a:r>
                      <a:endParaRPr lang="fr-CA" sz="1000" b="0" i="0" u="none" strike="noStrike">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13</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12,3 </a:t>
                      </a:r>
                      <a:endParaRPr lang="fr-CA" sz="1000" b="0" i="0" u="none" strike="noStrike">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10</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21,5 </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16</a:t>
                      </a:r>
                      <a:endParaRPr lang="fr-CA" sz="1000" b="0" i="0" u="none" strike="noStrike">
                        <a:effectLst/>
                        <a:latin typeface="Arial" panose="020B0604020202020204" pitchFamily="34" charset="0"/>
                      </a:endParaRPr>
                    </a:p>
                  </a:txBody>
                  <a:tcPr marL="8341" marR="8341" marT="8341" marB="0" anchor="b">
                    <a:solidFill>
                      <a:srgbClr val="FF99FF"/>
                    </a:solidFill>
                  </a:tcPr>
                </a:tc>
                <a:tc>
                  <a:txBody>
                    <a:bodyPr/>
                    <a:lstStyle/>
                    <a:p>
                      <a:pPr algn="ctr" fontAlgn="b"/>
                      <a:r>
                        <a:rPr lang="fr-CA" sz="1000" u="none" strike="noStrike">
                          <a:effectLst/>
                        </a:rPr>
                        <a:t>2,8 </a:t>
                      </a:r>
                      <a:endParaRPr lang="fr-CA" sz="1000" b="0" i="0" u="none" strike="noStrike">
                        <a:effectLst/>
                        <a:latin typeface="Arial" panose="020B0604020202020204" pitchFamily="34" charset="0"/>
                      </a:endParaRPr>
                    </a:p>
                  </a:txBody>
                  <a:tcPr marL="8341" marR="8341" marT="8341" marB="0" anchor="b">
                    <a:solidFill>
                      <a:srgbClr val="FF99FF"/>
                    </a:solidFill>
                  </a:tcPr>
                </a:tc>
                <a:extLst>
                  <a:ext uri="{0D108BD9-81ED-4DB2-BD59-A6C34878D82A}">
                    <a16:rowId xmlns:a16="http://schemas.microsoft.com/office/drawing/2014/main" val="10005"/>
                  </a:ext>
                </a:extLst>
              </a:tr>
              <a:tr h="141794">
                <a:tc>
                  <a:txBody>
                    <a:bodyPr/>
                    <a:lstStyle/>
                    <a:p>
                      <a:pPr algn="ctr" fontAlgn="b"/>
                      <a:r>
                        <a:rPr lang="fr-CA" sz="1000" u="none" strike="noStrike" dirty="0">
                          <a:effectLst/>
                        </a:rPr>
                        <a:t>9</a:t>
                      </a:r>
                      <a:endParaRPr lang="fr-CA" sz="1000" b="0" i="0" u="none" strike="noStrike" dirty="0">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350,8</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dirty="0">
                          <a:effectLst/>
                        </a:rPr>
                        <a:t>7</a:t>
                      </a:r>
                      <a:endParaRPr lang="fr-CA" sz="1000" b="0" i="0" u="none" strike="noStrike" dirty="0">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dirty="0">
                          <a:effectLst/>
                        </a:rPr>
                        <a:t>64,4 </a:t>
                      </a:r>
                      <a:endParaRPr lang="fr-CA" sz="1000" b="0" i="0" u="none" strike="noStrike" dirty="0">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b="1" u="none" strike="noStrike" dirty="0">
                          <a:effectLst/>
                        </a:rPr>
                        <a:t>QC</a:t>
                      </a:r>
                      <a:endParaRPr lang="fr-CA" sz="1000" b="1" i="0" u="none" strike="noStrike" dirty="0">
                        <a:effectLst/>
                        <a:latin typeface="Arial" panose="020B0604020202020204" pitchFamily="34" charset="0"/>
                      </a:endParaRPr>
                    </a:p>
                  </a:txBody>
                  <a:tcPr marL="8341" marR="8341" marT="8341" marB="0" anchor="b">
                    <a:noFill/>
                  </a:tcPr>
                </a:tc>
                <a:tc>
                  <a:txBody>
                    <a:bodyPr/>
                    <a:lstStyle/>
                    <a:p>
                      <a:pPr algn="ctr" fontAlgn="b"/>
                      <a:r>
                        <a:rPr lang="fr-CA" sz="1000" b="1" u="none" strike="noStrike" dirty="0">
                          <a:effectLst/>
                        </a:rPr>
                        <a:t>8,8 </a:t>
                      </a:r>
                      <a:endParaRPr lang="fr-CA" sz="1000" b="1" i="0" u="none" strike="noStrike" dirty="0">
                        <a:effectLst/>
                        <a:latin typeface="Arial" panose="020B0604020202020204" pitchFamily="34" charset="0"/>
                      </a:endParaRPr>
                    </a:p>
                  </a:txBody>
                  <a:tcPr marL="8341" marR="8341" marT="8341" marB="0" anchor="b">
                    <a:noFill/>
                  </a:tcPr>
                </a:tc>
                <a:tc>
                  <a:txBody>
                    <a:bodyPr/>
                    <a:lstStyle/>
                    <a:p>
                      <a:pPr algn="ctr" fontAlgn="b"/>
                      <a:r>
                        <a:rPr lang="fr-CA" sz="1000" u="none" strike="noStrike">
                          <a:effectLst/>
                        </a:rPr>
                        <a:t>3 </a:t>
                      </a:r>
                      <a:endParaRPr lang="fr-CA" sz="1000" b="0" i="0" u="none" strike="noStrike">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a:effectLst/>
                        </a:rPr>
                        <a:t>0,4 </a:t>
                      </a:r>
                      <a:endParaRPr lang="fr-CA" sz="1000" b="0" i="0" u="none" strike="noStrike">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16</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11,6 </a:t>
                      </a:r>
                      <a:endParaRPr lang="fr-CA" sz="1000" b="0" i="0" u="none" strike="noStrike">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5</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dirty="0">
                          <a:effectLst/>
                        </a:rPr>
                        <a:t>18,5 </a:t>
                      </a:r>
                      <a:endParaRPr lang="fr-CA" sz="1000" b="0" i="0" u="none" strike="noStrike" dirty="0">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3</a:t>
                      </a:r>
                      <a:endParaRPr lang="fr-CA" sz="1000" b="0" i="0" u="none" strike="noStrike">
                        <a:effectLst/>
                        <a:latin typeface="Arial" panose="020B0604020202020204" pitchFamily="34" charset="0"/>
                      </a:endParaRPr>
                    </a:p>
                  </a:txBody>
                  <a:tcPr marL="8341" marR="8341" marT="8341" marB="0" anchor="b">
                    <a:solidFill>
                      <a:srgbClr val="FF99FF"/>
                    </a:solidFill>
                  </a:tcPr>
                </a:tc>
                <a:tc>
                  <a:txBody>
                    <a:bodyPr/>
                    <a:lstStyle/>
                    <a:p>
                      <a:pPr algn="ctr" fontAlgn="b"/>
                      <a:r>
                        <a:rPr lang="fr-CA" sz="1000" u="none" strike="noStrike" dirty="0">
                          <a:effectLst/>
                        </a:rPr>
                        <a:t>2,5 </a:t>
                      </a:r>
                      <a:endParaRPr lang="fr-CA" sz="1000" b="0" i="0" u="none" strike="noStrike" dirty="0">
                        <a:effectLst/>
                        <a:latin typeface="Arial" panose="020B0604020202020204" pitchFamily="34" charset="0"/>
                      </a:endParaRPr>
                    </a:p>
                  </a:txBody>
                  <a:tcPr marL="8341" marR="8341" marT="8341" marB="0" anchor="b">
                    <a:solidFill>
                      <a:srgbClr val="FF99FF"/>
                    </a:solidFill>
                  </a:tcPr>
                </a:tc>
                <a:extLst>
                  <a:ext uri="{0D108BD9-81ED-4DB2-BD59-A6C34878D82A}">
                    <a16:rowId xmlns:a16="http://schemas.microsoft.com/office/drawing/2014/main" val="10006"/>
                  </a:ext>
                </a:extLst>
              </a:tr>
              <a:tr h="141794">
                <a:tc>
                  <a:txBody>
                    <a:bodyPr/>
                    <a:lstStyle/>
                    <a:p>
                      <a:pPr algn="ctr" fontAlgn="b"/>
                      <a:r>
                        <a:rPr lang="fr-CA" sz="1000" u="none" strike="noStrike">
                          <a:effectLst/>
                        </a:rPr>
                        <a:t>15</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346,8</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3</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61,6 </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16</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7,9 </a:t>
                      </a:r>
                      <a:endParaRPr lang="fr-CA" sz="1000" b="0" i="0" u="none" strike="noStrike" dirty="0">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a:effectLst/>
                        </a:rPr>
                        <a:t>14 </a:t>
                      </a:r>
                      <a:endParaRPr lang="fr-CA" sz="1000" b="0" i="0" u="none" strike="noStrike">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0,4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a:effectLst/>
                        </a:rPr>
                        <a:t>17</a:t>
                      </a:r>
                      <a:endParaRPr lang="fr-CA" sz="1000" b="0" i="0" u="none" strike="noStrike">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7,3 </a:t>
                      </a:r>
                      <a:endParaRPr lang="fr-CA" sz="1000" b="0" i="0" u="none" strike="noStrike">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3</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dirty="0">
                          <a:effectLst/>
                        </a:rPr>
                        <a:t>15,8 </a:t>
                      </a:r>
                      <a:endParaRPr lang="fr-CA" sz="1000" b="0" i="0" u="none" strike="noStrike" dirty="0">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13</a:t>
                      </a:r>
                      <a:endParaRPr lang="fr-CA" sz="1000" b="0" i="0" u="none" strike="noStrike">
                        <a:effectLst/>
                        <a:latin typeface="Arial" panose="020B0604020202020204" pitchFamily="34" charset="0"/>
                      </a:endParaRPr>
                    </a:p>
                  </a:txBody>
                  <a:tcPr marL="8341" marR="8341" marT="8341" marB="0" anchor="b">
                    <a:solidFill>
                      <a:srgbClr val="FF99FF"/>
                    </a:solidFill>
                  </a:tcPr>
                </a:tc>
                <a:tc>
                  <a:txBody>
                    <a:bodyPr/>
                    <a:lstStyle/>
                    <a:p>
                      <a:pPr algn="ctr" fontAlgn="b"/>
                      <a:r>
                        <a:rPr lang="fr-CA" sz="1000" u="none" strike="noStrike" dirty="0">
                          <a:effectLst/>
                        </a:rPr>
                        <a:t>2,5 </a:t>
                      </a:r>
                      <a:endParaRPr lang="fr-CA" sz="1000" b="0" i="0" u="none" strike="noStrike" dirty="0">
                        <a:effectLst/>
                        <a:latin typeface="Arial" panose="020B0604020202020204" pitchFamily="34" charset="0"/>
                      </a:endParaRPr>
                    </a:p>
                  </a:txBody>
                  <a:tcPr marL="8341" marR="8341" marT="8341" marB="0" anchor="b">
                    <a:solidFill>
                      <a:srgbClr val="FF99FF"/>
                    </a:solidFill>
                  </a:tcPr>
                </a:tc>
                <a:extLst>
                  <a:ext uri="{0D108BD9-81ED-4DB2-BD59-A6C34878D82A}">
                    <a16:rowId xmlns:a16="http://schemas.microsoft.com/office/drawing/2014/main" val="10007"/>
                  </a:ext>
                </a:extLst>
              </a:tr>
              <a:tr h="141794">
                <a:tc>
                  <a:txBody>
                    <a:bodyPr/>
                    <a:lstStyle/>
                    <a:p>
                      <a:pPr algn="ctr" fontAlgn="b"/>
                      <a:r>
                        <a:rPr lang="fr-CA" sz="1000" u="none" strike="noStrike" dirty="0">
                          <a:effectLst/>
                        </a:rPr>
                        <a:t>4</a:t>
                      </a:r>
                      <a:endParaRPr lang="fr-CA" sz="1000" b="0" i="0" u="none" strike="noStrike" dirty="0">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345,9</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dirty="0">
                          <a:effectLst/>
                        </a:rPr>
                        <a:t>13</a:t>
                      </a:r>
                      <a:endParaRPr lang="fr-CA" sz="1000" b="0" i="0" u="none" strike="noStrike" dirty="0">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dirty="0">
                          <a:effectLst/>
                        </a:rPr>
                        <a:t>58,5 </a:t>
                      </a:r>
                      <a:endParaRPr lang="fr-CA" sz="1000" b="0" i="0" u="none" strike="noStrike" dirty="0">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13</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6,8 </a:t>
                      </a:r>
                      <a:endParaRPr lang="fr-CA" sz="1000" b="0" i="0" u="none" strike="noStrike" dirty="0">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7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0,2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a:effectLst/>
                        </a:rPr>
                        <a:t>5</a:t>
                      </a:r>
                      <a:endParaRPr lang="fr-CA" sz="1000" b="0" i="0" u="none" strike="noStrike">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7,0 </a:t>
                      </a:r>
                      <a:endParaRPr lang="fr-CA" sz="1000" b="0" i="0" u="none" strike="noStrike">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b="1" u="none" strike="noStrike">
                          <a:effectLst/>
                        </a:rPr>
                        <a:t>QC</a:t>
                      </a:r>
                      <a:endParaRPr lang="fr-CA" sz="1000" b="1" i="0" u="none" strike="noStrike">
                        <a:effectLst/>
                        <a:latin typeface="Arial" panose="020B0604020202020204" pitchFamily="34" charset="0"/>
                      </a:endParaRPr>
                    </a:p>
                  </a:txBody>
                  <a:tcPr marL="8341" marR="8341" marT="8341" marB="0" anchor="b">
                    <a:noFill/>
                  </a:tcPr>
                </a:tc>
                <a:tc>
                  <a:txBody>
                    <a:bodyPr/>
                    <a:lstStyle/>
                    <a:p>
                      <a:pPr algn="ctr" fontAlgn="b"/>
                      <a:r>
                        <a:rPr lang="fr-CA" sz="1000" b="1" u="none" strike="noStrike" dirty="0">
                          <a:effectLst/>
                        </a:rPr>
                        <a:t>15,7 </a:t>
                      </a:r>
                      <a:endParaRPr lang="fr-CA" sz="1000" b="1" i="0" u="none" strike="noStrike" dirty="0">
                        <a:effectLst/>
                        <a:latin typeface="Arial" panose="020B0604020202020204" pitchFamily="34" charset="0"/>
                      </a:endParaRPr>
                    </a:p>
                  </a:txBody>
                  <a:tcPr marL="8341" marR="8341" marT="8341" marB="0" anchor="b">
                    <a:noFill/>
                  </a:tcPr>
                </a:tc>
                <a:tc>
                  <a:txBody>
                    <a:bodyPr/>
                    <a:lstStyle/>
                    <a:p>
                      <a:pPr algn="ctr" fontAlgn="b"/>
                      <a:r>
                        <a:rPr lang="fr-CA" sz="1000" u="none" strike="noStrike">
                          <a:effectLst/>
                        </a:rPr>
                        <a:t>9</a:t>
                      </a:r>
                      <a:endParaRPr lang="fr-CA" sz="1000" b="0" i="0" u="none" strike="noStrike">
                        <a:effectLst/>
                        <a:latin typeface="Arial" panose="020B0604020202020204" pitchFamily="34" charset="0"/>
                      </a:endParaRPr>
                    </a:p>
                  </a:txBody>
                  <a:tcPr marL="8341" marR="8341" marT="8341" marB="0" anchor="b">
                    <a:solidFill>
                      <a:srgbClr val="FF99FF"/>
                    </a:solidFill>
                  </a:tcPr>
                </a:tc>
                <a:tc>
                  <a:txBody>
                    <a:bodyPr/>
                    <a:lstStyle/>
                    <a:p>
                      <a:pPr algn="ctr" fontAlgn="b"/>
                      <a:r>
                        <a:rPr lang="fr-CA" sz="1000" u="none" strike="noStrike">
                          <a:effectLst/>
                        </a:rPr>
                        <a:t>2,1 </a:t>
                      </a:r>
                      <a:endParaRPr lang="fr-CA" sz="1000" b="0" i="0" u="none" strike="noStrike">
                        <a:effectLst/>
                        <a:latin typeface="Arial" panose="020B0604020202020204" pitchFamily="34" charset="0"/>
                      </a:endParaRPr>
                    </a:p>
                  </a:txBody>
                  <a:tcPr marL="8341" marR="8341" marT="8341" marB="0" anchor="b">
                    <a:solidFill>
                      <a:srgbClr val="FF99FF"/>
                    </a:solidFill>
                  </a:tcPr>
                </a:tc>
                <a:extLst>
                  <a:ext uri="{0D108BD9-81ED-4DB2-BD59-A6C34878D82A}">
                    <a16:rowId xmlns:a16="http://schemas.microsoft.com/office/drawing/2014/main" val="10008"/>
                  </a:ext>
                </a:extLst>
              </a:tr>
              <a:tr h="141794">
                <a:tc>
                  <a:txBody>
                    <a:bodyPr/>
                    <a:lstStyle/>
                    <a:p>
                      <a:pPr algn="ctr" fontAlgn="b"/>
                      <a:r>
                        <a:rPr lang="fr-CA" sz="1000" b="1" u="none" strike="noStrike" dirty="0">
                          <a:effectLst/>
                        </a:rPr>
                        <a:t>QC</a:t>
                      </a:r>
                      <a:endParaRPr lang="fr-CA" sz="1000" b="1" i="0" u="none" strike="noStrike" dirty="0">
                        <a:effectLst/>
                        <a:latin typeface="Arial" panose="020B0604020202020204" pitchFamily="34" charset="0"/>
                      </a:endParaRPr>
                    </a:p>
                  </a:txBody>
                  <a:tcPr marL="8341" marR="8341" marT="8341" marB="0" anchor="b">
                    <a:noFill/>
                  </a:tcPr>
                </a:tc>
                <a:tc>
                  <a:txBody>
                    <a:bodyPr/>
                    <a:lstStyle/>
                    <a:p>
                      <a:pPr algn="ctr" fontAlgn="b"/>
                      <a:r>
                        <a:rPr lang="fr-CA" sz="1000" b="1" u="none" strike="noStrike" dirty="0">
                          <a:effectLst/>
                        </a:rPr>
                        <a:t>334,5</a:t>
                      </a:r>
                      <a:endParaRPr lang="fr-CA" sz="1000" b="1" i="0" u="none" strike="noStrike" dirty="0">
                        <a:effectLst/>
                        <a:latin typeface="Arial" panose="020B0604020202020204" pitchFamily="34" charset="0"/>
                      </a:endParaRPr>
                    </a:p>
                  </a:txBody>
                  <a:tcPr marL="8341" marR="8341" marT="8341" marB="0" anchor="b">
                    <a:noFill/>
                  </a:tcPr>
                </a:tc>
                <a:tc>
                  <a:txBody>
                    <a:bodyPr/>
                    <a:lstStyle/>
                    <a:p>
                      <a:pPr algn="ctr" fontAlgn="b"/>
                      <a:r>
                        <a:rPr lang="fr-CA" sz="1000" u="none" strike="noStrike">
                          <a:effectLst/>
                        </a:rPr>
                        <a:t>15</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dirty="0">
                          <a:effectLst/>
                        </a:rPr>
                        <a:t>57,3 </a:t>
                      </a:r>
                      <a:endParaRPr lang="fr-CA" sz="1000" b="0" i="0" u="none" strike="noStrike" dirty="0">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3</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a:effectLst/>
                        </a:rPr>
                        <a:t>6,2 </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12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0,2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a:effectLst/>
                        </a:rPr>
                        <a:t>3</a:t>
                      </a:r>
                      <a:endParaRPr lang="fr-CA" sz="1000" b="0" i="0" u="none" strike="noStrike">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dirty="0">
                          <a:effectLst/>
                        </a:rPr>
                        <a:t>6,5 </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8</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15,4 </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15</a:t>
                      </a:r>
                      <a:endParaRPr lang="fr-CA" sz="1000" b="0" i="0" u="none" strike="noStrike">
                        <a:effectLst/>
                        <a:latin typeface="Arial" panose="020B0604020202020204" pitchFamily="34" charset="0"/>
                      </a:endParaRPr>
                    </a:p>
                  </a:txBody>
                  <a:tcPr marL="8341" marR="8341" marT="8341" marB="0" anchor="b">
                    <a:solidFill>
                      <a:srgbClr val="FF99FF"/>
                    </a:solidFill>
                  </a:tcPr>
                </a:tc>
                <a:tc>
                  <a:txBody>
                    <a:bodyPr/>
                    <a:lstStyle/>
                    <a:p>
                      <a:pPr algn="ctr" fontAlgn="b"/>
                      <a:r>
                        <a:rPr lang="fr-CA" sz="1000" u="none" strike="noStrike" dirty="0">
                          <a:effectLst/>
                        </a:rPr>
                        <a:t>1,8 </a:t>
                      </a:r>
                      <a:endParaRPr lang="fr-CA" sz="1000" b="0" i="0" u="none" strike="noStrike" dirty="0">
                        <a:effectLst/>
                        <a:latin typeface="Arial" panose="020B0604020202020204" pitchFamily="34" charset="0"/>
                      </a:endParaRPr>
                    </a:p>
                  </a:txBody>
                  <a:tcPr marL="8341" marR="8341" marT="8341" marB="0" anchor="b">
                    <a:solidFill>
                      <a:srgbClr val="FF99FF"/>
                    </a:solidFill>
                  </a:tcPr>
                </a:tc>
                <a:extLst>
                  <a:ext uri="{0D108BD9-81ED-4DB2-BD59-A6C34878D82A}">
                    <a16:rowId xmlns:a16="http://schemas.microsoft.com/office/drawing/2014/main" val="10009"/>
                  </a:ext>
                </a:extLst>
              </a:tr>
              <a:tr h="141794">
                <a:tc>
                  <a:txBody>
                    <a:bodyPr/>
                    <a:lstStyle/>
                    <a:p>
                      <a:pPr algn="ctr" fontAlgn="b"/>
                      <a:r>
                        <a:rPr lang="fr-CA" sz="1000" u="none" strike="noStrike" dirty="0">
                          <a:effectLst/>
                        </a:rPr>
                        <a:t>5</a:t>
                      </a:r>
                      <a:endParaRPr lang="fr-CA" sz="1000" b="0" i="0" u="none" strike="noStrike" dirty="0">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332,7 </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16</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55,2 </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15</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a:effectLst/>
                        </a:rPr>
                        <a:t>6,1 </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a:effectLst/>
                        </a:rPr>
                        <a:t>16 </a:t>
                      </a:r>
                      <a:endParaRPr lang="fr-CA" sz="1000" b="0" i="0" u="none" strike="noStrike">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0,2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8</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dirty="0">
                          <a:effectLst/>
                        </a:rPr>
                        <a:t>6,0 </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9</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12,6 </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4</a:t>
                      </a:r>
                      <a:endParaRPr lang="fr-CA" sz="1000" b="0" i="0" u="none" strike="noStrike">
                        <a:effectLst/>
                        <a:latin typeface="Arial" panose="020B0604020202020204" pitchFamily="34" charset="0"/>
                      </a:endParaRPr>
                    </a:p>
                  </a:txBody>
                  <a:tcPr marL="8341" marR="8341" marT="8341" marB="0" anchor="b">
                    <a:solidFill>
                      <a:srgbClr val="FF99FF"/>
                    </a:solidFill>
                  </a:tcPr>
                </a:tc>
                <a:tc>
                  <a:txBody>
                    <a:bodyPr/>
                    <a:lstStyle/>
                    <a:p>
                      <a:pPr algn="ctr" fontAlgn="b"/>
                      <a:r>
                        <a:rPr lang="fr-CA" sz="1000" u="none" strike="noStrike">
                          <a:effectLst/>
                        </a:rPr>
                        <a:t>1,5 </a:t>
                      </a:r>
                      <a:endParaRPr lang="fr-CA" sz="1000" b="0" i="0" u="none" strike="noStrike">
                        <a:effectLst/>
                        <a:latin typeface="Arial" panose="020B0604020202020204" pitchFamily="34" charset="0"/>
                      </a:endParaRPr>
                    </a:p>
                  </a:txBody>
                  <a:tcPr marL="8341" marR="8341" marT="8341" marB="0" anchor="b">
                    <a:solidFill>
                      <a:srgbClr val="FF99FF"/>
                    </a:solidFill>
                  </a:tcPr>
                </a:tc>
                <a:extLst>
                  <a:ext uri="{0D108BD9-81ED-4DB2-BD59-A6C34878D82A}">
                    <a16:rowId xmlns:a16="http://schemas.microsoft.com/office/drawing/2014/main" val="10010"/>
                  </a:ext>
                </a:extLst>
              </a:tr>
              <a:tr h="141794">
                <a:tc>
                  <a:txBody>
                    <a:bodyPr/>
                    <a:lstStyle/>
                    <a:p>
                      <a:pPr algn="ctr" fontAlgn="b"/>
                      <a:r>
                        <a:rPr lang="fr-CA" sz="1000" u="none" strike="noStrike">
                          <a:effectLst/>
                        </a:rPr>
                        <a:t>7</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331,0</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14</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dirty="0">
                          <a:effectLst/>
                        </a:rPr>
                        <a:t>53,7 </a:t>
                      </a:r>
                      <a:endParaRPr lang="fr-CA" sz="1000" b="0" i="0" u="none" strike="noStrike" dirty="0">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18</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5,6 </a:t>
                      </a:r>
                      <a:endParaRPr lang="fr-CA" sz="1000" b="0" i="0" u="none" strike="noStrike" dirty="0">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5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0,2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15</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dirty="0">
                          <a:effectLst/>
                        </a:rPr>
                        <a:t>5,8 </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15</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dirty="0">
                          <a:effectLst/>
                        </a:rPr>
                        <a:t>12,0 </a:t>
                      </a:r>
                      <a:endParaRPr lang="fr-CA" sz="1000" b="0" i="0" u="none" strike="noStrike" dirty="0">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7</a:t>
                      </a:r>
                      <a:endParaRPr lang="fr-CA" sz="1000" b="0" i="0" u="none" strike="noStrike">
                        <a:effectLst/>
                        <a:latin typeface="Arial" panose="020B0604020202020204" pitchFamily="34" charset="0"/>
                      </a:endParaRPr>
                    </a:p>
                  </a:txBody>
                  <a:tcPr marL="8341" marR="8341" marT="8341" marB="0" anchor="b">
                    <a:solidFill>
                      <a:srgbClr val="FF99FF"/>
                    </a:solidFill>
                  </a:tcPr>
                </a:tc>
                <a:tc>
                  <a:txBody>
                    <a:bodyPr/>
                    <a:lstStyle/>
                    <a:p>
                      <a:pPr algn="ctr" fontAlgn="b"/>
                      <a:r>
                        <a:rPr lang="fr-CA" sz="1000" u="none" strike="noStrike">
                          <a:effectLst/>
                        </a:rPr>
                        <a:t>1,5 </a:t>
                      </a:r>
                      <a:endParaRPr lang="fr-CA" sz="1000" b="0" i="0" u="none" strike="noStrike">
                        <a:effectLst/>
                        <a:latin typeface="Arial" panose="020B0604020202020204" pitchFamily="34" charset="0"/>
                      </a:endParaRPr>
                    </a:p>
                  </a:txBody>
                  <a:tcPr marL="8341" marR="8341" marT="8341" marB="0" anchor="b">
                    <a:solidFill>
                      <a:srgbClr val="FF99FF"/>
                    </a:solidFill>
                  </a:tcPr>
                </a:tc>
                <a:extLst>
                  <a:ext uri="{0D108BD9-81ED-4DB2-BD59-A6C34878D82A}">
                    <a16:rowId xmlns:a16="http://schemas.microsoft.com/office/drawing/2014/main" val="10011"/>
                  </a:ext>
                </a:extLst>
              </a:tr>
              <a:tr h="141794">
                <a:tc>
                  <a:txBody>
                    <a:bodyPr/>
                    <a:lstStyle/>
                    <a:p>
                      <a:pPr algn="ctr" fontAlgn="b"/>
                      <a:r>
                        <a:rPr lang="fr-CA" sz="1000" u="none" strike="noStrike" dirty="0">
                          <a:effectLst/>
                        </a:rPr>
                        <a:t>14</a:t>
                      </a:r>
                      <a:endParaRPr lang="fr-CA" sz="1000" b="0" i="0" u="none" strike="noStrike" dirty="0">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330,2</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8</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dirty="0">
                          <a:effectLst/>
                        </a:rPr>
                        <a:t>38,7 </a:t>
                      </a:r>
                      <a:endParaRPr lang="fr-CA" sz="1000" b="0" i="0" u="none" strike="noStrike" dirty="0">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14</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a:effectLst/>
                        </a:rPr>
                        <a:t>5,6 </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2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a:effectLst/>
                        </a:rPr>
                        <a:t>0,0 </a:t>
                      </a:r>
                      <a:endParaRPr lang="fr-CA" sz="1000" b="0" i="0" u="none" strike="noStrike">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18</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dirty="0">
                          <a:effectLst/>
                        </a:rPr>
                        <a:t>5,4 </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4</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dirty="0">
                          <a:effectLst/>
                        </a:rPr>
                        <a:t>11,6 </a:t>
                      </a:r>
                      <a:endParaRPr lang="fr-CA" sz="1000" b="0" i="0" u="none" strike="noStrike" dirty="0">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2</a:t>
                      </a:r>
                      <a:endParaRPr lang="fr-CA" sz="1000" b="0" i="0" u="none" strike="noStrike">
                        <a:effectLst/>
                        <a:latin typeface="Arial" panose="020B0604020202020204" pitchFamily="34" charset="0"/>
                      </a:endParaRPr>
                    </a:p>
                  </a:txBody>
                  <a:tcPr marL="8341" marR="8341" marT="8341" marB="0" anchor="b">
                    <a:solidFill>
                      <a:srgbClr val="FF99FF"/>
                    </a:solidFill>
                  </a:tcPr>
                </a:tc>
                <a:tc>
                  <a:txBody>
                    <a:bodyPr/>
                    <a:lstStyle/>
                    <a:p>
                      <a:pPr algn="ctr" fontAlgn="b"/>
                      <a:r>
                        <a:rPr lang="fr-CA" sz="1000" u="none" strike="noStrike" dirty="0">
                          <a:effectLst/>
                        </a:rPr>
                        <a:t>1,4 </a:t>
                      </a:r>
                      <a:endParaRPr lang="fr-CA" sz="1000" b="0" i="0" u="none" strike="noStrike" dirty="0">
                        <a:effectLst/>
                        <a:latin typeface="Arial" panose="020B0604020202020204" pitchFamily="34" charset="0"/>
                      </a:endParaRPr>
                    </a:p>
                  </a:txBody>
                  <a:tcPr marL="8341" marR="8341" marT="8341" marB="0" anchor="b">
                    <a:solidFill>
                      <a:srgbClr val="FF99FF"/>
                    </a:solidFill>
                  </a:tcPr>
                </a:tc>
                <a:extLst>
                  <a:ext uri="{0D108BD9-81ED-4DB2-BD59-A6C34878D82A}">
                    <a16:rowId xmlns:a16="http://schemas.microsoft.com/office/drawing/2014/main" val="10012"/>
                  </a:ext>
                </a:extLst>
              </a:tr>
              <a:tr h="141794">
                <a:tc>
                  <a:txBody>
                    <a:bodyPr/>
                    <a:lstStyle/>
                    <a:p>
                      <a:pPr algn="ctr" fontAlgn="b"/>
                      <a:r>
                        <a:rPr lang="fr-CA" sz="1000" u="none" strike="noStrike" dirty="0">
                          <a:effectLst/>
                        </a:rPr>
                        <a:t>13</a:t>
                      </a:r>
                      <a:endParaRPr lang="fr-CA" sz="1000" b="0" i="0" u="none" strike="noStrike" dirty="0">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296,7</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5</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dirty="0">
                          <a:effectLst/>
                        </a:rPr>
                        <a:t>31,7 </a:t>
                      </a:r>
                      <a:endParaRPr lang="fr-CA" sz="1000" b="0" i="0" u="none" strike="noStrike" dirty="0">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4</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a:effectLst/>
                        </a:rPr>
                        <a:t>5,1 </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4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a:effectLst/>
                        </a:rPr>
                        <a:t>0,0 </a:t>
                      </a:r>
                      <a:endParaRPr lang="fr-CA" sz="1000" b="0" i="0" u="none" strike="noStrike">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14</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dirty="0">
                          <a:effectLst/>
                        </a:rPr>
                        <a:t>4,4 </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11</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10,8 </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14</a:t>
                      </a:r>
                      <a:endParaRPr lang="fr-CA" sz="1000" b="0" i="0" u="none" strike="noStrike">
                        <a:effectLst/>
                        <a:latin typeface="Arial" panose="020B0604020202020204" pitchFamily="34" charset="0"/>
                      </a:endParaRPr>
                    </a:p>
                  </a:txBody>
                  <a:tcPr marL="8341" marR="8341" marT="8341" marB="0" anchor="b">
                    <a:solidFill>
                      <a:srgbClr val="FF99FF"/>
                    </a:solidFill>
                  </a:tcPr>
                </a:tc>
                <a:tc>
                  <a:txBody>
                    <a:bodyPr/>
                    <a:lstStyle/>
                    <a:p>
                      <a:pPr algn="ctr" fontAlgn="b"/>
                      <a:r>
                        <a:rPr lang="fr-CA" sz="1000" u="none" strike="noStrike" dirty="0">
                          <a:effectLst/>
                        </a:rPr>
                        <a:t>1,3 </a:t>
                      </a:r>
                      <a:endParaRPr lang="fr-CA" sz="1000" b="0" i="0" u="none" strike="noStrike" dirty="0">
                        <a:effectLst/>
                        <a:latin typeface="Arial" panose="020B0604020202020204" pitchFamily="34" charset="0"/>
                      </a:endParaRPr>
                    </a:p>
                  </a:txBody>
                  <a:tcPr marL="8341" marR="8341" marT="8341" marB="0" anchor="b">
                    <a:solidFill>
                      <a:srgbClr val="FF99FF"/>
                    </a:solidFill>
                  </a:tcPr>
                </a:tc>
                <a:extLst>
                  <a:ext uri="{0D108BD9-81ED-4DB2-BD59-A6C34878D82A}">
                    <a16:rowId xmlns:a16="http://schemas.microsoft.com/office/drawing/2014/main" val="10013"/>
                  </a:ext>
                </a:extLst>
              </a:tr>
              <a:tr h="141794">
                <a:tc>
                  <a:txBody>
                    <a:bodyPr/>
                    <a:lstStyle/>
                    <a:p>
                      <a:pPr algn="ctr" fontAlgn="b"/>
                      <a:r>
                        <a:rPr lang="fr-CA" sz="1000" u="none" strike="noStrike" dirty="0">
                          <a:effectLst/>
                        </a:rPr>
                        <a:t>2</a:t>
                      </a:r>
                      <a:endParaRPr lang="fr-CA" sz="1000" b="0" i="0" u="none" strike="noStrike" dirty="0">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282,8</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4</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dirty="0">
                          <a:effectLst/>
                        </a:rPr>
                        <a:t>30,2 </a:t>
                      </a:r>
                      <a:endParaRPr lang="fr-CA" sz="1000" b="0" i="0" u="none" strike="noStrike" dirty="0">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2</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a:effectLst/>
                        </a:rPr>
                        <a:t>4,0 </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8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0,0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a:effectLst/>
                        </a:rPr>
                        <a:t>11</a:t>
                      </a:r>
                      <a:endParaRPr lang="fr-CA" sz="1000" b="0" i="0" u="none" strike="noStrike">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dirty="0">
                          <a:effectLst/>
                        </a:rPr>
                        <a:t>4,3 </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14</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dirty="0">
                          <a:effectLst/>
                        </a:rPr>
                        <a:t>10,7 </a:t>
                      </a:r>
                      <a:endParaRPr lang="fr-CA" sz="1000" b="0" i="0" u="none" strike="noStrike" dirty="0">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12</a:t>
                      </a:r>
                      <a:endParaRPr lang="fr-CA" sz="1000" b="0" i="0" u="none" strike="noStrike">
                        <a:effectLst/>
                        <a:latin typeface="Arial" panose="020B0604020202020204" pitchFamily="34" charset="0"/>
                      </a:endParaRPr>
                    </a:p>
                  </a:txBody>
                  <a:tcPr marL="8341" marR="8341" marT="8341" marB="0" anchor="b">
                    <a:solidFill>
                      <a:srgbClr val="FF99FF"/>
                    </a:solidFill>
                  </a:tcPr>
                </a:tc>
                <a:tc>
                  <a:txBody>
                    <a:bodyPr/>
                    <a:lstStyle/>
                    <a:p>
                      <a:pPr algn="ctr" fontAlgn="b"/>
                      <a:r>
                        <a:rPr lang="fr-CA" sz="1000" u="none" strike="noStrike" dirty="0">
                          <a:effectLst/>
                        </a:rPr>
                        <a:t>0,9 </a:t>
                      </a:r>
                      <a:endParaRPr lang="fr-CA" sz="1000" b="0" i="0" u="none" strike="noStrike" dirty="0">
                        <a:effectLst/>
                        <a:latin typeface="Arial" panose="020B0604020202020204" pitchFamily="34" charset="0"/>
                      </a:endParaRPr>
                    </a:p>
                  </a:txBody>
                  <a:tcPr marL="8341" marR="8341" marT="8341" marB="0" anchor="b">
                    <a:solidFill>
                      <a:srgbClr val="FF99FF"/>
                    </a:solidFill>
                  </a:tcPr>
                </a:tc>
                <a:extLst>
                  <a:ext uri="{0D108BD9-81ED-4DB2-BD59-A6C34878D82A}">
                    <a16:rowId xmlns:a16="http://schemas.microsoft.com/office/drawing/2014/main" val="10014"/>
                  </a:ext>
                </a:extLst>
              </a:tr>
              <a:tr h="141794">
                <a:tc>
                  <a:txBody>
                    <a:bodyPr/>
                    <a:lstStyle/>
                    <a:p>
                      <a:pPr algn="ctr" fontAlgn="b"/>
                      <a:r>
                        <a:rPr lang="fr-CA" sz="1000" u="none" strike="noStrike">
                          <a:effectLst/>
                        </a:rPr>
                        <a:t>8</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dirty="0">
                          <a:effectLst/>
                        </a:rPr>
                        <a:t>275,8</a:t>
                      </a:r>
                      <a:endParaRPr lang="fr-CA" sz="1000" b="0" i="0" u="none" strike="noStrike" dirty="0">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10</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dirty="0">
                          <a:effectLst/>
                        </a:rPr>
                        <a:t>21,5 </a:t>
                      </a:r>
                      <a:endParaRPr lang="fr-CA" sz="1000" b="0" i="0" u="none" strike="noStrike" dirty="0">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1</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a:effectLst/>
                        </a:rPr>
                        <a:t>3,3 </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9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a:effectLst/>
                        </a:rPr>
                        <a:t>0,0 </a:t>
                      </a:r>
                      <a:endParaRPr lang="fr-CA" sz="1000" b="0" i="0" u="none" strike="noStrike">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a:effectLst/>
                        </a:rPr>
                        <a:t>1</a:t>
                      </a:r>
                      <a:endParaRPr lang="fr-CA" sz="1000" b="0" i="0" u="none" strike="noStrike">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dirty="0">
                          <a:effectLst/>
                        </a:rPr>
                        <a:t>4,0 </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dirty="0">
                          <a:effectLst/>
                        </a:rPr>
                        <a:t>16</a:t>
                      </a:r>
                      <a:endParaRPr lang="fr-CA" sz="1000" b="0" i="0" u="none" strike="noStrike" dirty="0">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dirty="0">
                          <a:effectLst/>
                        </a:rPr>
                        <a:t>9,1 </a:t>
                      </a:r>
                      <a:endParaRPr lang="fr-CA" sz="1000" b="0" i="0" u="none" strike="noStrike" dirty="0">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5</a:t>
                      </a:r>
                      <a:endParaRPr lang="fr-CA" sz="1000" b="0" i="0" u="none" strike="noStrike">
                        <a:effectLst/>
                        <a:latin typeface="Arial" panose="020B0604020202020204" pitchFamily="34" charset="0"/>
                      </a:endParaRPr>
                    </a:p>
                  </a:txBody>
                  <a:tcPr marL="8341" marR="8341" marT="8341" marB="0" anchor="b">
                    <a:solidFill>
                      <a:srgbClr val="FF99FF"/>
                    </a:solidFill>
                  </a:tcPr>
                </a:tc>
                <a:tc>
                  <a:txBody>
                    <a:bodyPr/>
                    <a:lstStyle/>
                    <a:p>
                      <a:pPr algn="ctr" fontAlgn="b"/>
                      <a:r>
                        <a:rPr lang="fr-CA" sz="1000" u="none" strike="noStrike" dirty="0">
                          <a:effectLst/>
                        </a:rPr>
                        <a:t>0,8 </a:t>
                      </a:r>
                      <a:endParaRPr lang="fr-CA" sz="1000" b="0" i="0" u="none" strike="noStrike" dirty="0">
                        <a:effectLst/>
                        <a:latin typeface="Arial" panose="020B0604020202020204" pitchFamily="34" charset="0"/>
                      </a:endParaRPr>
                    </a:p>
                  </a:txBody>
                  <a:tcPr marL="8341" marR="8341" marT="8341" marB="0" anchor="b">
                    <a:solidFill>
                      <a:srgbClr val="FF99FF"/>
                    </a:solidFill>
                  </a:tcPr>
                </a:tc>
                <a:extLst>
                  <a:ext uri="{0D108BD9-81ED-4DB2-BD59-A6C34878D82A}">
                    <a16:rowId xmlns:a16="http://schemas.microsoft.com/office/drawing/2014/main" val="10015"/>
                  </a:ext>
                </a:extLst>
              </a:tr>
              <a:tr h="141794">
                <a:tc>
                  <a:txBody>
                    <a:bodyPr/>
                    <a:lstStyle/>
                    <a:p>
                      <a:pPr algn="ctr" fontAlgn="b"/>
                      <a:r>
                        <a:rPr lang="fr-CA" sz="1000" u="none" strike="noStrike">
                          <a:effectLst/>
                        </a:rPr>
                        <a:t>16</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dirty="0">
                          <a:effectLst/>
                        </a:rPr>
                        <a:t>261,9</a:t>
                      </a:r>
                      <a:endParaRPr lang="fr-CA" sz="1000" b="0" i="0" u="none" strike="noStrike" dirty="0">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12</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dirty="0">
                          <a:effectLst/>
                        </a:rPr>
                        <a:t>17,7 </a:t>
                      </a:r>
                      <a:endParaRPr lang="fr-CA" sz="1000" b="0" i="0" u="none" strike="noStrike" dirty="0">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9</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a:effectLst/>
                        </a:rPr>
                        <a:t>1,0 </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10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0,0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a:effectLst/>
                        </a:rPr>
                        <a:t>4</a:t>
                      </a:r>
                      <a:endParaRPr lang="fr-CA" sz="1000" b="0" i="0" u="none" strike="noStrike">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dirty="0">
                          <a:effectLst/>
                        </a:rPr>
                        <a:t>3,7 </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13</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dirty="0">
                          <a:effectLst/>
                        </a:rPr>
                        <a:t>8,3 </a:t>
                      </a:r>
                      <a:endParaRPr lang="fr-CA" sz="1000" b="0" i="0" u="none" strike="noStrike" dirty="0">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1</a:t>
                      </a:r>
                      <a:endParaRPr lang="fr-CA" sz="1000" b="0" i="0" u="none" strike="noStrike">
                        <a:effectLst/>
                        <a:latin typeface="Arial" panose="020B0604020202020204" pitchFamily="34" charset="0"/>
                      </a:endParaRPr>
                    </a:p>
                  </a:txBody>
                  <a:tcPr marL="8341" marR="8341" marT="8341" marB="0" anchor="b">
                    <a:solidFill>
                      <a:srgbClr val="FF99FF"/>
                    </a:solidFill>
                  </a:tcPr>
                </a:tc>
                <a:tc>
                  <a:txBody>
                    <a:bodyPr/>
                    <a:lstStyle/>
                    <a:p>
                      <a:pPr algn="ctr" fontAlgn="b"/>
                      <a:r>
                        <a:rPr lang="fr-CA" sz="1000" u="none" strike="noStrike" dirty="0">
                          <a:effectLst/>
                        </a:rPr>
                        <a:t>0,5 </a:t>
                      </a:r>
                      <a:endParaRPr lang="fr-CA" sz="1000" b="0" i="0" u="none" strike="noStrike" dirty="0">
                        <a:effectLst/>
                        <a:latin typeface="Arial" panose="020B0604020202020204" pitchFamily="34" charset="0"/>
                      </a:endParaRPr>
                    </a:p>
                  </a:txBody>
                  <a:tcPr marL="8341" marR="8341" marT="8341" marB="0" anchor="b">
                    <a:solidFill>
                      <a:srgbClr val="FF99FF"/>
                    </a:solidFill>
                  </a:tcPr>
                </a:tc>
                <a:extLst>
                  <a:ext uri="{0D108BD9-81ED-4DB2-BD59-A6C34878D82A}">
                    <a16:rowId xmlns:a16="http://schemas.microsoft.com/office/drawing/2014/main" val="10016"/>
                  </a:ext>
                </a:extLst>
              </a:tr>
              <a:tr h="141794">
                <a:tc>
                  <a:txBody>
                    <a:bodyPr/>
                    <a:lstStyle/>
                    <a:p>
                      <a:pPr algn="ctr" fontAlgn="b"/>
                      <a:r>
                        <a:rPr lang="fr-CA" sz="1000" u="none" strike="noStrike">
                          <a:effectLst/>
                        </a:rPr>
                        <a:t>10</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dirty="0">
                          <a:effectLst/>
                        </a:rPr>
                        <a:t>243,5</a:t>
                      </a:r>
                      <a:endParaRPr lang="fr-CA" sz="1000" b="0" i="0" u="none" strike="noStrike" dirty="0">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2</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dirty="0">
                          <a:effectLst/>
                        </a:rPr>
                        <a:t>15,0 </a:t>
                      </a:r>
                      <a:endParaRPr lang="fr-CA" sz="1000" b="0" i="0" u="none" strike="noStrike" dirty="0">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12</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0,5 </a:t>
                      </a:r>
                      <a:endParaRPr lang="fr-CA" sz="1000" b="0" i="0" u="none" strike="noStrike" dirty="0">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11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0,0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9</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dirty="0">
                          <a:effectLst/>
                        </a:rPr>
                        <a:t>3,2 </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2</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dirty="0">
                          <a:effectLst/>
                        </a:rPr>
                        <a:t>7,9 </a:t>
                      </a:r>
                      <a:endParaRPr lang="fr-CA" sz="1000" b="0" i="0" u="none" strike="noStrike" dirty="0">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dirty="0">
                          <a:effectLst/>
                        </a:rPr>
                        <a:t>10</a:t>
                      </a:r>
                      <a:endParaRPr lang="fr-CA" sz="1000" b="0" i="0" u="none" strike="noStrike" dirty="0">
                        <a:effectLst/>
                        <a:latin typeface="Arial" panose="020B0604020202020204" pitchFamily="34" charset="0"/>
                      </a:endParaRPr>
                    </a:p>
                  </a:txBody>
                  <a:tcPr marL="8341" marR="8341" marT="8341" marB="0" anchor="b">
                    <a:solidFill>
                      <a:srgbClr val="FF99FF"/>
                    </a:solidFill>
                  </a:tcPr>
                </a:tc>
                <a:tc>
                  <a:txBody>
                    <a:bodyPr/>
                    <a:lstStyle/>
                    <a:p>
                      <a:pPr algn="ctr" fontAlgn="b"/>
                      <a:r>
                        <a:rPr lang="fr-CA" sz="1000" u="none" strike="noStrike" dirty="0">
                          <a:effectLst/>
                        </a:rPr>
                        <a:t>0,0 </a:t>
                      </a:r>
                      <a:endParaRPr lang="fr-CA" sz="1000" b="0" i="0" u="none" strike="noStrike" dirty="0">
                        <a:effectLst/>
                        <a:latin typeface="Arial" panose="020B0604020202020204" pitchFamily="34" charset="0"/>
                      </a:endParaRPr>
                    </a:p>
                  </a:txBody>
                  <a:tcPr marL="8341" marR="8341" marT="8341" marB="0" anchor="b">
                    <a:solidFill>
                      <a:srgbClr val="FF99FF"/>
                    </a:solidFill>
                  </a:tcPr>
                </a:tc>
                <a:extLst>
                  <a:ext uri="{0D108BD9-81ED-4DB2-BD59-A6C34878D82A}">
                    <a16:rowId xmlns:a16="http://schemas.microsoft.com/office/drawing/2014/main" val="10017"/>
                  </a:ext>
                </a:extLst>
              </a:tr>
              <a:tr h="141794">
                <a:tc>
                  <a:txBody>
                    <a:bodyPr/>
                    <a:lstStyle/>
                    <a:p>
                      <a:pPr algn="ctr" fontAlgn="b"/>
                      <a:r>
                        <a:rPr lang="fr-CA" sz="1000" u="none" strike="noStrike">
                          <a:effectLst/>
                        </a:rPr>
                        <a:t>12</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dirty="0">
                          <a:effectLst/>
                        </a:rPr>
                        <a:t>243,1</a:t>
                      </a:r>
                      <a:endParaRPr lang="fr-CA" sz="1000" b="0" i="0" u="none" strike="noStrike" dirty="0">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1</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dirty="0">
                          <a:effectLst/>
                        </a:rPr>
                        <a:t>12,4 </a:t>
                      </a:r>
                      <a:endParaRPr lang="fr-CA" sz="1000" b="0" i="0" u="none" strike="noStrike" dirty="0">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11</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0,0 </a:t>
                      </a:r>
                      <a:endParaRPr lang="fr-CA" sz="1000" b="0" i="0" u="none" strike="noStrike" dirty="0">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a:effectLst/>
                        </a:rPr>
                        <a:t>15 </a:t>
                      </a:r>
                      <a:endParaRPr lang="fr-CA" sz="1000" b="0" i="0" u="none" strike="noStrike">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0,0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a:effectLst/>
                        </a:rPr>
                        <a:t>2</a:t>
                      </a:r>
                      <a:endParaRPr lang="fr-CA" sz="1000" b="0" i="0" u="none" strike="noStrike">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dirty="0">
                          <a:effectLst/>
                        </a:rPr>
                        <a:t>1,8 </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18</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dirty="0">
                          <a:effectLst/>
                        </a:rPr>
                        <a:t>5,4 </a:t>
                      </a:r>
                      <a:endParaRPr lang="fr-CA" sz="1000" b="0" i="0" u="none" strike="noStrike" dirty="0">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dirty="0">
                          <a:effectLst/>
                        </a:rPr>
                        <a:t>11</a:t>
                      </a:r>
                      <a:endParaRPr lang="fr-CA" sz="1000" b="0" i="0" u="none" strike="noStrike" dirty="0">
                        <a:effectLst/>
                        <a:latin typeface="Arial" panose="020B0604020202020204" pitchFamily="34" charset="0"/>
                      </a:endParaRPr>
                    </a:p>
                  </a:txBody>
                  <a:tcPr marL="8341" marR="8341" marT="8341" marB="0" anchor="b">
                    <a:solidFill>
                      <a:srgbClr val="FF99FF"/>
                    </a:solidFill>
                  </a:tcPr>
                </a:tc>
                <a:tc>
                  <a:txBody>
                    <a:bodyPr/>
                    <a:lstStyle/>
                    <a:p>
                      <a:pPr algn="ctr" fontAlgn="b"/>
                      <a:r>
                        <a:rPr lang="fr-CA" sz="1000" u="none" strike="noStrike" dirty="0">
                          <a:effectLst/>
                        </a:rPr>
                        <a:t>0,0 </a:t>
                      </a:r>
                      <a:endParaRPr lang="fr-CA" sz="1000" b="0" i="0" u="none" strike="noStrike" dirty="0">
                        <a:effectLst/>
                        <a:latin typeface="Arial" panose="020B0604020202020204" pitchFamily="34" charset="0"/>
                      </a:endParaRPr>
                    </a:p>
                  </a:txBody>
                  <a:tcPr marL="8341" marR="8341" marT="8341" marB="0" anchor="b">
                    <a:solidFill>
                      <a:srgbClr val="FF99FF"/>
                    </a:solidFill>
                  </a:tcPr>
                </a:tc>
                <a:extLst>
                  <a:ext uri="{0D108BD9-81ED-4DB2-BD59-A6C34878D82A}">
                    <a16:rowId xmlns:a16="http://schemas.microsoft.com/office/drawing/2014/main" val="10018"/>
                  </a:ext>
                </a:extLst>
              </a:tr>
              <a:tr h="141794">
                <a:tc>
                  <a:txBody>
                    <a:bodyPr/>
                    <a:lstStyle/>
                    <a:p>
                      <a:pPr algn="ctr" fontAlgn="b"/>
                      <a:r>
                        <a:rPr lang="fr-CA" sz="1000" u="none" strike="noStrike">
                          <a:effectLst/>
                        </a:rPr>
                        <a:t>1</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dirty="0">
                          <a:effectLst/>
                        </a:rPr>
                        <a:t>232,5</a:t>
                      </a:r>
                      <a:endParaRPr lang="fr-CA" sz="1000" b="0" i="0" u="none" strike="noStrike" dirty="0">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9</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dirty="0">
                          <a:effectLst/>
                        </a:rPr>
                        <a:t>11,6 </a:t>
                      </a:r>
                      <a:endParaRPr lang="fr-CA" sz="1000" b="0" i="0" u="none" strike="noStrike" dirty="0">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8</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0,0 </a:t>
                      </a:r>
                      <a:endParaRPr lang="fr-CA" sz="1000" b="0" i="0" u="none" strike="noStrike" dirty="0">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a:effectLst/>
                        </a:rPr>
                        <a:t>17 </a:t>
                      </a:r>
                      <a:endParaRPr lang="fr-CA" sz="1000" b="0" i="0" u="none" strike="noStrike">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a:effectLst/>
                        </a:rPr>
                        <a:t>0,0 </a:t>
                      </a:r>
                      <a:endParaRPr lang="fr-CA" sz="1000" b="0" i="0" u="none" strike="noStrike">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a:effectLst/>
                        </a:rPr>
                        <a:t>12</a:t>
                      </a:r>
                      <a:endParaRPr lang="fr-CA" sz="1000" b="0" i="0" u="none" strike="noStrike">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dirty="0">
                          <a:effectLst/>
                        </a:rPr>
                        <a:t>1,6 </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12</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dirty="0">
                          <a:effectLst/>
                        </a:rPr>
                        <a:t>5,4 </a:t>
                      </a:r>
                      <a:endParaRPr lang="fr-CA" sz="1000" b="0" i="0" u="none" strike="noStrike" dirty="0">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17</a:t>
                      </a:r>
                      <a:endParaRPr lang="fr-CA" sz="1000" b="0" i="0" u="none" strike="noStrike">
                        <a:effectLst/>
                        <a:latin typeface="Arial" panose="020B0604020202020204" pitchFamily="34" charset="0"/>
                      </a:endParaRPr>
                    </a:p>
                  </a:txBody>
                  <a:tcPr marL="8341" marR="8341" marT="8341" marB="0" anchor="b">
                    <a:solidFill>
                      <a:srgbClr val="FF99FF"/>
                    </a:solidFill>
                  </a:tcPr>
                </a:tc>
                <a:tc>
                  <a:txBody>
                    <a:bodyPr/>
                    <a:lstStyle/>
                    <a:p>
                      <a:pPr algn="ctr" fontAlgn="b"/>
                      <a:r>
                        <a:rPr lang="fr-CA" sz="1000" u="none" strike="noStrike" dirty="0">
                          <a:effectLst/>
                        </a:rPr>
                        <a:t>0,0 </a:t>
                      </a:r>
                      <a:endParaRPr lang="fr-CA" sz="1000" b="0" i="0" u="none" strike="noStrike" dirty="0">
                        <a:effectLst/>
                        <a:latin typeface="Arial" panose="020B0604020202020204" pitchFamily="34" charset="0"/>
                      </a:endParaRPr>
                    </a:p>
                  </a:txBody>
                  <a:tcPr marL="8341" marR="8341" marT="8341" marB="0" anchor="b">
                    <a:solidFill>
                      <a:srgbClr val="FF99FF"/>
                    </a:solidFill>
                  </a:tcPr>
                </a:tc>
                <a:extLst>
                  <a:ext uri="{0D108BD9-81ED-4DB2-BD59-A6C34878D82A}">
                    <a16:rowId xmlns:a16="http://schemas.microsoft.com/office/drawing/2014/main" val="10019"/>
                  </a:ext>
                </a:extLst>
              </a:tr>
              <a:tr h="141794">
                <a:tc>
                  <a:txBody>
                    <a:bodyPr/>
                    <a:lstStyle/>
                    <a:p>
                      <a:pPr algn="ctr" fontAlgn="b"/>
                      <a:r>
                        <a:rPr lang="fr-CA" sz="1000" u="none" strike="noStrike">
                          <a:effectLst/>
                        </a:rPr>
                        <a:t>11</a:t>
                      </a:r>
                      <a:endParaRPr lang="fr-CA" sz="1000" b="0" i="0" u="none" strike="noStrike">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dirty="0">
                          <a:effectLst/>
                        </a:rPr>
                        <a:t>125,4</a:t>
                      </a:r>
                      <a:endParaRPr lang="fr-CA" sz="1000" b="0" i="0" u="none" strike="noStrike" dirty="0">
                        <a:effectLst/>
                        <a:latin typeface="Arial" panose="020B0604020202020204" pitchFamily="34" charset="0"/>
                      </a:endParaRPr>
                    </a:p>
                  </a:txBody>
                  <a:tcPr marL="8341" marR="8341" marT="8341" marB="0" anchor="b">
                    <a:solidFill>
                      <a:schemeClr val="accent3">
                        <a:lumMod val="40000"/>
                        <a:lumOff val="60000"/>
                      </a:schemeClr>
                    </a:solidFill>
                  </a:tcPr>
                </a:tc>
                <a:tc>
                  <a:txBody>
                    <a:bodyPr/>
                    <a:lstStyle/>
                    <a:p>
                      <a:pPr algn="ctr" fontAlgn="b"/>
                      <a:r>
                        <a:rPr lang="fr-CA" sz="1000" u="none" strike="noStrike">
                          <a:effectLst/>
                        </a:rPr>
                        <a:t>11</a:t>
                      </a:r>
                      <a:endParaRPr lang="fr-CA" sz="1000" b="0" i="0" u="none" strike="noStrike">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dirty="0">
                          <a:effectLst/>
                        </a:rPr>
                        <a:t>6,5 </a:t>
                      </a:r>
                      <a:endParaRPr lang="fr-CA" sz="1000" b="0" i="0" u="none" strike="noStrike" dirty="0">
                        <a:effectLst/>
                        <a:latin typeface="Arial" panose="020B0604020202020204" pitchFamily="34" charset="0"/>
                      </a:endParaRPr>
                    </a:p>
                  </a:txBody>
                  <a:tcPr marL="8341" marR="8341" marT="8341" marB="0" anchor="b">
                    <a:solidFill>
                      <a:srgbClr val="FFFF99"/>
                    </a:solidFill>
                  </a:tcPr>
                </a:tc>
                <a:tc>
                  <a:txBody>
                    <a:bodyPr/>
                    <a:lstStyle/>
                    <a:p>
                      <a:pPr algn="ctr" fontAlgn="b"/>
                      <a:r>
                        <a:rPr lang="fr-CA" sz="1000" u="none" strike="noStrike">
                          <a:effectLst/>
                        </a:rPr>
                        <a:t>10</a:t>
                      </a:r>
                      <a:endParaRPr lang="fr-CA" sz="1000" b="0" i="0" u="none" strike="noStrike">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dirty="0">
                          <a:effectLst/>
                        </a:rPr>
                        <a:t>0,0 </a:t>
                      </a:r>
                      <a:endParaRPr lang="fr-CA" sz="1000" b="0" i="0" u="none" strike="noStrike" dirty="0">
                        <a:effectLst/>
                        <a:latin typeface="Arial" panose="020B0604020202020204" pitchFamily="34" charset="0"/>
                      </a:endParaRPr>
                    </a:p>
                  </a:txBody>
                  <a:tcPr marL="8341" marR="8341" marT="8341" marB="0" anchor="b">
                    <a:solidFill>
                      <a:schemeClr val="accent1">
                        <a:lumMod val="40000"/>
                        <a:lumOff val="60000"/>
                      </a:schemeClr>
                    </a:solidFill>
                  </a:tcPr>
                </a:tc>
                <a:tc>
                  <a:txBody>
                    <a:bodyPr/>
                    <a:lstStyle/>
                    <a:p>
                      <a:pPr algn="ctr" fontAlgn="b"/>
                      <a:r>
                        <a:rPr lang="fr-CA" sz="1000" u="none" strike="noStrike">
                          <a:effectLst/>
                        </a:rPr>
                        <a:t>18 </a:t>
                      </a:r>
                      <a:endParaRPr lang="fr-CA" sz="1000" b="0" i="0" u="none" strike="noStrike">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dirty="0">
                          <a:effectLst/>
                        </a:rPr>
                        <a:t>0,0 </a:t>
                      </a:r>
                      <a:endParaRPr lang="fr-CA" sz="1000" b="0" i="0" u="none" strike="noStrike" dirty="0">
                        <a:effectLst/>
                        <a:latin typeface="Arial" panose="020B0604020202020204" pitchFamily="34" charset="0"/>
                      </a:endParaRPr>
                    </a:p>
                  </a:txBody>
                  <a:tcPr marL="8341" marR="8341" marT="8341" marB="0" anchor="b">
                    <a:solidFill>
                      <a:schemeClr val="accent6">
                        <a:lumMod val="40000"/>
                        <a:lumOff val="60000"/>
                      </a:schemeClr>
                    </a:solidFill>
                  </a:tcPr>
                </a:tc>
                <a:tc>
                  <a:txBody>
                    <a:bodyPr/>
                    <a:lstStyle/>
                    <a:p>
                      <a:pPr algn="ctr" fontAlgn="b"/>
                      <a:r>
                        <a:rPr lang="fr-CA" sz="1000" u="none" strike="noStrike">
                          <a:effectLst/>
                        </a:rPr>
                        <a:t>10</a:t>
                      </a:r>
                      <a:endParaRPr lang="fr-CA" sz="1000" b="0" i="0" u="none" strike="noStrike">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dirty="0">
                          <a:effectLst/>
                        </a:rPr>
                        <a:t>0,0 </a:t>
                      </a:r>
                      <a:endParaRPr lang="fr-CA" sz="1000" b="0" i="0" u="none" strike="noStrike" dirty="0">
                        <a:effectLst/>
                        <a:latin typeface="Arial" panose="020B0604020202020204" pitchFamily="34" charset="0"/>
                      </a:endParaRPr>
                    </a:p>
                  </a:txBody>
                  <a:tcPr marL="8341" marR="8341" marT="8341" marB="0" anchor="b">
                    <a:solidFill>
                      <a:schemeClr val="accent4">
                        <a:lumMod val="40000"/>
                        <a:lumOff val="60000"/>
                      </a:schemeClr>
                    </a:solidFill>
                  </a:tcPr>
                </a:tc>
                <a:tc>
                  <a:txBody>
                    <a:bodyPr/>
                    <a:lstStyle/>
                    <a:p>
                      <a:pPr algn="ctr" fontAlgn="b"/>
                      <a:r>
                        <a:rPr lang="fr-CA" sz="1000" u="none" strike="noStrike">
                          <a:effectLst/>
                        </a:rPr>
                        <a:t>1</a:t>
                      </a:r>
                      <a:endParaRPr lang="fr-CA" sz="1000" b="0" i="0" u="none" strike="noStrike">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dirty="0">
                          <a:effectLst/>
                        </a:rPr>
                        <a:t>2,0 </a:t>
                      </a:r>
                      <a:endParaRPr lang="fr-CA" sz="1000" b="0" i="0" u="none" strike="noStrike" dirty="0">
                        <a:effectLst/>
                        <a:latin typeface="Arial" panose="020B0604020202020204" pitchFamily="34" charset="0"/>
                      </a:endParaRPr>
                    </a:p>
                  </a:txBody>
                  <a:tcPr marL="8341" marR="8341" marT="8341" marB="0" anchor="b">
                    <a:solidFill>
                      <a:schemeClr val="bg1">
                        <a:lumMod val="85000"/>
                      </a:schemeClr>
                    </a:solidFill>
                  </a:tcPr>
                </a:tc>
                <a:tc>
                  <a:txBody>
                    <a:bodyPr/>
                    <a:lstStyle/>
                    <a:p>
                      <a:pPr algn="ctr" fontAlgn="b"/>
                      <a:r>
                        <a:rPr lang="fr-CA" sz="1000" u="none" strike="noStrike">
                          <a:effectLst/>
                        </a:rPr>
                        <a:t>18</a:t>
                      </a:r>
                      <a:endParaRPr lang="fr-CA" sz="1000" b="0" i="0" u="none" strike="noStrike">
                        <a:effectLst/>
                        <a:latin typeface="Arial" panose="020B0604020202020204" pitchFamily="34" charset="0"/>
                      </a:endParaRPr>
                    </a:p>
                  </a:txBody>
                  <a:tcPr marL="8341" marR="8341" marT="8341" marB="0" anchor="b">
                    <a:solidFill>
                      <a:srgbClr val="FF99FF"/>
                    </a:solidFill>
                  </a:tcPr>
                </a:tc>
                <a:tc>
                  <a:txBody>
                    <a:bodyPr/>
                    <a:lstStyle/>
                    <a:p>
                      <a:pPr algn="ctr" fontAlgn="b"/>
                      <a:r>
                        <a:rPr lang="fr-CA" sz="1000" u="none" strike="noStrike" dirty="0">
                          <a:effectLst/>
                        </a:rPr>
                        <a:t>0,0 </a:t>
                      </a:r>
                      <a:endParaRPr lang="fr-CA" sz="1000" b="0" i="0" u="none" strike="noStrike" dirty="0">
                        <a:effectLst/>
                        <a:latin typeface="Arial" panose="020B0604020202020204" pitchFamily="34" charset="0"/>
                      </a:endParaRPr>
                    </a:p>
                  </a:txBody>
                  <a:tcPr marL="8341" marR="8341" marT="8341" marB="0" anchor="b">
                    <a:solidFill>
                      <a:srgbClr val="FF99FF"/>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30554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15566"/>
            <a:ext cx="8496944" cy="1381596"/>
          </a:xfrm>
        </p:spPr>
        <p:txBody>
          <a:bodyPr>
            <a:normAutofit fontScale="90000"/>
          </a:bodyPr>
          <a:lstStyle/>
          <a:p>
            <a:r>
              <a:rPr lang="fr-CA" dirty="0"/>
              <a:t>Populations fortement touchées</a:t>
            </a:r>
            <a:br>
              <a:rPr lang="fr-CA" dirty="0"/>
            </a:br>
            <a:r>
              <a:rPr lang="fr-CA" sz="2700" dirty="0"/>
              <a:t>Étude Engage cycle 2017-2018</a:t>
            </a:r>
            <a:br>
              <a:rPr lang="fr-CA" sz="2700" dirty="0"/>
            </a:br>
            <a:r>
              <a:rPr lang="fr-CA" sz="2700" dirty="0"/>
              <a:t>Réseau </a:t>
            </a:r>
            <a:r>
              <a:rPr lang="fr-CA" sz="2700" dirty="0" err="1"/>
              <a:t>SurvUDI</a:t>
            </a:r>
            <a:r>
              <a:rPr lang="fr-CA" sz="2700" dirty="0"/>
              <a:t> – données au 31 mars 2018</a:t>
            </a:r>
            <a:endParaRPr lang="fr-CA"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42460"/>
            <a:ext cx="1828800" cy="701040"/>
          </a:xfrm>
          <a:prstGeom prst="rect">
            <a:avLst/>
          </a:prstGeom>
        </p:spPr>
      </p:pic>
    </p:spTree>
    <p:extLst>
      <p:ext uri="{BB962C8B-B14F-4D97-AF65-F5344CB8AC3E}">
        <p14:creationId xmlns:p14="http://schemas.microsoft.com/office/powerpoint/2010/main" val="3470920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Engage</a:t>
            </a:r>
          </a:p>
        </p:txBody>
      </p:sp>
      <p:sp>
        <p:nvSpPr>
          <p:cNvPr id="3" name="Espace réservé du contenu 2"/>
          <p:cNvSpPr>
            <a:spLocks noGrp="1"/>
          </p:cNvSpPr>
          <p:nvPr>
            <p:ph idx="1"/>
          </p:nvPr>
        </p:nvSpPr>
        <p:spPr>
          <a:xfrm>
            <a:off x="380168" y="1347614"/>
            <a:ext cx="8229600" cy="3239861"/>
          </a:xfrm>
        </p:spPr>
        <p:txBody>
          <a:bodyPr>
            <a:noAutofit/>
          </a:bodyPr>
          <a:lstStyle/>
          <a:p>
            <a:pPr lvl="1"/>
            <a:r>
              <a:rPr lang="fr-FR" sz="1600" dirty="0"/>
              <a:t>Étude menée chez des </a:t>
            </a:r>
            <a:r>
              <a:rPr lang="fr-FR" sz="1600" dirty="0" err="1"/>
              <a:t>gbHARSAH</a:t>
            </a:r>
            <a:r>
              <a:rPr lang="fr-FR" sz="1600" dirty="0"/>
              <a:t> sexuellement actifs au cours des six derniers mois, âgés de 16 ans ou plus et résidant dans les régions métropolitaines de Vancouver, Toronto ou Montréal. </a:t>
            </a:r>
          </a:p>
          <a:p>
            <a:pPr lvl="1"/>
            <a:r>
              <a:rPr lang="fr-FR" sz="1600" dirty="0"/>
              <a:t>Le volet montréalais s’est déroulé entre février 2017 et juin 2018.</a:t>
            </a:r>
          </a:p>
          <a:p>
            <a:pPr lvl="1"/>
            <a:r>
              <a:rPr lang="fr-FR" sz="1600" dirty="0"/>
              <a:t>Le recrutement a été effectué par la méthode « </a:t>
            </a:r>
            <a:r>
              <a:rPr lang="fr-FR" sz="1600" dirty="0" err="1"/>
              <a:t>respondent</a:t>
            </a:r>
            <a:r>
              <a:rPr lang="fr-FR" sz="1600" dirty="0"/>
              <a:t> </a:t>
            </a:r>
            <a:r>
              <a:rPr lang="fr-FR" sz="1600" dirty="0" err="1"/>
              <a:t>driven</a:t>
            </a:r>
            <a:r>
              <a:rPr lang="fr-FR" sz="1600" dirty="0"/>
              <a:t> </a:t>
            </a:r>
            <a:r>
              <a:rPr lang="fr-FR" sz="1600" dirty="0" err="1"/>
              <a:t>sample</a:t>
            </a:r>
            <a:r>
              <a:rPr lang="fr-FR" sz="1600" dirty="0"/>
              <a:t> ». </a:t>
            </a:r>
            <a:r>
              <a:rPr lang="fr-CA" sz="1600" dirty="0"/>
              <a:t>Les données sont pondérées </a:t>
            </a:r>
            <a:r>
              <a:rPr lang="fr-FR" sz="1600" dirty="0"/>
              <a:t>selon la taille du réseau social de chaque participant.</a:t>
            </a:r>
          </a:p>
          <a:p>
            <a:pPr lvl="1"/>
            <a:r>
              <a:rPr lang="fr-FR" sz="1600" dirty="0"/>
              <a:t>Les données présentées dans le Portrait des ITSS sont des extraits d’un rapport complet du volet montréalais actuellement en voie de rédaction.</a:t>
            </a:r>
          </a:p>
          <a:p>
            <a:pPr lvl="1"/>
            <a:r>
              <a:rPr lang="fr-CA" sz="1600" dirty="0"/>
              <a:t>Les faits saillants de l’enquête sont disponibles au lien suivant:  </a:t>
            </a:r>
            <a:r>
              <a:rPr lang="fr-CA" sz="1200" dirty="0">
                <a:hlinkClick r:id="rId3"/>
              </a:rPr>
              <a:t>https://www.inspq.qc.ca/espace-itss/faits-saillants-de-l-etude-engage-montreal</a:t>
            </a:r>
            <a:endParaRPr lang="fr-CA" sz="1200" dirty="0"/>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33</a:t>
            </a:fld>
            <a:endParaRPr lang="fr-FR"/>
          </a:p>
        </p:txBody>
      </p:sp>
      <p:sp>
        <p:nvSpPr>
          <p:cNvPr id="6" name="ZoneTexte 5"/>
          <p:cNvSpPr txBox="1"/>
          <p:nvPr/>
        </p:nvSpPr>
        <p:spPr>
          <a:xfrm>
            <a:off x="380168" y="4469323"/>
            <a:ext cx="6883964" cy="600164"/>
          </a:xfrm>
          <a:prstGeom prst="rect">
            <a:avLst/>
          </a:prstGeom>
          <a:noFill/>
        </p:spPr>
        <p:txBody>
          <a:bodyPr wrap="square" rtlCol="0">
            <a:spAutoFit/>
          </a:bodyPr>
          <a:lstStyle/>
          <a:p>
            <a:r>
              <a:rPr lang="fr-CA" sz="1100" dirty="0">
                <a:solidFill>
                  <a:schemeClr val="tx1">
                    <a:lumMod val="65000"/>
                    <a:lumOff val="35000"/>
                  </a:schemeClr>
                </a:solidFill>
              </a:rPr>
              <a:t>Source: Engage, Portrait de la santé sexuelle des hommes gais, bisexuels et autres hommes ayant des relations sexuelles avec des hommes et résidant de la région métropolitaine de Montréal, Cycle 1, Gilles Lambert et Joseph Cox, </a:t>
            </a:r>
            <a:r>
              <a:rPr lang="fr-CA" sz="1100" dirty="0" err="1">
                <a:solidFill>
                  <a:schemeClr val="tx1">
                    <a:lumMod val="65000"/>
                    <a:lumOff val="35000"/>
                  </a:schemeClr>
                </a:solidFill>
              </a:rPr>
              <a:t>co</a:t>
            </a:r>
            <a:r>
              <a:rPr lang="fr-CA" sz="1100" dirty="0">
                <a:solidFill>
                  <a:schemeClr val="tx1">
                    <a:lumMod val="65000"/>
                    <a:lumOff val="35000"/>
                  </a:schemeClr>
                </a:solidFill>
              </a:rPr>
              <a:t>-chercheurs principaux, communication personnelle, octobre 2019. </a:t>
            </a:r>
          </a:p>
        </p:txBody>
      </p:sp>
    </p:spTree>
    <p:extLst>
      <p:ext uri="{BB962C8B-B14F-4D97-AF65-F5344CB8AC3E}">
        <p14:creationId xmlns:p14="http://schemas.microsoft.com/office/powerpoint/2010/main" val="437031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Engage - description de l’échantillon</a:t>
            </a:r>
          </a:p>
        </p:txBody>
      </p:sp>
      <p:sp>
        <p:nvSpPr>
          <p:cNvPr id="3" name="Espace réservé du contenu 2"/>
          <p:cNvSpPr>
            <a:spLocks noGrp="1"/>
          </p:cNvSpPr>
          <p:nvPr>
            <p:ph idx="1"/>
          </p:nvPr>
        </p:nvSpPr>
        <p:spPr>
          <a:xfrm>
            <a:off x="457200" y="1491630"/>
            <a:ext cx="8229600" cy="3052435"/>
          </a:xfrm>
        </p:spPr>
        <p:txBody>
          <a:bodyPr>
            <a:normAutofit/>
          </a:bodyPr>
          <a:lstStyle/>
          <a:p>
            <a:pPr lvl="1">
              <a:lnSpc>
                <a:spcPct val="120000"/>
              </a:lnSpc>
            </a:pPr>
            <a:r>
              <a:rPr lang="fr-CA" sz="1600" dirty="0"/>
              <a:t>1 179 </a:t>
            </a:r>
            <a:r>
              <a:rPr lang="fr-CA" sz="1600" dirty="0" err="1"/>
              <a:t>gbHARSAH</a:t>
            </a:r>
            <a:r>
              <a:rPr lang="fr-CA" sz="1600" dirty="0"/>
              <a:t> âgés de 18 à 80 ans, 65 % </a:t>
            </a:r>
            <a:r>
              <a:rPr lang="fr-FR" sz="1600" dirty="0"/>
              <a:t>nés au Canada</a:t>
            </a:r>
          </a:p>
          <a:p>
            <a:pPr lvl="1">
              <a:lnSpc>
                <a:spcPct val="120000"/>
              </a:lnSpc>
            </a:pPr>
            <a:r>
              <a:rPr lang="fr-FR" sz="1600" dirty="0"/>
              <a:t>45 % appartenaient à un groupe ethnoculturel autre que canadien-français ou canadien-anglais </a:t>
            </a:r>
          </a:p>
          <a:p>
            <a:pPr lvl="1">
              <a:lnSpc>
                <a:spcPct val="120000"/>
              </a:lnSpc>
            </a:pPr>
            <a:r>
              <a:rPr lang="fr-FR" sz="1600" dirty="0"/>
              <a:t>67 % disposaient d’un revenu annuel avant impôt de moins de 30 000,00 $. </a:t>
            </a:r>
          </a:p>
          <a:p>
            <a:pPr lvl="1">
              <a:lnSpc>
                <a:spcPct val="120000"/>
              </a:lnSpc>
            </a:pPr>
            <a:r>
              <a:rPr lang="fr-FR" sz="1600" dirty="0"/>
              <a:t>76 % se définissaient comme homosexuels ou gais et 4,4 % comme « </a:t>
            </a:r>
            <a:r>
              <a:rPr lang="fr-FR" sz="1600" dirty="0" err="1"/>
              <a:t>Queer</a:t>
            </a:r>
            <a:r>
              <a:rPr lang="fr-FR" sz="1600" dirty="0"/>
              <a:t> »</a:t>
            </a:r>
          </a:p>
          <a:p>
            <a:pPr marL="804863" lvl="1" indent="0">
              <a:lnSpc>
                <a:spcPct val="120000"/>
              </a:lnSpc>
              <a:buNone/>
            </a:pPr>
            <a:r>
              <a:rPr lang="fr-FR" sz="1200" i="1" dirty="0"/>
              <a:t>Note : Les données d’Engage ont été recueillies auprès d’HARSAH sexuellement actifs résident dans la région métropolitaine de Montréal, elles ne sont pas représentatives de l’ensemble des HARSAH québécois</a:t>
            </a:r>
            <a:r>
              <a:rPr lang="fr-FR" sz="1400" dirty="0"/>
              <a:t>. </a:t>
            </a:r>
            <a:endParaRPr lang="fr-CA" sz="1400" dirty="0"/>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34</a:t>
            </a:fld>
            <a:endParaRPr lang="fr-FR"/>
          </a:p>
        </p:txBody>
      </p:sp>
    </p:spTree>
    <p:extLst>
      <p:ext uri="{BB962C8B-B14F-4D97-AF65-F5344CB8AC3E}">
        <p14:creationId xmlns:p14="http://schemas.microsoft.com/office/powerpoint/2010/main" val="1532864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Engage – tests de détection de l’infection par le VIH</a:t>
            </a:r>
          </a:p>
        </p:txBody>
      </p:sp>
      <p:sp>
        <p:nvSpPr>
          <p:cNvPr id="3" name="Espace réservé du contenu 2"/>
          <p:cNvSpPr>
            <a:spLocks noGrp="1"/>
          </p:cNvSpPr>
          <p:nvPr>
            <p:ph idx="1"/>
          </p:nvPr>
        </p:nvSpPr>
        <p:spPr>
          <a:xfrm>
            <a:off x="449992" y="1419622"/>
            <a:ext cx="8460992" cy="3700656"/>
          </a:xfrm>
          <a:solidFill>
            <a:schemeClr val="bg1"/>
          </a:solidFill>
        </p:spPr>
        <p:txBody>
          <a:bodyPr>
            <a:noAutofit/>
          </a:bodyPr>
          <a:lstStyle/>
          <a:p>
            <a:pPr>
              <a:lnSpc>
                <a:spcPct val="120000"/>
              </a:lnSpc>
            </a:pPr>
            <a:r>
              <a:rPr lang="fr-CA" sz="1600" b="1" dirty="0"/>
              <a:t>Parmi les participants séronégatifs au VIH ou de statut inconnu</a:t>
            </a:r>
          </a:p>
          <a:p>
            <a:pPr marL="814388" lvl="1" indent="-457200">
              <a:lnSpc>
                <a:spcPct val="120000"/>
              </a:lnSpc>
              <a:buFont typeface="Arial" panose="020B0604020202020204" pitchFamily="34" charset="0"/>
              <a:buChar char="•"/>
            </a:pPr>
            <a:r>
              <a:rPr lang="fr-CA" sz="1500" dirty="0"/>
              <a:t>74 % ont eu un test de détection du VIH une fois ou plus au cours des 12 derniers mois </a:t>
            </a:r>
            <a:r>
              <a:rPr lang="fr-FR" sz="1500" dirty="0"/>
              <a:t>et la moitié (50 %) au cours des six derniers mois.</a:t>
            </a:r>
            <a:r>
              <a:rPr lang="fr-CA" sz="1500" dirty="0"/>
              <a:t> </a:t>
            </a:r>
          </a:p>
          <a:p>
            <a:pPr marL="814388" lvl="1" indent="-457200">
              <a:lnSpc>
                <a:spcPct val="120000"/>
              </a:lnSpc>
              <a:buFont typeface="Arial" panose="020B0604020202020204" pitchFamily="34" charset="0"/>
              <a:buChar char="•"/>
            </a:pPr>
            <a:r>
              <a:rPr lang="fr-FR" sz="1500" dirty="0"/>
              <a:t>Parmi les participants d’Engage, 54 % présentaient un profil de risque élevé de contracter l’infection par le VIH (selon les critères du « High-incidence </a:t>
            </a:r>
            <a:r>
              <a:rPr lang="fr-FR" sz="1500" dirty="0" err="1"/>
              <a:t>risk</a:t>
            </a:r>
            <a:r>
              <a:rPr lang="fr-FR" sz="1500" dirty="0"/>
              <a:t> index-MSM »). </a:t>
            </a:r>
          </a:p>
          <a:p>
            <a:pPr marL="814388" lvl="1" indent="-457200">
              <a:lnSpc>
                <a:spcPct val="120000"/>
              </a:lnSpc>
              <a:spcAft>
                <a:spcPts val="0"/>
              </a:spcAft>
              <a:buFont typeface="Arial" panose="020B0604020202020204" pitchFamily="34" charset="0"/>
              <a:buChar char="•"/>
            </a:pPr>
            <a:r>
              <a:rPr lang="fr-FR" sz="1600" dirty="0"/>
              <a:t>Seulement 60 % des participants de statut VIH négatif ou inconnu présentant un profil de risque élevé avaient passé un test au cours des 6 derniers mois.</a:t>
            </a:r>
          </a:p>
          <a:p>
            <a:pPr lvl="1" indent="0">
              <a:lnSpc>
                <a:spcPct val="120000"/>
              </a:lnSpc>
              <a:spcAft>
                <a:spcPts val="0"/>
              </a:spcAft>
              <a:buNone/>
            </a:pPr>
            <a:endParaRPr lang="fr-FR" sz="1100" dirty="0"/>
          </a:p>
          <a:p>
            <a:pPr marL="1165225" lvl="2" indent="0">
              <a:spcAft>
                <a:spcPts val="0"/>
              </a:spcAft>
              <a:buNone/>
            </a:pPr>
            <a:r>
              <a:rPr lang="fr-FR" sz="1400" i="1" dirty="0"/>
              <a:t>Note: les facteurs associés au fait de ne pas avoir passé un test de détection du VIH au cours des 6 derniers mois sont présentés dans le Portrait des ITSS.</a:t>
            </a:r>
            <a:endParaRPr lang="fr-CA" sz="1400" i="1" dirty="0"/>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35</a:t>
            </a:fld>
            <a:endParaRPr lang="fr-FR"/>
          </a:p>
        </p:txBody>
      </p:sp>
    </p:spTree>
    <p:extLst>
      <p:ext uri="{BB962C8B-B14F-4D97-AF65-F5344CB8AC3E}">
        <p14:creationId xmlns:p14="http://schemas.microsoft.com/office/powerpoint/2010/main" val="1507204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2800" dirty="0"/>
              <a:t>Engage - </a:t>
            </a:r>
            <a:r>
              <a:rPr lang="fr-FR" sz="2800" dirty="0"/>
              <a:t>recours à la prophylaxie préexposition </a:t>
            </a:r>
            <a:endParaRPr lang="fr-CA" sz="2800" dirty="0"/>
          </a:p>
        </p:txBody>
      </p:sp>
      <p:sp>
        <p:nvSpPr>
          <p:cNvPr id="3" name="Espace réservé du contenu 2"/>
          <p:cNvSpPr>
            <a:spLocks noGrp="1"/>
          </p:cNvSpPr>
          <p:nvPr>
            <p:ph idx="1"/>
          </p:nvPr>
        </p:nvSpPr>
        <p:spPr>
          <a:xfrm>
            <a:off x="457200" y="1347614"/>
            <a:ext cx="8229600" cy="3394472"/>
          </a:xfrm>
        </p:spPr>
        <p:txBody>
          <a:bodyPr>
            <a:normAutofit fontScale="85000" lnSpcReduction="10000"/>
          </a:bodyPr>
          <a:lstStyle/>
          <a:p>
            <a:r>
              <a:rPr lang="fr-FR" sz="1600" b="1" dirty="0"/>
              <a:t>La </a:t>
            </a:r>
            <a:r>
              <a:rPr lang="fr-FR" sz="1600" b="1" dirty="0" err="1"/>
              <a:t>PPrE</a:t>
            </a:r>
            <a:r>
              <a:rPr lang="fr-FR" sz="1600" b="1" dirty="0"/>
              <a:t> est une stratégie efficace de prévention du VIH au sujet de laquelle des recommandations d’utilisation québécoises ont été diffusées en 2017.</a:t>
            </a:r>
          </a:p>
          <a:p>
            <a:endParaRPr lang="fr-FR" sz="1600" b="1" dirty="0"/>
          </a:p>
          <a:p>
            <a:pPr lvl="1">
              <a:lnSpc>
                <a:spcPct val="120000"/>
              </a:lnSpc>
            </a:pPr>
            <a:r>
              <a:rPr lang="fr-FR" sz="1600" dirty="0"/>
              <a:t>52 % des participants à l’étude Engage rencontraient les critères québécois de recommandation de la </a:t>
            </a:r>
            <a:r>
              <a:rPr lang="fr-FR" sz="1600" dirty="0" err="1"/>
              <a:t>PPrE</a:t>
            </a:r>
            <a:r>
              <a:rPr lang="fr-FR" sz="1600" dirty="0"/>
              <a:t>. Parmi ces derniers:</a:t>
            </a:r>
          </a:p>
          <a:p>
            <a:pPr lvl="2"/>
            <a:r>
              <a:rPr lang="fr-FR" sz="1600" dirty="0"/>
              <a:t>85 % avaient déjà entendu parler de la </a:t>
            </a:r>
            <a:r>
              <a:rPr lang="fr-FR" sz="1600" dirty="0" err="1"/>
              <a:t>PPrE</a:t>
            </a:r>
            <a:r>
              <a:rPr lang="fr-FR" sz="1600" dirty="0"/>
              <a:t>; </a:t>
            </a:r>
          </a:p>
          <a:p>
            <a:pPr lvl="2"/>
            <a:r>
              <a:rPr lang="fr-FR" sz="1600" dirty="0"/>
              <a:t>39 % avaient senti au cours des six derniers mois le besoin d’utiliser la </a:t>
            </a:r>
            <a:r>
              <a:rPr lang="fr-FR" sz="1600" dirty="0" err="1"/>
              <a:t>PPrE</a:t>
            </a:r>
            <a:r>
              <a:rPr lang="fr-FR" sz="1600" dirty="0"/>
              <a:t>;</a:t>
            </a:r>
          </a:p>
          <a:p>
            <a:pPr lvl="2"/>
            <a:r>
              <a:rPr lang="fr-FR" sz="1600" dirty="0"/>
              <a:t>21 % avaient tenté d’obtenir la </a:t>
            </a:r>
            <a:r>
              <a:rPr lang="fr-FR" sz="1600" dirty="0" err="1"/>
              <a:t>PPrE</a:t>
            </a:r>
            <a:r>
              <a:rPr lang="fr-FR" sz="1600" dirty="0"/>
              <a:t> au cours des six derniers mois; </a:t>
            </a:r>
          </a:p>
          <a:p>
            <a:pPr lvl="2"/>
            <a:r>
              <a:rPr lang="fr-FR" sz="1600" dirty="0"/>
              <a:t>15 % avaient utilisé la </a:t>
            </a:r>
            <a:r>
              <a:rPr lang="fr-FR" sz="1600" dirty="0" err="1"/>
              <a:t>PPrE</a:t>
            </a:r>
            <a:r>
              <a:rPr lang="fr-FR" sz="1600" dirty="0"/>
              <a:t> (« à demande » ou « en continu ») au cours des six derniers mois;</a:t>
            </a:r>
          </a:p>
          <a:p>
            <a:pPr marL="1168400" lvl="2" indent="6350">
              <a:buNone/>
            </a:pPr>
            <a:r>
              <a:rPr lang="fr-CA" sz="1600" i="1" dirty="0"/>
              <a:t>Note : Les facteurs associés au fait de ne pas avoir tenté d’obtenir la </a:t>
            </a:r>
            <a:r>
              <a:rPr lang="fr-CA" sz="1600" i="1" dirty="0" err="1"/>
              <a:t>PPrE</a:t>
            </a:r>
            <a:r>
              <a:rPr lang="fr-CA" sz="1600" i="1" dirty="0"/>
              <a:t> au cours des six derniers mois sont présentés dans le Portrait des ITSS</a:t>
            </a:r>
            <a:r>
              <a:rPr lang="fr-CA" sz="1600" dirty="0"/>
              <a:t>.</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36</a:t>
            </a:fld>
            <a:endParaRPr lang="fr-FR"/>
          </a:p>
        </p:txBody>
      </p:sp>
      <p:sp>
        <p:nvSpPr>
          <p:cNvPr id="5" name="ZoneTexte 4"/>
          <p:cNvSpPr txBox="1"/>
          <p:nvPr/>
        </p:nvSpPr>
        <p:spPr>
          <a:xfrm>
            <a:off x="1907704" y="1779662"/>
            <a:ext cx="6120680" cy="430887"/>
          </a:xfrm>
          <a:prstGeom prst="rect">
            <a:avLst/>
          </a:prstGeom>
          <a:noFill/>
        </p:spPr>
        <p:txBody>
          <a:bodyPr wrap="square" rtlCol="0">
            <a:spAutoFit/>
          </a:bodyPr>
          <a:lstStyle/>
          <a:p>
            <a:r>
              <a:rPr lang="fr-CA" sz="1100" dirty="0">
                <a:solidFill>
                  <a:schemeClr val="tx1">
                    <a:lumMod val="65000"/>
                    <a:lumOff val="35000"/>
                  </a:schemeClr>
                </a:solidFill>
              </a:rPr>
              <a:t>La prophylaxie préexposition au virus de l’immunodéficience humaine : Guide pour les professionnels de la santé du Québec Ministère de la Santé et des Services sociaux du Québec, Novembre 2017.</a:t>
            </a:r>
          </a:p>
        </p:txBody>
      </p:sp>
    </p:spTree>
    <p:extLst>
      <p:ext uri="{BB962C8B-B14F-4D97-AF65-F5344CB8AC3E}">
        <p14:creationId xmlns:p14="http://schemas.microsoft.com/office/powerpoint/2010/main" val="2263228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800" dirty="0"/>
              <a:t>Engage - </a:t>
            </a:r>
            <a:r>
              <a:rPr lang="fr-FR" sz="2800" dirty="0"/>
              <a:t>recours à la prophylaxie </a:t>
            </a:r>
            <a:r>
              <a:rPr lang="fr-FR" sz="2800" dirty="0" err="1"/>
              <a:t>postexposition</a:t>
            </a:r>
            <a:r>
              <a:rPr lang="fr-FR" sz="2800" dirty="0"/>
              <a:t> sexuelle (PPE)</a:t>
            </a:r>
            <a:endParaRPr lang="fr-CA" sz="2800" dirty="0"/>
          </a:p>
        </p:txBody>
      </p:sp>
      <p:sp>
        <p:nvSpPr>
          <p:cNvPr id="3" name="Espace réservé du contenu 2"/>
          <p:cNvSpPr>
            <a:spLocks noGrp="1"/>
          </p:cNvSpPr>
          <p:nvPr>
            <p:ph idx="1"/>
          </p:nvPr>
        </p:nvSpPr>
        <p:spPr>
          <a:xfrm>
            <a:off x="457200" y="1362554"/>
            <a:ext cx="8229600" cy="3510389"/>
          </a:xfrm>
        </p:spPr>
        <p:txBody>
          <a:bodyPr>
            <a:normAutofit fontScale="85000" lnSpcReduction="10000"/>
          </a:bodyPr>
          <a:lstStyle/>
          <a:p>
            <a:r>
              <a:rPr lang="fr-FR" sz="2100" b="1" dirty="0"/>
              <a:t>Parmi les participants de statut VIH négatif ou inconnu</a:t>
            </a:r>
          </a:p>
          <a:p>
            <a:pPr lvl="1">
              <a:lnSpc>
                <a:spcPct val="120000"/>
              </a:lnSpc>
            </a:pPr>
            <a:r>
              <a:rPr lang="fr-FR" sz="1900" dirty="0"/>
              <a:t>56 % avaient déjà entendu parler de la PPE;</a:t>
            </a:r>
          </a:p>
          <a:p>
            <a:pPr lvl="1">
              <a:lnSpc>
                <a:spcPct val="120000"/>
              </a:lnSpc>
            </a:pPr>
            <a:r>
              <a:rPr lang="fr-FR" sz="1900" dirty="0"/>
              <a:t>Jusqu’à 12 % avaient pris une PPE une fois ou plus au cours de leur vie; parmi ceux-ci, 65 % avaient pris une PPE une seule fois et 23 % en avaient pris deux fois;</a:t>
            </a:r>
          </a:p>
          <a:p>
            <a:pPr lvl="1">
              <a:lnSpc>
                <a:spcPct val="120000"/>
              </a:lnSpc>
            </a:pPr>
            <a:r>
              <a:rPr lang="fr-FR" sz="1900" dirty="0"/>
              <a:t>18 % avaient senti le besoin d’utiliser la PPE </a:t>
            </a:r>
            <a:r>
              <a:rPr lang="fr-CA" sz="1900" dirty="0"/>
              <a:t>au cours des six derniers mois;</a:t>
            </a:r>
          </a:p>
          <a:p>
            <a:pPr lvl="1">
              <a:lnSpc>
                <a:spcPct val="120000"/>
              </a:lnSpc>
            </a:pPr>
            <a:r>
              <a:rPr lang="fr-FR" sz="1900" dirty="0"/>
              <a:t>7,3 % avaient tenté d’obtenir la PPE </a:t>
            </a:r>
            <a:r>
              <a:rPr lang="fr-CA" sz="1900" dirty="0"/>
              <a:t>au cours des six derniers mois;</a:t>
            </a:r>
            <a:endParaRPr lang="fr-FR" sz="1900" dirty="0"/>
          </a:p>
          <a:p>
            <a:pPr lvl="1">
              <a:lnSpc>
                <a:spcPct val="120000"/>
              </a:lnSpc>
            </a:pPr>
            <a:r>
              <a:rPr lang="fr-FR" sz="1900" dirty="0"/>
              <a:t>3,9 % avaient utilisé la PPE </a:t>
            </a:r>
            <a:r>
              <a:rPr lang="fr-CA" sz="1900" dirty="0"/>
              <a:t>au cours des six derniers mois;</a:t>
            </a:r>
            <a:endParaRPr lang="fr-FR" sz="1900" dirty="0"/>
          </a:p>
          <a:p>
            <a:pPr marL="1073150">
              <a:lnSpc>
                <a:spcPct val="120000"/>
              </a:lnSpc>
            </a:pPr>
            <a:r>
              <a:rPr lang="fr-CA" sz="1500" i="1" dirty="0">
                <a:solidFill>
                  <a:schemeClr val="tx1">
                    <a:lumMod val="65000"/>
                    <a:lumOff val="35000"/>
                  </a:schemeClr>
                </a:solidFill>
              </a:rPr>
              <a:t>Note :  Le Portrait des ITSS aborde également les facteurs pouvant influencer le recours à la PPE ainsi que certains éléments de l’expérience d’utilisation.</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37</a:t>
            </a:fld>
            <a:endParaRPr lang="fr-FR"/>
          </a:p>
        </p:txBody>
      </p:sp>
    </p:spTree>
    <p:extLst>
      <p:ext uri="{BB962C8B-B14F-4D97-AF65-F5344CB8AC3E}">
        <p14:creationId xmlns:p14="http://schemas.microsoft.com/office/powerpoint/2010/main" val="337456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800" dirty="0"/>
              <a:t>Engage - Recours au traitement contre le VIH</a:t>
            </a:r>
          </a:p>
        </p:txBody>
      </p:sp>
      <p:sp>
        <p:nvSpPr>
          <p:cNvPr id="3" name="Espace réservé du contenu 2"/>
          <p:cNvSpPr>
            <a:spLocks noGrp="1"/>
          </p:cNvSpPr>
          <p:nvPr>
            <p:ph idx="1"/>
          </p:nvPr>
        </p:nvSpPr>
        <p:spPr>
          <a:xfrm>
            <a:off x="107504" y="1419622"/>
            <a:ext cx="8640960" cy="2967803"/>
          </a:xfrm>
          <a:solidFill>
            <a:schemeClr val="bg1"/>
          </a:solidFill>
        </p:spPr>
        <p:txBody>
          <a:bodyPr>
            <a:normAutofit fontScale="55000" lnSpcReduction="20000"/>
          </a:bodyPr>
          <a:lstStyle/>
          <a:p>
            <a:pPr>
              <a:lnSpc>
                <a:spcPct val="120000"/>
              </a:lnSpc>
            </a:pPr>
            <a:r>
              <a:rPr lang="fr-FR" b="1" dirty="0"/>
              <a:t>Parmi les participants ayant rapporté être de statut VIH positif</a:t>
            </a:r>
          </a:p>
          <a:p>
            <a:pPr marL="808038" lvl="1">
              <a:lnSpc>
                <a:spcPct val="120000"/>
              </a:lnSpc>
            </a:pPr>
            <a:r>
              <a:rPr lang="fr-FR" sz="2600" dirty="0"/>
              <a:t>99 % « avaient actuellement une clinique ou un professionnel qu’ils consultaient pour leurs soins du VIH »;</a:t>
            </a:r>
          </a:p>
          <a:p>
            <a:pPr marL="1165225" lvl="2">
              <a:lnSpc>
                <a:spcPct val="120000"/>
              </a:lnSpc>
            </a:pPr>
            <a:r>
              <a:rPr lang="fr-FR" sz="2600" dirty="0"/>
              <a:t>Parmi ces derniers, 78 % avaient eu leur plus récent rendez-vous pour des soins au regard du VIH au cours des trois derniers mois, 94 % au cours des six derniers mois;</a:t>
            </a:r>
          </a:p>
          <a:p>
            <a:pPr marL="808038" lvl="1">
              <a:lnSpc>
                <a:spcPct val="120000"/>
              </a:lnSpc>
            </a:pPr>
            <a:r>
              <a:rPr lang="fr-FR" sz="2600" dirty="0"/>
              <a:t>98 % prenaient des antirétroviraux au moment de leur participation à l’étude;</a:t>
            </a:r>
          </a:p>
          <a:p>
            <a:pPr marL="808038" lvl="1">
              <a:lnSpc>
                <a:spcPct val="120000"/>
              </a:lnSpc>
            </a:pPr>
            <a:r>
              <a:rPr lang="fr-FR" sz="2600" dirty="0"/>
              <a:t>88 % ont mentionné que selon eux, leur charge virale était actuellement indétectable (à moins de 50 copies/</a:t>
            </a:r>
            <a:r>
              <a:rPr lang="fr-FR" sz="2600" dirty="0" err="1"/>
              <a:t>mL</a:t>
            </a:r>
            <a:r>
              <a:rPr lang="fr-FR" sz="2600" dirty="0"/>
              <a:t>). Parmi ceux-ci, 90 % avaient effectivement une charge virale de moins de 50 copies/</a:t>
            </a:r>
            <a:r>
              <a:rPr lang="fr-FR" sz="2600" dirty="0" err="1"/>
              <a:t>mL</a:t>
            </a:r>
            <a:r>
              <a:rPr lang="fr-FR" sz="2600" dirty="0"/>
              <a:t> telle que mesurée lors de l’étude. </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38</a:t>
            </a:fld>
            <a:endParaRPr lang="fr-FR"/>
          </a:p>
        </p:txBody>
      </p:sp>
    </p:spTree>
    <p:extLst>
      <p:ext uri="{BB962C8B-B14F-4D97-AF65-F5344CB8AC3E}">
        <p14:creationId xmlns:p14="http://schemas.microsoft.com/office/powerpoint/2010/main" val="111101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custDataLst>
              <p:tags r:id="rId1"/>
            </p:custDataLst>
          </p:nvPr>
        </p:nvSpPr>
        <p:spPr>
          <a:xfrm>
            <a:off x="1143000" y="1446602"/>
            <a:ext cx="4795838" cy="1352548"/>
          </a:xfrm>
        </p:spPr>
        <p:txBody>
          <a:bodyPr/>
          <a:lstStyle/>
          <a:p>
            <a:pPr eaLnBrk="1" hangingPunct="1"/>
            <a:r>
              <a:rPr lang="fr-CA" sz="2400" dirty="0">
                <a:solidFill>
                  <a:schemeClr val="accent6"/>
                </a:solidFill>
              </a:rPr>
              <a:t>Surv</a:t>
            </a:r>
            <a:r>
              <a:rPr lang="fr-CA" sz="2400" dirty="0"/>
              <a:t>eillance des maladies infectieuses chez les </a:t>
            </a:r>
            <a:r>
              <a:rPr lang="fr-CA" sz="2400" dirty="0">
                <a:solidFill>
                  <a:schemeClr val="accent6"/>
                </a:solidFill>
              </a:rPr>
              <a:t>U</a:t>
            </a:r>
            <a:r>
              <a:rPr lang="fr-CA" sz="2400" dirty="0"/>
              <a:t>tilisateurs de </a:t>
            </a:r>
            <a:r>
              <a:rPr lang="fr-CA" sz="2400" dirty="0">
                <a:solidFill>
                  <a:schemeClr val="accent6"/>
                </a:solidFill>
              </a:rPr>
              <a:t>D</a:t>
            </a:r>
            <a:r>
              <a:rPr lang="fr-CA" sz="2400" dirty="0"/>
              <a:t>rogues par </a:t>
            </a:r>
            <a:r>
              <a:rPr lang="fr-CA" sz="2400" dirty="0">
                <a:solidFill>
                  <a:schemeClr val="accent6"/>
                </a:solidFill>
              </a:rPr>
              <a:t>I</a:t>
            </a:r>
            <a:r>
              <a:rPr lang="fr-CA" sz="2400" dirty="0"/>
              <a:t>njection </a:t>
            </a:r>
          </a:p>
        </p:txBody>
      </p:sp>
      <p:sp>
        <p:nvSpPr>
          <p:cNvPr id="4099" name="Rectangle 3"/>
          <p:cNvSpPr>
            <a:spLocks noGrp="1" noChangeArrowheads="1"/>
          </p:cNvSpPr>
          <p:nvPr>
            <p:ph type="subTitle" idx="1"/>
            <p:custDataLst>
              <p:tags r:id="rId2"/>
            </p:custDataLst>
          </p:nvPr>
        </p:nvSpPr>
        <p:spPr>
          <a:xfrm>
            <a:off x="1344200" y="3291830"/>
            <a:ext cx="2196719" cy="641752"/>
          </a:xfrm>
        </p:spPr>
        <p:txBody>
          <a:bodyPr>
            <a:normAutofit lnSpcReduction="10000"/>
          </a:bodyPr>
          <a:lstStyle/>
          <a:p>
            <a:pPr>
              <a:lnSpc>
                <a:spcPct val="90000"/>
              </a:lnSpc>
            </a:pPr>
            <a:r>
              <a:rPr lang="fr-CA" sz="900" dirty="0"/>
              <a:t>Épidémiologie du VIH 1995 - 2018</a:t>
            </a:r>
          </a:p>
          <a:p>
            <a:pPr>
              <a:lnSpc>
                <a:spcPct val="90000"/>
              </a:lnSpc>
            </a:pPr>
            <a:r>
              <a:rPr lang="fr-CA" sz="900" dirty="0"/>
              <a:t>Épidémiologie du VHC 2003 - 2018</a:t>
            </a:r>
          </a:p>
          <a:p>
            <a:pPr>
              <a:lnSpc>
                <a:spcPct val="90000"/>
              </a:lnSpc>
            </a:pPr>
            <a:endParaRPr lang="fr-CA" sz="900" dirty="0"/>
          </a:p>
        </p:txBody>
      </p:sp>
      <p:sp>
        <p:nvSpPr>
          <p:cNvPr id="4100" name="Rectangle 5"/>
          <p:cNvSpPr>
            <a:spLocks noChangeArrowheads="1"/>
          </p:cNvSpPr>
          <p:nvPr>
            <p:custDataLst>
              <p:tags r:id="rId3"/>
            </p:custDataLst>
          </p:nvPr>
        </p:nvSpPr>
        <p:spPr bwMode="auto">
          <a:xfrm>
            <a:off x="5911462" y="2089544"/>
            <a:ext cx="2620977" cy="1714512"/>
          </a:xfrm>
          <a:prstGeom prst="rect">
            <a:avLst/>
          </a:prstGeom>
          <a:noFill/>
          <a:ln w="9525">
            <a:noFill/>
            <a:miter lim="800000"/>
            <a:headEnd/>
            <a:tailEnd/>
          </a:ln>
        </p:spPr>
        <p:txBody>
          <a:bodyPr/>
          <a:lstStyle/>
          <a:p>
            <a:pPr>
              <a:spcAft>
                <a:spcPct val="30000"/>
              </a:spcAft>
            </a:pPr>
            <a:r>
              <a:rPr lang="fr-CA" sz="1050" dirty="0">
                <a:solidFill>
                  <a:schemeClr val="bg1"/>
                </a:solidFill>
                <a:latin typeface="HelveticaNeueLT Std" pitchFamily="34" charset="0"/>
              </a:rPr>
              <a:t>Chercheurs :</a:t>
            </a:r>
          </a:p>
          <a:p>
            <a:pPr>
              <a:spcAft>
                <a:spcPct val="30000"/>
              </a:spcAft>
              <a:tabLst>
                <a:tab pos="335756" algn="l"/>
              </a:tabLst>
            </a:pPr>
            <a:r>
              <a:rPr lang="fr-CA" sz="1050" dirty="0">
                <a:solidFill>
                  <a:schemeClr val="bg1"/>
                </a:solidFill>
                <a:latin typeface="HelveticaNeueLT Std" pitchFamily="34" charset="0"/>
              </a:rPr>
              <a:t>	Michel </a:t>
            </a:r>
            <a:r>
              <a:rPr lang="fr-CA" sz="1050" dirty="0" err="1">
                <a:solidFill>
                  <a:schemeClr val="bg1"/>
                </a:solidFill>
                <a:latin typeface="HelveticaNeueLT Std" pitchFamily="34" charset="0"/>
              </a:rPr>
              <a:t>Alary</a:t>
            </a:r>
            <a:endParaRPr lang="fr-CA" sz="1050" dirty="0">
              <a:solidFill>
                <a:schemeClr val="bg1"/>
              </a:solidFill>
              <a:latin typeface="HelveticaNeueLT Std" pitchFamily="34" charset="0"/>
            </a:endParaRPr>
          </a:p>
          <a:p>
            <a:pPr>
              <a:spcAft>
                <a:spcPct val="30000"/>
              </a:spcAft>
              <a:tabLst>
                <a:tab pos="335756" algn="l"/>
              </a:tabLst>
            </a:pPr>
            <a:r>
              <a:rPr lang="fr-CA" sz="1050" dirty="0">
                <a:solidFill>
                  <a:schemeClr val="bg1"/>
                </a:solidFill>
                <a:latin typeface="HelveticaNeueLT Std" pitchFamily="34" charset="0"/>
              </a:rPr>
              <a:t>	Carole Morissette</a:t>
            </a:r>
          </a:p>
          <a:p>
            <a:pPr>
              <a:spcAft>
                <a:spcPct val="30000"/>
              </a:spcAft>
              <a:tabLst>
                <a:tab pos="335756" algn="l"/>
              </a:tabLst>
            </a:pPr>
            <a:r>
              <a:rPr lang="fr-CA" sz="1050" dirty="0">
                <a:solidFill>
                  <a:schemeClr val="bg1"/>
                </a:solidFill>
                <a:latin typeface="HelveticaNeueLT Std" pitchFamily="34" charset="0"/>
              </a:rPr>
              <a:t>	Élise Roy</a:t>
            </a:r>
          </a:p>
          <a:p>
            <a:pPr>
              <a:spcAft>
                <a:spcPct val="30000"/>
              </a:spcAft>
              <a:tabLst>
                <a:tab pos="335756" algn="l"/>
              </a:tabLst>
            </a:pPr>
            <a:r>
              <a:rPr lang="fr-CA" sz="1050" dirty="0">
                <a:solidFill>
                  <a:schemeClr val="bg1"/>
                </a:solidFill>
                <a:latin typeface="HelveticaNeueLT Std" pitchFamily="34" charset="0"/>
              </a:rPr>
              <a:t>	Pascale Leclerc</a:t>
            </a:r>
          </a:p>
          <a:p>
            <a:pPr>
              <a:spcAft>
                <a:spcPct val="30000"/>
              </a:spcAft>
              <a:tabLst>
                <a:tab pos="335756" algn="l"/>
              </a:tabLst>
            </a:pPr>
            <a:r>
              <a:rPr lang="fr-CA" sz="1050" dirty="0">
                <a:solidFill>
                  <a:schemeClr val="bg1"/>
                </a:solidFill>
                <a:latin typeface="HelveticaNeueLT Std" pitchFamily="34" charset="0"/>
              </a:rPr>
              <a:t>	Le groupe d’étude </a:t>
            </a:r>
            <a:r>
              <a:rPr lang="fr-CA" sz="1050" dirty="0" err="1">
                <a:solidFill>
                  <a:schemeClr val="bg1"/>
                </a:solidFill>
                <a:latin typeface="HelveticaNeueLT Std" pitchFamily="34" charset="0"/>
              </a:rPr>
              <a:t>SurvUDI</a:t>
            </a:r>
            <a:endParaRPr lang="fr-CA" sz="1050" dirty="0">
              <a:solidFill>
                <a:schemeClr val="bg1"/>
              </a:solidFill>
              <a:latin typeface="HelveticaNeueLT Std" pitchFamily="34" charset="0"/>
            </a:endParaRPr>
          </a:p>
          <a:p>
            <a:pPr>
              <a:spcAft>
                <a:spcPct val="30000"/>
              </a:spcAft>
              <a:tabLst>
                <a:tab pos="407194" algn="l"/>
              </a:tabLst>
            </a:pPr>
            <a:r>
              <a:rPr lang="fr-CA" sz="1050" dirty="0">
                <a:solidFill>
                  <a:schemeClr val="bg1"/>
                </a:solidFill>
                <a:latin typeface="HelveticaNeueLT Std" pitchFamily="34" charset="0"/>
              </a:rPr>
              <a:t>Coordination :</a:t>
            </a:r>
          </a:p>
          <a:p>
            <a:pPr>
              <a:spcAft>
                <a:spcPct val="30000"/>
              </a:spcAft>
              <a:tabLst>
                <a:tab pos="407194" algn="l"/>
              </a:tabLst>
            </a:pPr>
            <a:r>
              <a:rPr lang="fr-CA" sz="1050" dirty="0">
                <a:solidFill>
                  <a:schemeClr val="bg1"/>
                </a:solidFill>
                <a:latin typeface="HelveticaNeueLT Std" pitchFamily="34" charset="0"/>
              </a:rPr>
              <a:t>	Karine Blouin</a:t>
            </a:r>
          </a:p>
          <a:p>
            <a:pPr>
              <a:spcAft>
                <a:spcPct val="30000"/>
              </a:spcAft>
              <a:tabLst>
                <a:tab pos="335756" algn="l"/>
              </a:tabLst>
            </a:pPr>
            <a:endParaRPr lang="fr-CA" sz="1050" dirty="0">
              <a:solidFill>
                <a:schemeClr val="bg1"/>
              </a:solidFill>
              <a:latin typeface="HelveticaNeueLT Std" pitchFamily="34" charset="0"/>
            </a:endParaRPr>
          </a:p>
        </p:txBody>
      </p:sp>
      <p:sp>
        <p:nvSpPr>
          <p:cNvPr id="4102" name="Text Box 6"/>
          <p:cNvSpPr txBox="1">
            <a:spLocks noChangeArrowheads="1"/>
          </p:cNvSpPr>
          <p:nvPr>
            <p:custDataLst>
              <p:tags r:id="rId4"/>
            </p:custDataLst>
          </p:nvPr>
        </p:nvSpPr>
        <p:spPr bwMode="auto">
          <a:xfrm>
            <a:off x="6300192" y="4086894"/>
            <a:ext cx="1620385" cy="369332"/>
          </a:xfrm>
          <a:prstGeom prst="rect">
            <a:avLst/>
          </a:prstGeom>
          <a:noFill/>
          <a:ln w="9525">
            <a:noFill/>
            <a:miter lim="800000"/>
            <a:headEnd/>
            <a:tailEnd/>
          </a:ln>
        </p:spPr>
        <p:txBody>
          <a:bodyPr wrap="square">
            <a:spAutoFit/>
          </a:bodyPr>
          <a:lstStyle/>
          <a:p>
            <a:pPr>
              <a:spcBef>
                <a:spcPct val="50000"/>
              </a:spcBef>
            </a:pPr>
            <a:r>
              <a:rPr lang="fr-CA" dirty="0">
                <a:latin typeface="HelveticaNeueLT Std" pitchFamily="34" charset="0"/>
              </a:rPr>
              <a:t>Juin 2019</a:t>
            </a:r>
            <a:endParaRPr lang="fr-FR" dirty="0">
              <a:latin typeface="HelveticaNeueLT Std" pitchFamily="34" charset="0"/>
            </a:endParaRPr>
          </a:p>
        </p:txBody>
      </p:sp>
      <p:sp>
        <p:nvSpPr>
          <p:cNvPr id="4103" name="Text Box 7"/>
          <p:cNvSpPr txBox="1">
            <a:spLocks noChangeArrowheads="1"/>
          </p:cNvSpPr>
          <p:nvPr>
            <p:custDataLst>
              <p:tags r:id="rId5"/>
            </p:custDataLst>
          </p:nvPr>
        </p:nvSpPr>
        <p:spPr bwMode="auto">
          <a:xfrm>
            <a:off x="1250134" y="2732485"/>
            <a:ext cx="2715824" cy="415498"/>
          </a:xfrm>
          <a:prstGeom prst="rect">
            <a:avLst/>
          </a:prstGeom>
          <a:noFill/>
          <a:ln w="9525">
            <a:noFill/>
            <a:miter lim="800000"/>
            <a:headEnd/>
            <a:tailEnd/>
          </a:ln>
        </p:spPr>
        <p:txBody>
          <a:bodyPr wrap="square">
            <a:spAutoFit/>
          </a:bodyPr>
          <a:lstStyle/>
          <a:p>
            <a:pPr>
              <a:spcBef>
                <a:spcPct val="50000"/>
              </a:spcBef>
            </a:pPr>
            <a:r>
              <a:rPr lang="fr-CA" sz="2100" dirty="0">
                <a:solidFill>
                  <a:schemeClr val="bg1"/>
                </a:solidFill>
                <a:latin typeface="Raleway" pitchFamily="34" charset="0"/>
              </a:rPr>
              <a:t>Le réseau </a:t>
            </a:r>
            <a:r>
              <a:rPr lang="fr-CA" sz="2100" dirty="0" err="1">
                <a:solidFill>
                  <a:schemeClr val="bg1"/>
                </a:solidFill>
                <a:latin typeface="Raleway" pitchFamily="34" charset="0"/>
              </a:rPr>
              <a:t>SurvUDI</a:t>
            </a:r>
            <a:r>
              <a:rPr lang="fr-CA" sz="2100" dirty="0">
                <a:solidFill>
                  <a:schemeClr val="bg1"/>
                </a:solidFill>
                <a:latin typeface="Raleway" pitchFamily="34" charset="0"/>
              </a:rPr>
              <a:t> :</a:t>
            </a:r>
            <a:endParaRPr lang="fr-FR" sz="2100" dirty="0">
              <a:solidFill>
                <a:schemeClr val="bg1"/>
              </a:solidFill>
              <a:latin typeface="Raleway" pitchFamily="34" charset="0"/>
            </a:endParaRPr>
          </a:p>
        </p:txBody>
      </p:sp>
    </p:spTree>
    <p:extLst>
      <p:ext uri="{BB962C8B-B14F-4D97-AF65-F5344CB8AC3E}">
        <p14:creationId xmlns:p14="http://schemas.microsoft.com/office/powerpoint/2010/main" val="376094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CA" dirty="0"/>
              <a:t>Maladies à déclaration obligatoire</a:t>
            </a:r>
          </a:p>
        </p:txBody>
      </p:sp>
      <p:sp>
        <p:nvSpPr>
          <p:cNvPr id="4" name="Espace réservé du numéro de diapositive 3"/>
          <p:cNvSpPr>
            <a:spLocks noGrp="1"/>
          </p:cNvSpPr>
          <p:nvPr>
            <p:ph type="sldNum" sz="quarter" idx="4294967295"/>
          </p:nvPr>
        </p:nvSpPr>
        <p:spPr>
          <a:xfrm>
            <a:off x="0" y="4873625"/>
            <a:ext cx="441325" cy="273050"/>
          </a:xfrm>
        </p:spPr>
        <p:txBody>
          <a:bodyPr/>
          <a:lstStyle/>
          <a:p>
            <a:fld id="{00BA8EDE-6DC9-4F99-B0F4-25DFD083338C}" type="slidenum">
              <a:rPr lang="fr-FR" smtClean="0"/>
              <a:pPr/>
              <a:t>4</a:t>
            </a:fld>
            <a:endParaRPr lang="fr-FR"/>
          </a:p>
        </p:txBody>
      </p:sp>
    </p:spTree>
    <p:extLst>
      <p:ext uri="{BB962C8B-B14F-4D97-AF65-F5344CB8AC3E}">
        <p14:creationId xmlns:p14="http://schemas.microsoft.com/office/powerpoint/2010/main" val="4023452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Espace réservé du numéro de diapositive 3"/>
          <p:cNvSpPr txBox="1">
            <a:spLocks noGrp="1"/>
          </p:cNvSpPr>
          <p:nvPr>
            <p:custDataLst>
              <p:tags r:id="rId1"/>
            </p:custDataLst>
          </p:nvPr>
        </p:nvSpPr>
        <p:spPr bwMode="auto">
          <a:xfrm>
            <a:off x="-26566" y="4827985"/>
            <a:ext cx="494110" cy="357188"/>
          </a:xfrm>
          <a:prstGeom prst="rect">
            <a:avLst/>
          </a:prstGeom>
          <a:noFill/>
          <a:ln w="9525">
            <a:noFill/>
            <a:miter lim="800000"/>
            <a:headEnd/>
            <a:tailEnd/>
          </a:ln>
        </p:spPr>
        <p:txBody>
          <a:bodyPr/>
          <a:lstStyle/>
          <a:p>
            <a:pPr algn="r"/>
            <a:fld id="{F3E7D137-E647-4E8C-BE9B-B065EB753B60}" type="slidenum">
              <a:rPr lang="fr-CA" sz="1050" b="1">
                <a:latin typeface="HelveticaNeueLT Std Lt" pitchFamily="34" charset="0"/>
              </a:rPr>
              <a:pPr algn="r"/>
              <a:t>40</a:t>
            </a:fld>
            <a:endParaRPr lang="fr-CA" sz="1050" b="1" dirty="0">
              <a:latin typeface="HelveticaNeueLT Std Lt" pitchFamily="34" charset="0"/>
            </a:endParaRPr>
          </a:p>
        </p:txBody>
      </p:sp>
      <p:sp>
        <p:nvSpPr>
          <p:cNvPr id="7172" name="Rectangle 2"/>
          <p:cNvSpPr>
            <a:spLocks noGrp="1" noChangeArrowheads="1"/>
          </p:cNvSpPr>
          <p:nvPr>
            <p:ph type="title" idx="4294967295"/>
            <p:custDataLst>
              <p:tags r:id="rId2"/>
            </p:custDataLst>
          </p:nvPr>
        </p:nvSpPr>
        <p:spPr>
          <a:xfrm>
            <a:off x="179512" y="141480"/>
            <a:ext cx="8640960" cy="857250"/>
          </a:xfrm>
        </p:spPr>
        <p:txBody>
          <a:bodyPr>
            <a:normAutofit/>
          </a:bodyPr>
          <a:lstStyle/>
          <a:p>
            <a:r>
              <a:rPr lang="fr-CA" sz="2800" dirty="0" err="1"/>
              <a:t>SurvUDI</a:t>
            </a:r>
            <a:r>
              <a:rPr lang="fr-CA" sz="2800" dirty="0"/>
              <a:t> - Caractéristiques sociodémographiques</a:t>
            </a:r>
          </a:p>
        </p:txBody>
      </p:sp>
      <p:sp>
        <p:nvSpPr>
          <p:cNvPr id="7173" name="Rectangle 3"/>
          <p:cNvSpPr>
            <a:spLocks noGrp="1" noChangeArrowheads="1"/>
          </p:cNvSpPr>
          <p:nvPr>
            <p:ph type="body" idx="4294967295"/>
            <p:custDataLst>
              <p:tags r:id="rId3"/>
            </p:custDataLst>
          </p:nvPr>
        </p:nvSpPr>
        <p:spPr>
          <a:xfrm>
            <a:off x="323528" y="1367122"/>
            <a:ext cx="8496944" cy="3460863"/>
          </a:xfrm>
        </p:spPr>
        <p:txBody>
          <a:bodyPr>
            <a:normAutofit fontScale="77500" lnSpcReduction="20000"/>
          </a:bodyPr>
          <a:lstStyle/>
          <a:p>
            <a:pPr marL="0" lvl="1" indent="0">
              <a:lnSpc>
                <a:spcPct val="120000"/>
              </a:lnSpc>
              <a:buNone/>
            </a:pPr>
            <a:r>
              <a:rPr lang="fr-CA" sz="1650" b="1" dirty="0">
                <a:solidFill>
                  <a:schemeClr val="accent5">
                    <a:lumMod val="75000"/>
                  </a:schemeClr>
                </a:solidFill>
              </a:rPr>
              <a:t>Critères d’inclusion</a:t>
            </a:r>
            <a:r>
              <a:rPr lang="fr-CA" sz="1650" dirty="0">
                <a:solidFill>
                  <a:schemeClr val="accent5">
                    <a:lumMod val="75000"/>
                  </a:schemeClr>
                </a:solidFill>
              </a:rPr>
              <a:t>: 14 ans ou plus, s’être injecté dans les 6 derniers mois, parler français ou anglais, en mesure de fournir un consentement éclairé.</a:t>
            </a:r>
          </a:p>
          <a:p>
            <a:pPr marL="0" lvl="1" indent="0">
              <a:lnSpc>
                <a:spcPct val="120000"/>
              </a:lnSpc>
              <a:buNone/>
            </a:pPr>
            <a:r>
              <a:rPr lang="fr-FR" sz="1650" dirty="0">
                <a:solidFill>
                  <a:schemeClr val="accent5">
                    <a:lumMod val="75000"/>
                  </a:schemeClr>
                </a:solidFill>
              </a:rPr>
              <a:t>Les données ont été recueillies principalement auprès de participants fréquentant les centres d’accès au matériel d’injection stérile (environ 90 %) des régions du Saguenay Lac-St-Jean, de la Capitale Nationale, de la Mauricie-centre-du-Québec, de l’Estrie, de Montréal, de l’Outaouais, de l’Abitibi-Témiscamingue, de la Montérégie et de la ville d’Ottawa. Elles ne sont pas représentatives de l’ensemble des personnes UDI québécoises. </a:t>
            </a:r>
          </a:p>
          <a:p>
            <a:pPr marL="0" lvl="1" indent="0">
              <a:buNone/>
            </a:pPr>
            <a:r>
              <a:rPr lang="fr-CA" sz="1650" dirty="0">
                <a:solidFill>
                  <a:schemeClr val="accent5">
                    <a:lumMod val="75000"/>
                  </a:schemeClr>
                </a:solidFill>
              </a:rPr>
              <a:t> </a:t>
            </a:r>
            <a:r>
              <a:rPr lang="fr-CA" sz="1650" b="1" dirty="0"/>
              <a:t>Au 31 mars 2018, </a:t>
            </a:r>
            <a:r>
              <a:rPr lang="fr-FR" sz="1650" b="1" dirty="0"/>
              <a:t>15 200 individus ont répondu à 29 579 questionnaires </a:t>
            </a:r>
          </a:p>
          <a:p>
            <a:pPr lvl="1"/>
            <a:r>
              <a:rPr lang="fr-FR" sz="1650" dirty="0"/>
              <a:t>75,5 % d’hommes dont l’âge moyen est de 36,4 ans</a:t>
            </a:r>
          </a:p>
          <a:p>
            <a:pPr lvl="1"/>
            <a:r>
              <a:rPr lang="fr-FR" sz="1650" dirty="0"/>
              <a:t>24,5 % de femmes dont l’âge moyen est de 31,6 ans</a:t>
            </a:r>
          </a:p>
          <a:p>
            <a:r>
              <a:rPr lang="en-CA" sz="1600" dirty="0" err="1">
                <a:solidFill>
                  <a:schemeClr val="tx1">
                    <a:lumMod val="65000"/>
                    <a:lumOff val="35000"/>
                  </a:schemeClr>
                </a:solidFill>
              </a:rPr>
              <a:t>Études</a:t>
            </a:r>
            <a:r>
              <a:rPr lang="en-CA" sz="1600" dirty="0">
                <a:solidFill>
                  <a:schemeClr val="tx1">
                    <a:lumMod val="65000"/>
                    <a:lumOff val="35000"/>
                  </a:schemeClr>
                </a:solidFill>
              </a:rPr>
              <a:t> </a:t>
            </a:r>
            <a:r>
              <a:rPr lang="en-CA" sz="1600" dirty="0" err="1">
                <a:solidFill>
                  <a:schemeClr val="tx1">
                    <a:lumMod val="65000"/>
                    <a:lumOff val="35000"/>
                  </a:schemeClr>
                </a:solidFill>
              </a:rPr>
              <a:t>secondaires</a:t>
            </a:r>
            <a:r>
              <a:rPr lang="en-CA" sz="1600" dirty="0">
                <a:solidFill>
                  <a:schemeClr val="tx1">
                    <a:lumMod val="65000"/>
                    <a:lumOff val="35000"/>
                  </a:schemeClr>
                </a:solidFill>
              </a:rPr>
              <a:t> </a:t>
            </a:r>
            <a:r>
              <a:rPr lang="en-CA" sz="1600" dirty="0" err="1">
                <a:solidFill>
                  <a:schemeClr val="tx1">
                    <a:lumMod val="65000"/>
                    <a:lumOff val="35000"/>
                  </a:schemeClr>
                </a:solidFill>
              </a:rPr>
              <a:t>complétées</a:t>
            </a:r>
            <a:r>
              <a:rPr lang="en-CA" sz="1600" dirty="0">
                <a:solidFill>
                  <a:schemeClr val="tx1">
                    <a:lumMod val="65000"/>
                    <a:lumOff val="35000"/>
                  </a:schemeClr>
                </a:solidFill>
              </a:rPr>
              <a:t> : 50,6 %</a:t>
            </a:r>
          </a:p>
          <a:p>
            <a:r>
              <a:rPr lang="fr-CA" sz="1600" dirty="0">
                <a:solidFill>
                  <a:schemeClr val="tx1">
                    <a:lumMod val="65000"/>
                    <a:lumOff val="35000"/>
                  </a:schemeClr>
                </a:solidFill>
              </a:rPr>
              <a:t>Sans domicile fixe (6 derniers mois) : 39,3 %</a:t>
            </a:r>
          </a:p>
          <a:p>
            <a:r>
              <a:rPr lang="fr-CA" sz="1600" dirty="0">
                <a:solidFill>
                  <a:schemeClr val="tx1">
                    <a:lumMod val="65000"/>
                    <a:lumOff val="35000"/>
                  </a:schemeClr>
                </a:solidFill>
              </a:rPr>
              <a:t>Centre de détention (6 derniers mois) : 11,4 %</a:t>
            </a:r>
          </a:p>
        </p:txBody>
      </p:sp>
    </p:spTree>
    <p:extLst>
      <p:ext uri="{BB962C8B-B14F-4D97-AF65-F5344CB8AC3E}">
        <p14:creationId xmlns:p14="http://schemas.microsoft.com/office/powerpoint/2010/main" val="223289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2862947-D4D5-429D-8321-CECBC935AE3B}" type="slidenum">
              <a:rPr lang="fr-CA" sz="1050" b="1">
                <a:solidFill>
                  <a:schemeClr val="tx1"/>
                </a:solidFill>
                <a:latin typeface="HelveticaNeueLT Std Lt" pitchFamily="34" charset="0"/>
              </a:rPr>
              <a:pPr>
                <a:defRPr/>
              </a:pPr>
              <a:t>41</a:t>
            </a:fld>
            <a:endParaRPr lang="fr-CA" sz="1050" b="1" dirty="0">
              <a:solidFill>
                <a:schemeClr val="tx1"/>
              </a:solidFill>
              <a:latin typeface="HelveticaNeueLT Std Lt" pitchFamily="34" charset="0"/>
            </a:endParaRPr>
          </a:p>
        </p:txBody>
      </p:sp>
      <p:sp>
        <p:nvSpPr>
          <p:cNvPr id="4" name="Rectangle 2"/>
          <p:cNvSpPr txBox="1">
            <a:spLocks noChangeArrowheads="1"/>
          </p:cNvSpPr>
          <p:nvPr>
            <p:custDataLst>
              <p:tags r:id="rId1"/>
            </p:custDataLst>
          </p:nvPr>
        </p:nvSpPr>
        <p:spPr bwMode="auto">
          <a:xfrm>
            <a:off x="179512" y="205979"/>
            <a:ext cx="8208912" cy="8572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p>
            <a:pPr fontAlgn="base">
              <a:spcAft>
                <a:spcPct val="0"/>
              </a:spcAft>
              <a:defRPr/>
            </a:pPr>
            <a:r>
              <a:rPr lang="fr-CA" sz="2250" dirty="0" err="1">
                <a:solidFill>
                  <a:schemeClr val="tx1">
                    <a:lumMod val="65000"/>
                    <a:lumOff val="35000"/>
                  </a:schemeClr>
                </a:solidFill>
                <a:latin typeface="Raleway" pitchFamily="34" charset="0"/>
                <a:ea typeface="+mj-ea"/>
                <a:cs typeface="+mj-cs"/>
              </a:rPr>
              <a:t>SurvUDI</a:t>
            </a:r>
            <a:r>
              <a:rPr lang="fr-CA" sz="2250" dirty="0">
                <a:solidFill>
                  <a:schemeClr val="tx1">
                    <a:lumMod val="65000"/>
                    <a:lumOff val="35000"/>
                  </a:schemeClr>
                </a:solidFill>
                <a:latin typeface="Raleway" pitchFamily="34" charset="0"/>
                <a:ea typeface="+mj-ea"/>
                <a:cs typeface="+mj-cs"/>
              </a:rPr>
              <a:t> - Caractéristiques sociodémographiques</a:t>
            </a:r>
          </a:p>
        </p:txBody>
      </p:sp>
      <p:sp>
        <p:nvSpPr>
          <p:cNvPr id="11" name="ZoneTexte 10"/>
          <p:cNvSpPr txBox="1"/>
          <p:nvPr/>
        </p:nvSpPr>
        <p:spPr>
          <a:xfrm>
            <a:off x="1088724" y="3147814"/>
            <a:ext cx="2934842" cy="346249"/>
          </a:xfrm>
          <a:prstGeom prst="rect">
            <a:avLst/>
          </a:prstGeom>
          <a:noFill/>
        </p:spPr>
        <p:txBody>
          <a:bodyPr wrap="none" rtlCol="0">
            <a:spAutoFit/>
          </a:bodyPr>
          <a:lstStyle/>
          <a:p>
            <a:r>
              <a:rPr lang="fr-FR" sz="1650" dirty="0">
                <a:solidFill>
                  <a:schemeClr val="tx1">
                    <a:lumMod val="65000"/>
                    <a:lumOff val="35000"/>
                  </a:schemeClr>
                </a:solidFill>
              </a:rPr>
              <a:t>Orientation sexuelle, 2011-2018</a:t>
            </a:r>
          </a:p>
        </p:txBody>
      </p:sp>
      <p:sp>
        <p:nvSpPr>
          <p:cNvPr id="12" name="ZoneTexte 11"/>
          <p:cNvSpPr txBox="1"/>
          <p:nvPr/>
        </p:nvSpPr>
        <p:spPr>
          <a:xfrm>
            <a:off x="1062084" y="1388943"/>
            <a:ext cx="2734210" cy="346249"/>
          </a:xfrm>
          <a:prstGeom prst="rect">
            <a:avLst/>
          </a:prstGeom>
          <a:noFill/>
        </p:spPr>
        <p:txBody>
          <a:bodyPr wrap="none" rtlCol="0">
            <a:spAutoFit/>
          </a:bodyPr>
          <a:lstStyle/>
          <a:p>
            <a:r>
              <a:rPr lang="fr-FR" sz="1650" dirty="0">
                <a:solidFill>
                  <a:schemeClr val="tx1">
                    <a:lumMod val="65000"/>
                    <a:lumOff val="35000"/>
                  </a:schemeClr>
                </a:solidFill>
              </a:rPr>
              <a:t>Pays de naissance, 2011-2018</a:t>
            </a:r>
          </a:p>
        </p:txBody>
      </p:sp>
      <p:graphicFrame>
        <p:nvGraphicFramePr>
          <p:cNvPr id="8" name="Tableau 7"/>
          <p:cNvGraphicFramePr>
            <a:graphicFrameLocks noGrp="1"/>
          </p:cNvGraphicFramePr>
          <p:nvPr>
            <p:extLst>
              <p:ext uri="{D42A27DB-BD31-4B8C-83A1-F6EECF244321}">
                <p14:modId xmlns:p14="http://schemas.microsoft.com/office/powerpoint/2010/main" val="2613671997"/>
              </p:ext>
            </p:extLst>
          </p:nvPr>
        </p:nvGraphicFramePr>
        <p:xfrm>
          <a:off x="532239" y="1765323"/>
          <a:ext cx="7824569" cy="1142618"/>
        </p:xfrm>
        <a:graphic>
          <a:graphicData uri="http://schemas.openxmlformats.org/drawingml/2006/table">
            <a:tbl>
              <a:tblPr firstRow="1">
                <a:tableStyleId>{8FD4443E-F989-4FC4-A0C8-D5A2AF1F390B}</a:tableStyleId>
              </a:tblPr>
              <a:tblGrid>
                <a:gridCol w="504056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343849">
                  <a:extLst>
                    <a:ext uri="{9D8B030D-6E8A-4147-A177-3AD203B41FA5}">
                      <a16:colId xmlns:a16="http://schemas.microsoft.com/office/drawing/2014/main" val="20002"/>
                    </a:ext>
                  </a:extLst>
                </a:gridCol>
              </a:tblGrid>
              <a:tr h="285368">
                <a:tc>
                  <a:txBody>
                    <a:bodyPr/>
                    <a:lstStyle/>
                    <a:p>
                      <a:pPr>
                        <a:spcAft>
                          <a:spcPts val="0"/>
                        </a:spcAft>
                      </a:pPr>
                      <a:endParaRPr lang="fr-FR" sz="1400" dirty="0">
                        <a:solidFill>
                          <a:schemeClr val="tx1">
                            <a:lumMod val="65000"/>
                            <a:lumOff val="35000"/>
                          </a:schemeClr>
                        </a:solidFill>
                        <a:latin typeface="Arial"/>
                        <a:ea typeface="Times New Roman"/>
                        <a:cs typeface="Times New Roman"/>
                      </a:endParaRPr>
                    </a:p>
                  </a:txBody>
                  <a:tcPr marL="44450" marR="44450" marT="0" marB="0" anchor="ctr">
                    <a:solidFill>
                      <a:schemeClr val="tx1"/>
                    </a:solidFill>
                  </a:tcPr>
                </a:tc>
                <a:tc>
                  <a:txBody>
                    <a:bodyPr/>
                    <a:lstStyle/>
                    <a:p>
                      <a:pPr algn="ctr">
                        <a:spcAft>
                          <a:spcPts val="0"/>
                        </a:spcAft>
                      </a:pPr>
                      <a:r>
                        <a:rPr lang="fr-CA" sz="1400" dirty="0"/>
                        <a:t>n/3</a:t>
                      </a:r>
                      <a:r>
                        <a:rPr lang="fr-CA" sz="1400" baseline="0" dirty="0"/>
                        <a:t> 644</a:t>
                      </a:r>
                      <a:endParaRPr lang="fr-FR" sz="1400" dirty="0">
                        <a:solidFill>
                          <a:schemeClr val="tx1">
                            <a:lumMod val="65000"/>
                            <a:lumOff val="35000"/>
                          </a:schemeClr>
                        </a:solidFill>
                        <a:latin typeface="Arial"/>
                        <a:ea typeface="Times New Roman"/>
                        <a:cs typeface="Times New Roman"/>
                      </a:endParaRPr>
                    </a:p>
                  </a:txBody>
                  <a:tcPr marL="44450" marR="44450" marT="0" marB="0" anchor="ctr">
                    <a:solidFill>
                      <a:schemeClr val="tx1"/>
                    </a:solidFill>
                  </a:tcPr>
                </a:tc>
                <a:tc>
                  <a:txBody>
                    <a:bodyPr/>
                    <a:lstStyle/>
                    <a:p>
                      <a:pPr algn="ctr">
                        <a:spcAft>
                          <a:spcPts val="0"/>
                        </a:spcAft>
                      </a:pPr>
                      <a:r>
                        <a:rPr lang="fr-CA" sz="1400" dirty="0"/>
                        <a:t>%</a:t>
                      </a:r>
                      <a:endParaRPr lang="fr-FR" sz="1400" dirty="0">
                        <a:solidFill>
                          <a:schemeClr val="tx1">
                            <a:lumMod val="65000"/>
                            <a:lumOff val="35000"/>
                          </a:schemeClr>
                        </a:solidFill>
                        <a:latin typeface="Arial"/>
                        <a:ea typeface="Times New Roman"/>
                        <a:cs typeface="Times New Roman"/>
                      </a:endParaRPr>
                    </a:p>
                  </a:txBody>
                  <a:tcPr marL="44450" marR="44450" marT="0" marB="0" anchor="ctr">
                    <a:solidFill>
                      <a:schemeClr val="tx1"/>
                    </a:solidFill>
                  </a:tcPr>
                </a:tc>
                <a:extLst>
                  <a:ext uri="{0D108BD9-81ED-4DB2-BD59-A6C34878D82A}">
                    <a16:rowId xmlns:a16="http://schemas.microsoft.com/office/drawing/2014/main" val="10000"/>
                  </a:ext>
                </a:extLst>
              </a:tr>
              <a:tr h="187960">
                <a:tc>
                  <a:txBody>
                    <a:bodyPr/>
                    <a:lstStyle/>
                    <a:p>
                      <a:pPr>
                        <a:spcAft>
                          <a:spcPts val="0"/>
                        </a:spcAft>
                      </a:pPr>
                      <a:r>
                        <a:rPr lang="fr-FR" sz="1400" dirty="0"/>
                        <a:t>Nés au Canada – non Autochtones</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a:solidFill>
                            <a:schemeClr val="lt1"/>
                          </a:solidFill>
                          <a:latin typeface="+mn-lt"/>
                          <a:ea typeface="+mn-ea"/>
                          <a:cs typeface="+mn-cs"/>
                        </a:rPr>
                        <a:t>3</a:t>
                      </a:r>
                      <a:r>
                        <a:rPr lang="fr-CA" sz="1400" baseline="0" dirty="0">
                          <a:solidFill>
                            <a:schemeClr val="lt1"/>
                          </a:solidFill>
                          <a:latin typeface="+mn-lt"/>
                          <a:ea typeface="+mn-ea"/>
                          <a:cs typeface="+mn-cs"/>
                        </a:rPr>
                        <a:t> 016</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a:t>82,8</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extLst>
                  <a:ext uri="{0D108BD9-81ED-4DB2-BD59-A6C34878D82A}">
                    <a16:rowId xmlns:a16="http://schemas.microsoft.com/office/drawing/2014/main" val="10001"/>
                  </a:ext>
                </a:extLst>
              </a:tr>
              <a:tr h="0">
                <a:tc>
                  <a:txBody>
                    <a:bodyPr/>
                    <a:lstStyle/>
                    <a:p>
                      <a:pPr>
                        <a:spcAft>
                          <a:spcPts val="0"/>
                        </a:spcAft>
                      </a:pPr>
                      <a:r>
                        <a:rPr lang="fr-CA" sz="1400" dirty="0"/>
                        <a:t>Nés au Canada – Autochtones</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a:solidFill>
                            <a:schemeClr val="lt1"/>
                          </a:solidFill>
                          <a:latin typeface="+mn-lt"/>
                          <a:ea typeface="+mn-ea"/>
                          <a:cs typeface="+mn-cs"/>
                        </a:rPr>
                        <a:t>463</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a:t>12,7</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extLst>
                  <a:ext uri="{0D108BD9-81ED-4DB2-BD59-A6C34878D82A}">
                    <a16:rowId xmlns:a16="http://schemas.microsoft.com/office/drawing/2014/main" val="10002"/>
                  </a:ext>
                </a:extLst>
              </a:tr>
              <a:tr h="0">
                <a:tc>
                  <a:txBody>
                    <a:bodyPr/>
                    <a:lstStyle/>
                    <a:p>
                      <a:pPr>
                        <a:spcAft>
                          <a:spcPts val="0"/>
                        </a:spcAft>
                      </a:pPr>
                      <a:r>
                        <a:rPr lang="fr-CA" sz="1400" dirty="0"/>
                        <a:t>Nés ailleurs qu’au Canada</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a:solidFill>
                            <a:schemeClr val="lt1"/>
                          </a:solidFill>
                          <a:latin typeface="+mn-lt"/>
                          <a:ea typeface="+mn-ea"/>
                          <a:cs typeface="+mn-cs"/>
                        </a:rPr>
                        <a:t>165</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a:t>4,5</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extLst>
                  <a:ext uri="{0D108BD9-81ED-4DB2-BD59-A6C34878D82A}">
                    <a16:rowId xmlns:a16="http://schemas.microsoft.com/office/drawing/2014/main" val="10003"/>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553825943"/>
              </p:ext>
            </p:extLst>
          </p:nvPr>
        </p:nvGraphicFramePr>
        <p:xfrm>
          <a:off x="971600" y="3520693"/>
          <a:ext cx="5939790" cy="1427806"/>
        </p:xfrm>
        <a:graphic>
          <a:graphicData uri="http://schemas.openxmlformats.org/drawingml/2006/table">
            <a:tbl>
              <a:tblPr firstRow="1">
                <a:tableStyleId>{8FD4443E-F989-4FC4-A0C8-D5A2AF1F390B}</a:tableStyleId>
              </a:tblPr>
              <a:tblGrid>
                <a:gridCol w="2086610">
                  <a:extLst>
                    <a:ext uri="{9D8B030D-6E8A-4147-A177-3AD203B41FA5}">
                      <a16:colId xmlns:a16="http://schemas.microsoft.com/office/drawing/2014/main" val="20000"/>
                    </a:ext>
                  </a:extLst>
                </a:gridCol>
                <a:gridCol w="1926590">
                  <a:extLst>
                    <a:ext uri="{9D8B030D-6E8A-4147-A177-3AD203B41FA5}">
                      <a16:colId xmlns:a16="http://schemas.microsoft.com/office/drawing/2014/main" val="20001"/>
                    </a:ext>
                  </a:extLst>
                </a:gridCol>
                <a:gridCol w="1926590">
                  <a:extLst>
                    <a:ext uri="{9D8B030D-6E8A-4147-A177-3AD203B41FA5}">
                      <a16:colId xmlns:a16="http://schemas.microsoft.com/office/drawing/2014/main" val="20002"/>
                    </a:ext>
                  </a:extLst>
                </a:gridCol>
              </a:tblGrid>
              <a:tr h="283845">
                <a:tc rowSpan="2">
                  <a:txBody>
                    <a:bodyPr/>
                    <a:lstStyle/>
                    <a:p>
                      <a:pPr>
                        <a:spcAft>
                          <a:spcPts val="0"/>
                        </a:spcAft>
                      </a:pPr>
                      <a:r>
                        <a:rPr lang="fr-CA" sz="1400" dirty="0"/>
                        <a:t>Orientation sexuelle</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gridSpan="2">
                  <a:txBody>
                    <a:bodyPr/>
                    <a:lstStyle/>
                    <a:p>
                      <a:pPr algn="ctr">
                        <a:spcAft>
                          <a:spcPts val="0"/>
                        </a:spcAft>
                      </a:pPr>
                      <a:r>
                        <a:rPr lang="fr-CA" sz="1400" dirty="0"/>
                        <a:t>Proportion chez les</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hMerge="1">
                  <a:txBody>
                    <a:bodyPr/>
                    <a:lstStyle/>
                    <a:p>
                      <a:endParaRPr lang="fr-FR"/>
                    </a:p>
                  </a:txBody>
                  <a:tcPr/>
                </a:tc>
                <a:extLst>
                  <a:ext uri="{0D108BD9-81ED-4DB2-BD59-A6C34878D82A}">
                    <a16:rowId xmlns:a16="http://schemas.microsoft.com/office/drawing/2014/main" val="10000"/>
                  </a:ext>
                </a:extLst>
              </a:tr>
              <a:tr h="269240">
                <a:tc vMerge="1">
                  <a:txBody>
                    <a:bodyPr/>
                    <a:lstStyle/>
                    <a:p>
                      <a:endParaRPr lang="fr-FR"/>
                    </a:p>
                  </a:txBody>
                  <a:tcPr/>
                </a:tc>
                <a:tc>
                  <a:txBody>
                    <a:bodyPr/>
                    <a:lstStyle/>
                    <a:p>
                      <a:pPr algn="ctr">
                        <a:spcAft>
                          <a:spcPts val="0"/>
                        </a:spcAft>
                      </a:pPr>
                      <a:r>
                        <a:rPr lang="fr-CA" sz="1400" dirty="0"/>
                        <a:t>Femmes (n=879)</a:t>
                      </a:r>
                      <a:endParaRPr lang="fr-FR" sz="1400" dirty="0">
                        <a:solidFill>
                          <a:schemeClr val="tx1">
                            <a:lumMod val="65000"/>
                            <a:lumOff val="35000"/>
                          </a:schemeClr>
                        </a:solidFill>
                        <a:latin typeface="Arial"/>
                        <a:ea typeface="Times New Roman"/>
                        <a:cs typeface="Times New Roman"/>
                      </a:endParaRPr>
                    </a:p>
                  </a:txBody>
                  <a:tcPr marL="68580" marR="68580" marT="0" marB="0" anchor="ctr">
                    <a:solidFill>
                      <a:schemeClr val="tx1"/>
                    </a:solidFill>
                  </a:tcPr>
                </a:tc>
                <a:tc>
                  <a:txBody>
                    <a:bodyPr/>
                    <a:lstStyle/>
                    <a:p>
                      <a:pPr algn="ctr">
                        <a:spcAft>
                          <a:spcPts val="0"/>
                        </a:spcAft>
                      </a:pPr>
                      <a:r>
                        <a:rPr lang="fr-CA" sz="1400" dirty="0"/>
                        <a:t>Hommes (n=2</a:t>
                      </a:r>
                      <a:r>
                        <a:rPr lang="fr-CA" sz="1400" baseline="0" dirty="0"/>
                        <a:t> 764</a:t>
                      </a:r>
                      <a:r>
                        <a:rPr lang="fr-CA" sz="1400" dirty="0"/>
                        <a:t>)</a:t>
                      </a:r>
                      <a:endParaRPr lang="fr-FR" sz="1400" dirty="0">
                        <a:solidFill>
                          <a:schemeClr val="tx1">
                            <a:lumMod val="65000"/>
                            <a:lumOff val="35000"/>
                          </a:schemeClr>
                        </a:solidFill>
                        <a:latin typeface="Arial"/>
                        <a:ea typeface="Times New Roman"/>
                        <a:cs typeface="Times New Roman"/>
                      </a:endParaRPr>
                    </a:p>
                  </a:txBody>
                  <a:tcPr marL="68580" marR="68580" marT="0" marB="0" anchor="ctr">
                    <a:solidFill>
                      <a:schemeClr val="tx1"/>
                    </a:solidFill>
                  </a:tcPr>
                </a:tc>
                <a:extLst>
                  <a:ext uri="{0D108BD9-81ED-4DB2-BD59-A6C34878D82A}">
                    <a16:rowId xmlns:a16="http://schemas.microsoft.com/office/drawing/2014/main" val="10001"/>
                  </a:ext>
                </a:extLst>
              </a:tr>
              <a:tr h="155575">
                <a:tc>
                  <a:txBody>
                    <a:bodyPr/>
                    <a:lstStyle/>
                    <a:p>
                      <a:pPr>
                        <a:spcAft>
                          <a:spcPts val="0"/>
                        </a:spcAft>
                      </a:pPr>
                      <a:r>
                        <a:rPr lang="fr-CA" sz="1400"/>
                        <a:t>Hétérosexuelle</a:t>
                      </a:r>
                      <a:endParaRPr lang="fr-FR" sz="140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a:t>71,2</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a:t>89,5</a:t>
                      </a:r>
                      <a:endParaRPr lang="fr-FR" sz="1400" dirty="0">
                        <a:solidFill>
                          <a:schemeClr val="tx1">
                            <a:lumMod val="65000"/>
                            <a:lumOff val="35000"/>
                          </a:schemeClr>
                        </a:solidFill>
                        <a:latin typeface="Arial"/>
                        <a:ea typeface="Times New Roman"/>
                        <a:cs typeface="Times New Roman"/>
                      </a:endParaRPr>
                    </a:p>
                  </a:txBody>
                  <a:tcPr marL="68580" marR="68580" marT="0" marB="0" anchor="b"/>
                </a:tc>
                <a:extLst>
                  <a:ext uri="{0D108BD9-81ED-4DB2-BD59-A6C34878D82A}">
                    <a16:rowId xmlns:a16="http://schemas.microsoft.com/office/drawing/2014/main" val="10002"/>
                  </a:ext>
                </a:extLst>
              </a:tr>
              <a:tr h="155575">
                <a:tc>
                  <a:txBody>
                    <a:bodyPr/>
                    <a:lstStyle/>
                    <a:p>
                      <a:pPr>
                        <a:spcAft>
                          <a:spcPts val="0"/>
                        </a:spcAft>
                      </a:pPr>
                      <a:r>
                        <a:rPr lang="fr-CA" sz="1400"/>
                        <a:t>Bisexuelle</a:t>
                      </a:r>
                      <a:endParaRPr lang="fr-FR" sz="140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a:t>23,3</a:t>
                      </a:r>
                      <a:r>
                        <a:rPr lang="fr-CA" sz="1400" baseline="0" dirty="0"/>
                        <a:t> </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a:t>5,8</a:t>
                      </a:r>
                      <a:endParaRPr lang="fr-FR" sz="1400" dirty="0">
                        <a:solidFill>
                          <a:schemeClr val="tx1">
                            <a:lumMod val="65000"/>
                            <a:lumOff val="35000"/>
                          </a:schemeClr>
                        </a:solidFill>
                        <a:latin typeface="Arial"/>
                        <a:ea typeface="Times New Roman"/>
                        <a:cs typeface="Times New Roman"/>
                      </a:endParaRPr>
                    </a:p>
                  </a:txBody>
                  <a:tcPr marL="68580" marR="68580" marT="0" marB="0" anchor="b"/>
                </a:tc>
                <a:extLst>
                  <a:ext uri="{0D108BD9-81ED-4DB2-BD59-A6C34878D82A}">
                    <a16:rowId xmlns:a16="http://schemas.microsoft.com/office/drawing/2014/main" val="10003"/>
                  </a:ext>
                </a:extLst>
              </a:tr>
              <a:tr h="234641">
                <a:tc>
                  <a:txBody>
                    <a:bodyPr/>
                    <a:lstStyle/>
                    <a:p>
                      <a:pPr>
                        <a:spcAft>
                          <a:spcPts val="0"/>
                        </a:spcAft>
                      </a:pPr>
                      <a:r>
                        <a:rPr lang="fr-CA" sz="1400" dirty="0"/>
                        <a:t>Homosexuelle</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a:t>4,0</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a:t>4,2</a:t>
                      </a:r>
                      <a:endParaRPr lang="fr-FR" sz="1400" dirty="0">
                        <a:solidFill>
                          <a:schemeClr val="tx1">
                            <a:lumMod val="65000"/>
                            <a:lumOff val="35000"/>
                          </a:schemeClr>
                        </a:solidFill>
                        <a:latin typeface="Arial"/>
                        <a:ea typeface="Times New Roman"/>
                        <a:cs typeface="Times New Roman"/>
                      </a:endParaRPr>
                    </a:p>
                  </a:txBody>
                  <a:tcPr marL="68580" marR="68580" marT="0" marB="0" anchor="b"/>
                </a:tc>
                <a:extLst>
                  <a:ext uri="{0D108BD9-81ED-4DB2-BD59-A6C34878D82A}">
                    <a16:rowId xmlns:a16="http://schemas.microsoft.com/office/drawing/2014/main" val="10004"/>
                  </a:ext>
                </a:extLst>
              </a:tr>
              <a:tr h="167005">
                <a:tc>
                  <a:txBody>
                    <a:bodyPr/>
                    <a:lstStyle/>
                    <a:p>
                      <a:pPr>
                        <a:spcAft>
                          <a:spcPts val="0"/>
                        </a:spcAft>
                      </a:pPr>
                      <a:r>
                        <a:rPr lang="fr-CA" sz="1400" dirty="0"/>
                        <a:t>Autre</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a:t>1,5</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a:t>0,6</a:t>
                      </a:r>
                      <a:endParaRPr lang="fr-FR" sz="1400" dirty="0">
                        <a:solidFill>
                          <a:schemeClr val="tx1">
                            <a:lumMod val="65000"/>
                            <a:lumOff val="35000"/>
                          </a:schemeClr>
                        </a:solidFill>
                        <a:latin typeface="Arial"/>
                        <a:ea typeface="Times New Roman"/>
                        <a:cs typeface="Times New Roman"/>
                      </a:endParaRPr>
                    </a:p>
                  </a:txBody>
                  <a:tcPr marL="68580" marR="68580" marT="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68973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5192" y="4832870"/>
            <a:ext cx="476672" cy="273844"/>
          </a:xfrm>
        </p:spPr>
        <p:txBody>
          <a:bodyPr/>
          <a:lstStyle/>
          <a:p>
            <a:pPr>
              <a:defRPr/>
            </a:pPr>
            <a:fld id="{A2862947-D4D5-429D-8321-CECBC935AE3B}" type="slidenum">
              <a:rPr lang="fr-CA" sz="1050" b="1">
                <a:solidFill>
                  <a:schemeClr val="tx1"/>
                </a:solidFill>
                <a:latin typeface="HelveticaNeueLT Std Lt" pitchFamily="34" charset="0"/>
              </a:rPr>
              <a:pPr>
                <a:defRPr/>
              </a:pPr>
              <a:t>42</a:t>
            </a:fld>
            <a:endParaRPr lang="fr-CA" sz="1050" b="1" dirty="0">
              <a:solidFill>
                <a:schemeClr val="tx1"/>
              </a:solidFill>
              <a:latin typeface="HelveticaNeueLT Std Lt" pitchFamily="34" charset="0"/>
            </a:endParaRPr>
          </a:p>
        </p:txBody>
      </p:sp>
      <p:graphicFrame>
        <p:nvGraphicFramePr>
          <p:cNvPr id="3" name="Espace réservé du contenu 4"/>
          <p:cNvGraphicFramePr>
            <a:graphicFrameLocks/>
          </p:cNvGraphicFramePr>
          <p:nvPr>
            <p:extLst>
              <p:ext uri="{D42A27DB-BD31-4B8C-83A1-F6EECF244321}">
                <p14:modId xmlns:p14="http://schemas.microsoft.com/office/powerpoint/2010/main" val="2617859063"/>
              </p:ext>
            </p:extLst>
          </p:nvPr>
        </p:nvGraphicFramePr>
        <p:xfrm>
          <a:off x="3275856" y="1203598"/>
          <a:ext cx="4986554" cy="3351154"/>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3"/>
          <p:cNvSpPr txBox="1">
            <a:spLocks noChangeArrowheads="1"/>
          </p:cNvSpPr>
          <p:nvPr>
            <p:custDataLst>
              <p:tags r:id="rId1"/>
            </p:custDataLst>
          </p:nvPr>
        </p:nvSpPr>
        <p:spPr bwMode="auto">
          <a:xfrm>
            <a:off x="323528" y="160718"/>
            <a:ext cx="7567913" cy="8572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p>
            <a:pPr defTabSz="685800" fontAlgn="base">
              <a:spcBef>
                <a:spcPct val="0"/>
              </a:spcBef>
              <a:spcAft>
                <a:spcPct val="0"/>
              </a:spcAft>
              <a:defRPr/>
            </a:pPr>
            <a:r>
              <a:rPr lang="fr-CA" sz="2400" dirty="0">
                <a:solidFill>
                  <a:schemeClr val="tx1">
                    <a:lumMod val="65000"/>
                    <a:lumOff val="35000"/>
                  </a:schemeClr>
                </a:solidFill>
                <a:latin typeface="Raleway" pitchFamily="34" charset="0"/>
                <a:ea typeface="+mj-ea"/>
                <a:cs typeface="+mj-cs"/>
              </a:rPr>
              <a:t>Drogue injectée le plus souvent, 2009-2018</a:t>
            </a:r>
          </a:p>
        </p:txBody>
      </p:sp>
      <p:sp>
        <p:nvSpPr>
          <p:cNvPr id="6" name="Text Box 4"/>
          <p:cNvSpPr txBox="1">
            <a:spLocks noChangeArrowheads="1"/>
          </p:cNvSpPr>
          <p:nvPr>
            <p:custDataLst>
              <p:tags r:id="rId2"/>
            </p:custDataLst>
          </p:nvPr>
        </p:nvSpPr>
        <p:spPr bwMode="auto">
          <a:xfrm>
            <a:off x="1493658" y="4461961"/>
            <a:ext cx="4482498" cy="507831"/>
          </a:xfrm>
          <a:prstGeom prst="rect">
            <a:avLst/>
          </a:prstGeom>
          <a:noFill/>
          <a:ln w="9525">
            <a:noFill/>
            <a:miter lim="800000"/>
            <a:headEnd/>
            <a:tailEnd/>
          </a:ln>
        </p:spPr>
        <p:txBody>
          <a:bodyPr wrap="square">
            <a:spAutoFit/>
          </a:bodyPr>
          <a:lstStyle/>
          <a:p>
            <a:pPr algn="just"/>
            <a:r>
              <a:rPr lang="fr-CA" sz="1350" dirty="0">
                <a:latin typeface="HelveticaNeueLT Std" pitchFamily="34" charset="0"/>
              </a:rPr>
              <a:t>6 derniers mois</a:t>
            </a:r>
          </a:p>
          <a:p>
            <a:pPr algn="just"/>
            <a:r>
              <a:rPr lang="fr-CA" sz="1350" dirty="0">
                <a:latin typeface="HelveticaNeueLT Std" pitchFamily="34" charset="0"/>
              </a:rPr>
              <a:t>Dernière visite, NP*: non prescrit</a:t>
            </a:r>
          </a:p>
        </p:txBody>
      </p:sp>
      <p:sp>
        <p:nvSpPr>
          <p:cNvPr id="7" name="Text Box 6"/>
          <p:cNvSpPr txBox="1">
            <a:spLocks noChangeArrowheads="1"/>
          </p:cNvSpPr>
          <p:nvPr>
            <p:custDataLst>
              <p:tags r:id="rId3"/>
            </p:custDataLst>
          </p:nvPr>
        </p:nvSpPr>
        <p:spPr bwMode="auto">
          <a:xfrm>
            <a:off x="197514" y="1419622"/>
            <a:ext cx="2718302" cy="1380378"/>
          </a:xfrm>
          <a:prstGeom prst="rect">
            <a:avLst/>
          </a:prstGeom>
          <a:noFill/>
          <a:ln w="9525">
            <a:noFill/>
            <a:miter lim="800000"/>
            <a:headEnd/>
            <a:tailEnd/>
          </a:ln>
        </p:spPr>
        <p:txBody>
          <a:bodyPr wrap="square">
            <a:spAutoFit/>
          </a:bodyPr>
          <a:lstStyle/>
          <a:p>
            <a:pPr>
              <a:spcBef>
                <a:spcPct val="5000"/>
              </a:spcBef>
            </a:pPr>
            <a:r>
              <a:rPr lang="fr-CA" sz="1350" b="1" dirty="0">
                <a:solidFill>
                  <a:schemeClr val="tx1">
                    <a:lumMod val="65000"/>
                    <a:lumOff val="35000"/>
                  </a:schemeClr>
                </a:solidFill>
                <a:latin typeface="Helvetica" pitchFamily="34" charset="0"/>
              </a:rPr>
              <a:t>Principaux médicaments opioïdes :</a:t>
            </a:r>
          </a:p>
          <a:p>
            <a:pPr>
              <a:spcBef>
                <a:spcPct val="5000"/>
              </a:spcBef>
            </a:pPr>
            <a:r>
              <a:rPr lang="fr-CA" sz="1350" dirty="0" err="1">
                <a:solidFill>
                  <a:schemeClr val="tx1">
                    <a:lumMod val="65000"/>
                    <a:lumOff val="35000"/>
                  </a:schemeClr>
                </a:solidFill>
                <a:latin typeface="Helvetica" pitchFamily="34" charset="0"/>
              </a:rPr>
              <a:t>Dilaudid</a:t>
            </a:r>
            <a:r>
              <a:rPr lang="fr-CA" sz="1350" dirty="0">
                <a:solidFill>
                  <a:schemeClr val="tx1">
                    <a:lumMod val="65000"/>
                    <a:lumOff val="35000"/>
                  </a:schemeClr>
                </a:solidFill>
                <a:latin typeface="Helvetica" pitchFamily="34" charset="0"/>
              </a:rPr>
              <a:t> NP* : 14,9 %</a:t>
            </a:r>
          </a:p>
          <a:p>
            <a:pPr>
              <a:spcBef>
                <a:spcPct val="5000"/>
              </a:spcBef>
            </a:pPr>
            <a:r>
              <a:rPr lang="fr-CA" sz="1350" dirty="0" err="1">
                <a:solidFill>
                  <a:schemeClr val="tx1">
                    <a:lumMod val="65000"/>
                    <a:lumOff val="35000"/>
                  </a:schemeClr>
                </a:solidFill>
                <a:latin typeface="Helvetica" pitchFamily="34" charset="0"/>
              </a:rPr>
              <a:t>Hydromorph</a:t>
            </a:r>
            <a:r>
              <a:rPr lang="fr-CA" sz="1350" dirty="0">
                <a:solidFill>
                  <a:schemeClr val="tx1">
                    <a:lumMod val="65000"/>
                    <a:lumOff val="35000"/>
                  </a:schemeClr>
                </a:solidFill>
                <a:latin typeface="Helvetica" pitchFamily="34" charset="0"/>
              </a:rPr>
              <a:t> </a:t>
            </a:r>
            <a:r>
              <a:rPr lang="fr-CA" sz="1350" dirty="0" err="1">
                <a:solidFill>
                  <a:schemeClr val="tx1">
                    <a:lumMod val="65000"/>
                    <a:lumOff val="35000"/>
                  </a:schemeClr>
                </a:solidFill>
                <a:latin typeface="Helvetica" pitchFamily="34" charset="0"/>
              </a:rPr>
              <a:t>Contin</a:t>
            </a:r>
            <a:r>
              <a:rPr lang="fr-CA" sz="1350" dirty="0">
                <a:solidFill>
                  <a:schemeClr val="tx1">
                    <a:lumMod val="65000"/>
                    <a:lumOff val="35000"/>
                  </a:schemeClr>
                </a:solidFill>
                <a:latin typeface="Helvetica" pitchFamily="34" charset="0"/>
              </a:rPr>
              <a:t> NP : 14,8 %</a:t>
            </a:r>
          </a:p>
          <a:p>
            <a:pPr>
              <a:spcBef>
                <a:spcPct val="5000"/>
              </a:spcBef>
            </a:pPr>
            <a:r>
              <a:rPr lang="fr-CA" sz="1350" dirty="0">
                <a:solidFill>
                  <a:schemeClr val="tx1">
                    <a:lumMod val="65000"/>
                    <a:lumOff val="35000"/>
                  </a:schemeClr>
                </a:solidFill>
                <a:latin typeface="Helvetica" pitchFamily="34" charset="0"/>
              </a:rPr>
              <a:t>Morphine NP : 8,1 %</a:t>
            </a:r>
          </a:p>
          <a:p>
            <a:pPr>
              <a:spcBef>
                <a:spcPct val="5000"/>
              </a:spcBef>
            </a:pPr>
            <a:r>
              <a:rPr lang="fr-CA" sz="1350" dirty="0" err="1">
                <a:solidFill>
                  <a:schemeClr val="tx1">
                    <a:lumMod val="65000"/>
                    <a:lumOff val="35000"/>
                  </a:schemeClr>
                </a:solidFill>
                <a:latin typeface="Helvetica" pitchFamily="34" charset="0"/>
              </a:rPr>
              <a:t>Oxycodone</a:t>
            </a:r>
            <a:r>
              <a:rPr lang="fr-CA" sz="1350" dirty="0">
                <a:solidFill>
                  <a:schemeClr val="tx1">
                    <a:lumMod val="65000"/>
                    <a:lumOff val="35000"/>
                  </a:schemeClr>
                </a:solidFill>
                <a:latin typeface="Helvetica" pitchFamily="34" charset="0"/>
              </a:rPr>
              <a:t> NP : 1,3 %</a:t>
            </a:r>
            <a:endParaRPr lang="fr-FR" sz="1350" dirty="0">
              <a:solidFill>
                <a:schemeClr val="tx1">
                  <a:lumMod val="65000"/>
                  <a:lumOff val="35000"/>
                </a:schemeClr>
              </a:solidFill>
              <a:latin typeface="Helvetica" pitchFamily="34" charset="0"/>
            </a:endParaRPr>
          </a:p>
        </p:txBody>
      </p:sp>
    </p:spTree>
    <p:extLst>
      <p:ext uri="{BB962C8B-B14F-4D97-AF65-F5344CB8AC3E}">
        <p14:creationId xmlns:p14="http://schemas.microsoft.com/office/powerpoint/2010/main" val="1170083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1950" dirty="0"/>
              <a:t>Utilisation de seringues et de matériels déjà utilisés par quelqu’un d’autre - Tendances 1995-2017</a:t>
            </a:r>
            <a:endParaRPr lang="fr-FR" sz="195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585582654"/>
              </p:ext>
            </p:extLst>
          </p:nvPr>
        </p:nvGraphicFramePr>
        <p:xfrm>
          <a:off x="0" y="1221600"/>
          <a:ext cx="9144000" cy="3294366"/>
        </p:xfrm>
        <a:graphic>
          <a:graphicData uri="http://schemas.openxmlformats.org/drawingml/2006/chart">
            <c:chart xmlns:c="http://schemas.openxmlformats.org/drawingml/2006/chart" xmlns:r="http://schemas.openxmlformats.org/officeDocument/2006/relationships" r:id="rId4"/>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43</a:t>
            </a:fld>
            <a:endParaRPr lang="fr-CA"/>
          </a:p>
        </p:txBody>
      </p:sp>
      <p:sp>
        <p:nvSpPr>
          <p:cNvPr id="6" name="Text Box 4"/>
          <p:cNvSpPr txBox="1">
            <a:spLocks noChangeArrowheads="1"/>
          </p:cNvSpPr>
          <p:nvPr>
            <p:custDataLst>
              <p:tags r:id="rId1"/>
            </p:custDataLst>
          </p:nvPr>
        </p:nvSpPr>
        <p:spPr bwMode="auto">
          <a:xfrm>
            <a:off x="1460474" y="4601380"/>
            <a:ext cx="5143536" cy="496290"/>
          </a:xfrm>
          <a:prstGeom prst="rect">
            <a:avLst/>
          </a:prstGeom>
          <a:noFill/>
          <a:ln w="9525">
            <a:noFill/>
            <a:miter lim="800000"/>
            <a:headEnd/>
            <a:tailEnd/>
          </a:ln>
        </p:spPr>
        <p:txBody>
          <a:bodyPr wrap="square">
            <a:spAutoFit/>
          </a:bodyPr>
          <a:lstStyle/>
          <a:p>
            <a:pPr algn="just"/>
            <a:r>
              <a:rPr lang="fr-CA" sz="900" dirty="0">
                <a:solidFill>
                  <a:schemeClr val="tx1">
                    <a:lumMod val="65000"/>
                    <a:lumOff val="35000"/>
                  </a:schemeClr>
                </a:solidFill>
                <a:latin typeface="HelveticaNeueLT Std" pitchFamily="34" charset="0"/>
              </a:rPr>
              <a:t>6</a:t>
            </a:r>
            <a:r>
              <a:rPr lang="fr-CA" sz="900" dirty="0">
                <a:solidFill>
                  <a:srgbClr val="777777"/>
                </a:solidFill>
                <a:latin typeface="HelveticaNeueLT Std" pitchFamily="34" charset="0"/>
              </a:rPr>
              <a:t> </a:t>
            </a:r>
            <a:r>
              <a:rPr lang="fr-CA" sz="900" dirty="0">
                <a:solidFill>
                  <a:schemeClr val="tx1">
                    <a:lumMod val="65000"/>
                    <a:lumOff val="35000"/>
                  </a:schemeClr>
                </a:solidFill>
                <a:latin typeface="HelveticaNeueLT Std" pitchFamily="34" charset="0"/>
              </a:rPr>
              <a:t>derniers mois, première visite annuelle</a:t>
            </a:r>
          </a:p>
          <a:p>
            <a:pPr algn="just"/>
            <a:r>
              <a:rPr lang="fr-CA" sz="900" dirty="0">
                <a:solidFill>
                  <a:schemeClr val="tx1">
                    <a:lumMod val="65000"/>
                    <a:lumOff val="35000"/>
                  </a:schemeClr>
                </a:solidFill>
                <a:latin typeface="HelveticaNeueLT Std" pitchFamily="34" charset="0"/>
              </a:rPr>
              <a:t>Tests par équations d’estimation généralisées</a:t>
            </a:r>
          </a:p>
          <a:p>
            <a:pPr algn="just"/>
            <a:r>
              <a:rPr lang="fr-CA" sz="825" baseline="30000" dirty="0">
                <a:solidFill>
                  <a:schemeClr val="tx1">
                    <a:lumMod val="65000"/>
                    <a:lumOff val="35000"/>
                  </a:schemeClr>
                </a:solidFill>
                <a:latin typeface="HelveticaNeueLT Std" pitchFamily="34" charset="0"/>
              </a:rPr>
              <a:t>1</a:t>
            </a:r>
            <a:r>
              <a:rPr lang="fr-CA" sz="825" dirty="0">
                <a:solidFill>
                  <a:schemeClr val="tx1">
                    <a:lumMod val="65000"/>
                    <a:lumOff val="35000"/>
                  </a:schemeClr>
                </a:solidFill>
                <a:latin typeface="HelveticaNeueLT Std" pitchFamily="34" charset="0"/>
              </a:rPr>
              <a:t> Stérile: une seringue neuve qui n’a jamais été utilisée, ni par le participant, ni par quelqu’un d’autre </a:t>
            </a:r>
          </a:p>
        </p:txBody>
      </p:sp>
      <p:sp>
        <p:nvSpPr>
          <p:cNvPr id="7" name="ZoneTexte 6"/>
          <p:cNvSpPr txBox="1"/>
          <p:nvPr/>
        </p:nvSpPr>
        <p:spPr>
          <a:xfrm>
            <a:off x="971600" y="3723878"/>
            <a:ext cx="4320480" cy="430887"/>
          </a:xfrm>
          <a:prstGeom prst="rect">
            <a:avLst/>
          </a:prstGeom>
          <a:noFill/>
        </p:spPr>
        <p:txBody>
          <a:bodyPr wrap="square" rtlCol="0">
            <a:spAutoFit/>
          </a:bodyPr>
          <a:lstStyle/>
          <a:p>
            <a:r>
              <a:rPr lang="fr-CA" sz="1100" dirty="0">
                <a:latin typeface="HelveticaNeueLT Std" pitchFamily="34" charset="0"/>
              </a:rPr>
              <a:t>6,0 % des participants n’ont pas utilisé une seringue stérile</a:t>
            </a:r>
            <a:r>
              <a:rPr lang="fr-CA" sz="1100" baseline="30000" dirty="0">
                <a:latin typeface="HelveticaNeueLT Std" pitchFamily="34" charset="0"/>
              </a:rPr>
              <a:t>1</a:t>
            </a:r>
            <a:r>
              <a:rPr lang="fr-CA" sz="1100" dirty="0">
                <a:latin typeface="HelveticaNeueLT Std" pitchFamily="34" charset="0"/>
              </a:rPr>
              <a:t> lors de leur dernière injection (2011-2018, dernière visite)</a:t>
            </a:r>
            <a:endParaRPr lang="fr-FR" sz="1100" dirty="0">
              <a:latin typeface="HelveticaNeueLT Std" pitchFamily="34" charset="0"/>
            </a:endParaRPr>
          </a:p>
        </p:txBody>
      </p:sp>
      <p:cxnSp>
        <p:nvCxnSpPr>
          <p:cNvPr id="9" name="Connecteur droit avec flèche 8"/>
          <p:cNvCxnSpPr/>
          <p:nvPr/>
        </p:nvCxnSpPr>
        <p:spPr>
          <a:xfrm>
            <a:off x="7380312" y="2429884"/>
            <a:ext cx="0" cy="162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
          <p:cNvSpPr txBox="1"/>
          <p:nvPr/>
        </p:nvSpPr>
        <p:spPr>
          <a:xfrm>
            <a:off x="6568162" y="2172161"/>
            <a:ext cx="1566174" cy="411256"/>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000" dirty="0">
                <a:latin typeface="HelveticaNeueLT Std" pitchFamily="34" charset="0"/>
              </a:rPr>
              <a:t>2007-2010  ---  p=0,147</a:t>
            </a:r>
          </a:p>
          <a:p>
            <a:endParaRPr lang="fr-CA" sz="800" dirty="0">
              <a:latin typeface="HelveticaNeueLT Std" pitchFamily="34" charset="0"/>
            </a:endParaRPr>
          </a:p>
          <a:p>
            <a:r>
              <a:rPr lang="fr-CA" sz="1000" dirty="0">
                <a:latin typeface="HelveticaNeueLT Std" pitchFamily="34" charset="0"/>
              </a:rPr>
              <a:t>2010-2017        p&lt;0,001 </a:t>
            </a:r>
            <a:endParaRPr lang="fr-FR" sz="1000" dirty="0">
              <a:latin typeface="HelveticaNeueLT Std" pitchFamily="34" charset="0"/>
            </a:endParaRPr>
          </a:p>
        </p:txBody>
      </p:sp>
    </p:spTree>
    <p:extLst>
      <p:ext uri="{BB962C8B-B14F-4D97-AF65-F5344CB8AC3E}">
        <p14:creationId xmlns:p14="http://schemas.microsoft.com/office/powerpoint/2010/main" val="3123859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Incidence du VIH - Tendances 1995-2016</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195060507"/>
              </p:ext>
            </p:extLst>
          </p:nvPr>
        </p:nvGraphicFramePr>
        <p:xfrm>
          <a:off x="179512" y="1101441"/>
          <a:ext cx="8640960" cy="3413540"/>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44</a:t>
            </a:fld>
            <a:endParaRPr lang="fr-CA"/>
          </a:p>
        </p:txBody>
      </p:sp>
      <p:sp>
        <p:nvSpPr>
          <p:cNvPr id="8" name="Text Box 10"/>
          <p:cNvSpPr txBox="1">
            <a:spLocks noChangeArrowheads="1"/>
          </p:cNvSpPr>
          <p:nvPr/>
        </p:nvSpPr>
        <p:spPr bwMode="auto">
          <a:xfrm>
            <a:off x="1655676" y="4671698"/>
            <a:ext cx="25382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0" hangingPunct="0">
              <a:spcBef>
                <a:spcPts val="18"/>
              </a:spcBef>
              <a:tabLst>
                <a:tab pos="471488" algn="l"/>
              </a:tabLst>
            </a:pPr>
            <a:r>
              <a:rPr lang="fr-CA" sz="1050" dirty="0">
                <a:solidFill>
                  <a:schemeClr val="tx1">
                    <a:lumMod val="65000"/>
                    <a:lumOff val="35000"/>
                  </a:schemeClr>
                </a:solidFill>
                <a:latin typeface="HelveticaNeueLT Std" pitchFamily="34" charset="0"/>
              </a:rPr>
              <a:t>Test par </a:t>
            </a:r>
            <a:r>
              <a:rPr lang="fr-CA" sz="1050" dirty="0" err="1">
                <a:solidFill>
                  <a:schemeClr val="tx1">
                    <a:lumMod val="65000"/>
                    <a:lumOff val="35000"/>
                  </a:schemeClr>
                </a:solidFill>
                <a:latin typeface="HelveticaNeueLT Std" pitchFamily="34" charset="0"/>
              </a:rPr>
              <a:t>bootstrap</a:t>
            </a:r>
            <a:r>
              <a:rPr lang="fr-CA" sz="1050" dirty="0">
                <a:solidFill>
                  <a:schemeClr val="tx1">
                    <a:lumMod val="65000"/>
                    <a:lumOff val="35000"/>
                  </a:schemeClr>
                </a:solidFill>
                <a:latin typeface="HelveticaNeueLT Std" pitchFamily="34" charset="0"/>
              </a:rPr>
              <a:t> (1 000 itérations). </a:t>
            </a:r>
          </a:p>
          <a:p>
            <a:pPr algn="just" eaLnBrk="0" hangingPunct="0">
              <a:spcBef>
                <a:spcPts val="18"/>
              </a:spcBef>
              <a:tabLst>
                <a:tab pos="471488" algn="l"/>
              </a:tabLst>
            </a:pPr>
            <a:r>
              <a:rPr lang="fr-CA" sz="1050" dirty="0">
                <a:solidFill>
                  <a:schemeClr val="tx1">
                    <a:lumMod val="65000"/>
                    <a:lumOff val="35000"/>
                  </a:schemeClr>
                </a:solidFill>
                <a:latin typeface="HelveticaNeueLT Std" pitchFamily="34" charset="0"/>
              </a:rPr>
              <a:t>PA: personnes-années</a:t>
            </a:r>
          </a:p>
        </p:txBody>
      </p:sp>
    </p:spTree>
    <p:extLst>
      <p:ext uri="{BB962C8B-B14F-4D97-AF65-F5344CB8AC3E}">
        <p14:creationId xmlns:p14="http://schemas.microsoft.com/office/powerpoint/2010/main" val="2800358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2800" dirty="0"/>
              <a:t>Incidence des anti-VHC - Tendances 1998-2016</a:t>
            </a:r>
            <a:endParaRPr lang="fr-FR" sz="28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528749750"/>
              </p:ext>
            </p:extLst>
          </p:nvPr>
        </p:nvGraphicFramePr>
        <p:xfrm>
          <a:off x="251520" y="1275606"/>
          <a:ext cx="8435280"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45</a:t>
            </a:fld>
            <a:endParaRPr lang="fr-CA"/>
          </a:p>
        </p:txBody>
      </p:sp>
      <p:sp>
        <p:nvSpPr>
          <p:cNvPr id="8" name="Text Box 10"/>
          <p:cNvSpPr txBox="1">
            <a:spLocks noChangeArrowheads="1"/>
          </p:cNvSpPr>
          <p:nvPr/>
        </p:nvSpPr>
        <p:spPr bwMode="auto">
          <a:xfrm>
            <a:off x="1763688" y="4635888"/>
            <a:ext cx="248427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0" hangingPunct="0">
              <a:spcBef>
                <a:spcPts val="18"/>
              </a:spcBef>
              <a:tabLst>
                <a:tab pos="471488" algn="l"/>
              </a:tabLst>
            </a:pPr>
            <a:r>
              <a:rPr lang="fr-CA" sz="1050" dirty="0">
                <a:solidFill>
                  <a:schemeClr val="tx1">
                    <a:lumMod val="65000"/>
                    <a:lumOff val="35000"/>
                  </a:schemeClr>
                </a:solidFill>
                <a:latin typeface="HelveticaNeueLT Std" pitchFamily="34" charset="0"/>
              </a:rPr>
              <a:t>Test par </a:t>
            </a:r>
            <a:r>
              <a:rPr lang="fr-CA" sz="1050" dirty="0" err="1">
                <a:solidFill>
                  <a:schemeClr val="tx1">
                    <a:lumMod val="65000"/>
                    <a:lumOff val="35000"/>
                  </a:schemeClr>
                </a:solidFill>
                <a:latin typeface="HelveticaNeueLT Std" pitchFamily="34" charset="0"/>
              </a:rPr>
              <a:t>bootstrap</a:t>
            </a:r>
            <a:r>
              <a:rPr lang="fr-CA" sz="1050" dirty="0">
                <a:solidFill>
                  <a:schemeClr val="tx1">
                    <a:lumMod val="65000"/>
                    <a:lumOff val="35000"/>
                  </a:schemeClr>
                </a:solidFill>
                <a:latin typeface="HelveticaNeueLT Std" pitchFamily="34" charset="0"/>
              </a:rPr>
              <a:t> (1 000 itérations). </a:t>
            </a:r>
          </a:p>
          <a:p>
            <a:pPr algn="just" eaLnBrk="0" hangingPunct="0">
              <a:spcBef>
                <a:spcPts val="18"/>
              </a:spcBef>
              <a:tabLst>
                <a:tab pos="471488" algn="l"/>
              </a:tabLst>
            </a:pPr>
            <a:r>
              <a:rPr lang="fr-CA" sz="1050" dirty="0">
                <a:solidFill>
                  <a:schemeClr val="tx1">
                    <a:lumMod val="65000"/>
                    <a:lumOff val="35000"/>
                  </a:schemeClr>
                </a:solidFill>
                <a:latin typeface="HelveticaNeueLT Std" pitchFamily="34" charset="0"/>
              </a:rPr>
              <a:t>PA: personnes-années</a:t>
            </a:r>
          </a:p>
        </p:txBody>
      </p:sp>
      <p:cxnSp>
        <p:nvCxnSpPr>
          <p:cNvPr id="6" name="Connecteur droit avec flèche 5"/>
          <p:cNvCxnSpPr/>
          <p:nvPr/>
        </p:nvCxnSpPr>
        <p:spPr>
          <a:xfrm>
            <a:off x="5940152" y="1923678"/>
            <a:ext cx="0" cy="21602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347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0168" y="87474"/>
            <a:ext cx="8008256" cy="857250"/>
          </a:xfrm>
        </p:spPr>
        <p:txBody>
          <a:bodyPr>
            <a:noAutofit/>
          </a:bodyPr>
          <a:lstStyle/>
          <a:p>
            <a:r>
              <a:rPr lang="fr-FR" sz="1800" dirty="0"/>
              <a:t>Dépistage des anti-VIH et des anti-VHC parmi les participants n’ayant jamais reçu un résultat positif, dernière année  - </a:t>
            </a:r>
            <a:r>
              <a:rPr lang="fr-FR" sz="2000" dirty="0"/>
              <a:t>Tendances 2003-2017</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773260634"/>
              </p:ext>
            </p:extLst>
          </p:nvPr>
        </p:nvGraphicFramePr>
        <p:xfrm>
          <a:off x="141419" y="1131590"/>
          <a:ext cx="8712968" cy="3348373"/>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46</a:t>
            </a:fld>
            <a:endParaRPr lang="fr-CA"/>
          </a:p>
        </p:txBody>
      </p:sp>
      <p:sp>
        <p:nvSpPr>
          <p:cNvPr id="6" name="Rectangle 5"/>
          <p:cNvSpPr/>
          <p:nvPr/>
        </p:nvSpPr>
        <p:spPr>
          <a:xfrm>
            <a:off x="1493658" y="4569973"/>
            <a:ext cx="3996444" cy="507831"/>
          </a:xfrm>
          <a:prstGeom prst="rect">
            <a:avLst/>
          </a:prstGeom>
        </p:spPr>
        <p:txBody>
          <a:bodyPr wrap="square">
            <a:spAutoFit/>
          </a:bodyPr>
          <a:lstStyle/>
          <a:p>
            <a:pPr algn="just" eaLnBrk="0" hangingPunct="0">
              <a:spcBef>
                <a:spcPts val="18"/>
              </a:spcBef>
              <a:tabLst>
                <a:tab pos="471488" algn="l"/>
              </a:tabLst>
            </a:pPr>
            <a:r>
              <a:rPr lang="fr-CA" sz="900" dirty="0">
                <a:solidFill>
                  <a:schemeClr val="tx1">
                    <a:lumMod val="65000"/>
                    <a:lumOff val="35000"/>
                  </a:schemeClr>
                </a:solidFill>
                <a:latin typeface="HelveticaNeueLT Std" pitchFamily="34" charset="0"/>
              </a:rPr>
              <a:t>Tests par équations d’estimation généralisées. </a:t>
            </a:r>
          </a:p>
          <a:p>
            <a:pPr algn="just" eaLnBrk="0" hangingPunct="0">
              <a:spcBef>
                <a:spcPts val="18"/>
              </a:spcBef>
              <a:tabLst>
                <a:tab pos="471488" algn="l"/>
              </a:tabLst>
            </a:pPr>
            <a:r>
              <a:rPr lang="fr-CA" sz="900" dirty="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18"/>
              </a:spcBef>
              <a:tabLst>
                <a:tab pos="471488" algn="l"/>
              </a:tabLst>
            </a:pPr>
            <a:r>
              <a:rPr lang="fr-FR" sz="900" dirty="0">
                <a:solidFill>
                  <a:schemeClr val="tx1">
                    <a:lumMod val="65000"/>
                    <a:lumOff val="35000"/>
                  </a:schemeClr>
                </a:solidFill>
                <a:latin typeface="HelveticaNeueLT Std" pitchFamily="34" charset="0"/>
              </a:rPr>
              <a:t>Sélection de la première visite annuelle</a:t>
            </a:r>
          </a:p>
        </p:txBody>
      </p:sp>
    </p:spTree>
    <p:extLst>
      <p:ext uri="{BB962C8B-B14F-4D97-AF65-F5344CB8AC3E}">
        <p14:creationId xmlns:p14="http://schemas.microsoft.com/office/powerpoint/2010/main" val="670537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3377127874"/>
              </p:ext>
            </p:extLst>
          </p:nvPr>
        </p:nvGraphicFramePr>
        <p:xfrm>
          <a:off x="-62225" y="1228079"/>
          <a:ext cx="8856984" cy="3186354"/>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47</a:t>
            </a:fld>
            <a:endParaRPr lang="fr-CA"/>
          </a:p>
        </p:txBody>
      </p:sp>
      <p:sp>
        <p:nvSpPr>
          <p:cNvPr id="6" name="Rectangle 5"/>
          <p:cNvSpPr/>
          <p:nvPr/>
        </p:nvSpPr>
        <p:spPr>
          <a:xfrm>
            <a:off x="1493658" y="4569973"/>
            <a:ext cx="3996444" cy="507831"/>
          </a:xfrm>
          <a:prstGeom prst="rect">
            <a:avLst/>
          </a:prstGeom>
        </p:spPr>
        <p:txBody>
          <a:bodyPr wrap="square">
            <a:spAutoFit/>
          </a:bodyPr>
          <a:lstStyle/>
          <a:p>
            <a:pPr algn="just" eaLnBrk="0" hangingPunct="0">
              <a:spcBef>
                <a:spcPts val="18"/>
              </a:spcBef>
              <a:tabLst>
                <a:tab pos="471488" algn="l"/>
              </a:tabLst>
            </a:pPr>
            <a:r>
              <a:rPr lang="fr-CA" sz="900" dirty="0">
                <a:solidFill>
                  <a:schemeClr val="tx1">
                    <a:lumMod val="65000"/>
                    <a:lumOff val="35000"/>
                  </a:schemeClr>
                </a:solidFill>
                <a:latin typeface="HelveticaNeueLT Std" pitchFamily="34" charset="0"/>
              </a:rPr>
              <a:t>Tests par équations d’estimation généralisées. </a:t>
            </a:r>
          </a:p>
          <a:p>
            <a:pPr algn="just" eaLnBrk="0" hangingPunct="0">
              <a:spcBef>
                <a:spcPts val="18"/>
              </a:spcBef>
              <a:tabLst>
                <a:tab pos="471488" algn="l"/>
              </a:tabLst>
            </a:pPr>
            <a:r>
              <a:rPr lang="fr-CA" sz="900" dirty="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18"/>
              </a:spcBef>
              <a:tabLst>
                <a:tab pos="471488" algn="l"/>
              </a:tabLst>
            </a:pPr>
            <a:r>
              <a:rPr lang="fr-FR" sz="900" dirty="0">
                <a:solidFill>
                  <a:schemeClr val="tx1">
                    <a:lumMod val="65000"/>
                    <a:lumOff val="35000"/>
                  </a:schemeClr>
                </a:solidFill>
                <a:latin typeface="HelveticaNeueLT Std" pitchFamily="34" charset="0"/>
              </a:rPr>
              <a:t>Sélection de la première visite annuelle</a:t>
            </a:r>
          </a:p>
        </p:txBody>
      </p:sp>
      <p:sp>
        <p:nvSpPr>
          <p:cNvPr id="7" name="Titre 1"/>
          <p:cNvSpPr txBox="1">
            <a:spLocks/>
          </p:cNvSpPr>
          <p:nvPr/>
        </p:nvSpPr>
        <p:spPr>
          <a:xfrm>
            <a:off x="323528" y="123478"/>
            <a:ext cx="8471231" cy="720080"/>
          </a:xfrm>
          <a:prstGeom prst="rect">
            <a:avLst/>
          </a:prstGeom>
        </p:spPr>
        <p:txBody>
          <a:bodyPr vert="horz" lIns="68580" tIns="34290" rIns="68580" bIns="34290" rtlCol="0" anchor="ctr">
            <a:noAutofit/>
          </a:bodyPr>
          <a:lstStyle/>
          <a:p>
            <a:r>
              <a:rPr lang="fr-FR" dirty="0">
                <a:solidFill>
                  <a:schemeClr val="tx1">
                    <a:lumMod val="65000"/>
                    <a:lumOff val="35000"/>
                  </a:schemeClr>
                </a:solidFill>
                <a:latin typeface="Raleway" pitchFamily="34" charset="0"/>
                <a:ea typeface="+mj-ea"/>
                <a:cs typeface="+mj-cs"/>
              </a:rPr>
              <a:t>Ignorance du statut d'infection positif parmi les participants trouvés séropositifs aux tests d’anticorps anti-VIH et anti-VHC - Tendances 2003-2017</a:t>
            </a:r>
          </a:p>
        </p:txBody>
      </p:sp>
    </p:spTree>
    <p:extLst>
      <p:ext uri="{BB962C8B-B14F-4D97-AF65-F5344CB8AC3E}">
        <p14:creationId xmlns:p14="http://schemas.microsoft.com/office/powerpoint/2010/main" val="222548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1" y="87474"/>
            <a:ext cx="8856985" cy="857250"/>
          </a:xfrm>
        </p:spPr>
        <p:txBody>
          <a:bodyPr>
            <a:noAutofit/>
          </a:bodyPr>
          <a:lstStyle/>
          <a:p>
            <a:r>
              <a:rPr lang="fr-FR" sz="1400" dirty="0"/>
              <a:t>Tendances de prise actuelle de médicaments contre son infection par le VIH chez les participants qui se savent anti-VIH+ et de prise à vie de médicaments contre son infection par le VHC chez les participants qui se savent anti-VHC+, au cours des six derniers mois - </a:t>
            </a:r>
            <a:r>
              <a:rPr lang="fr-CA" sz="1400" dirty="0"/>
              <a:t>Tendances 2003-2017</a:t>
            </a:r>
            <a:endParaRPr lang="fr-FR" sz="1400"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48</a:t>
            </a:fld>
            <a:endParaRPr lang="fr-CA"/>
          </a:p>
        </p:txBody>
      </p:sp>
      <p:sp>
        <p:nvSpPr>
          <p:cNvPr id="6" name="Rectangle 5"/>
          <p:cNvSpPr/>
          <p:nvPr/>
        </p:nvSpPr>
        <p:spPr>
          <a:xfrm>
            <a:off x="1475656" y="4551198"/>
            <a:ext cx="5238582" cy="507831"/>
          </a:xfrm>
          <a:prstGeom prst="rect">
            <a:avLst/>
          </a:prstGeom>
        </p:spPr>
        <p:txBody>
          <a:bodyPr wrap="square">
            <a:spAutoFit/>
          </a:bodyPr>
          <a:lstStyle/>
          <a:p>
            <a:pPr algn="just" eaLnBrk="0" hangingPunct="0">
              <a:spcBef>
                <a:spcPts val="18"/>
              </a:spcBef>
              <a:tabLst>
                <a:tab pos="471488" algn="l"/>
              </a:tabLst>
            </a:pPr>
            <a:r>
              <a:rPr lang="fr-CA" sz="900" dirty="0">
                <a:solidFill>
                  <a:schemeClr val="tx1">
                    <a:lumMod val="65000"/>
                    <a:lumOff val="35000"/>
                  </a:schemeClr>
                </a:solidFill>
                <a:latin typeface="HelveticaNeueLT Std" pitchFamily="34" charset="0"/>
              </a:rPr>
              <a:t>Tests par équations d’estimation généralisées. </a:t>
            </a:r>
          </a:p>
          <a:p>
            <a:pPr algn="just" eaLnBrk="0" hangingPunct="0">
              <a:spcBef>
                <a:spcPts val="18"/>
              </a:spcBef>
              <a:tabLst>
                <a:tab pos="471488" algn="l"/>
              </a:tabLst>
            </a:pPr>
            <a:r>
              <a:rPr lang="fr-CA" sz="900" dirty="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18"/>
              </a:spcBef>
              <a:tabLst>
                <a:tab pos="471488" algn="l"/>
              </a:tabLst>
            </a:pPr>
            <a:r>
              <a:rPr lang="fr-FR" sz="900" dirty="0">
                <a:solidFill>
                  <a:schemeClr val="tx1">
                    <a:lumMod val="65000"/>
                    <a:lumOff val="35000"/>
                  </a:schemeClr>
                </a:solidFill>
                <a:latin typeface="HelveticaNeueLT Std" pitchFamily="34" charset="0"/>
              </a:rPr>
              <a:t>Sélection de la première visite annuelle</a:t>
            </a:r>
          </a:p>
        </p:txBody>
      </p:sp>
      <p:graphicFrame>
        <p:nvGraphicFramePr>
          <p:cNvPr id="11" name="Espace réservé du contenu 4"/>
          <p:cNvGraphicFramePr>
            <a:graphicFrameLocks noGrp="1"/>
          </p:cNvGraphicFramePr>
          <p:nvPr>
            <p:ph idx="1"/>
            <p:extLst>
              <p:ext uri="{D42A27DB-BD31-4B8C-83A1-F6EECF244321}">
                <p14:modId xmlns:p14="http://schemas.microsoft.com/office/powerpoint/2010/main" val="1863402805"/>
              </p:ext>
            </p:extLst>
          </p:nvPr>
        </p:nvGraphicFramePr>
        <p:xfrm>
          <a:off x="179512" y="1262518"/>
          <a:ext cx="8712967" cy="3109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3609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83568" y="555526"/>
            <a:ext cx="7632848" cy="2029669"/>
          </a:xfrm>
        </p:spPr>
        <p:txBody>
          <a:bodyPr>
            <a:normAutofit/>
          </a:bodyPr>
          <a:lstStyle/>
          <a:p>
            <a:r>
              <a:rPr lang="fr-CA" sz="2800" b="1" dirty="0"/>
              <a:t>Programme québécois de gratuité des médicaments pour le traitement des maladies transmissibles sexuellement (MTS), de 2014 à 2018  --- ANNEXE 2</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42460"/>
            <a:ext cx="1828800" cy="701040"/>
          </a:xfrm>
          <a:prstGeom prst="rect">
            <a:avLst/>
          </a:prstGeom>
        </p:spPr>
      </p:pic>
    </p:spTree>
    <p:extLst>
      <p:ext uri="{BB962C8B-B14F-4D97-AF65-F5344CB8AC3E}">
        <p14:creationId xmlns:p14="http://schemas.microsoft.com/office/powerpoint/2010/main" val="1094788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2800" dirty="0"/>
              <a:t>Infections à </a:t>
            </a:r>
            <a:r>
              <a:rPr lang="fr-CA" sz="2800" i="1" dirty="0"/>
              <a:t>Chlamydia </a:t>
            </a:r>
            <a:r>
              <a:rPr lang="fr-CA" sz="2800" i="1" dirty="0" err="1"/>
              <a:t>trachomatis</a:t>
            </a:r>
            <a:endParaRPr lang="fr-FR" sz="2800" dirty="0"/>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5</a:t>
            </a:fld>
            <a:endParaRPr lang="fr-FR"/>
          </a:p>
        </p:txBody>
      </p:sp>
      <p:sp>
        <p:nvSpPr>
          <p:cNvPr id="6" name="Espace réservé du contenu 2"/>
          <p:cNvSpPr txBox="1">
            <a:spLocks/>
          </p:cNvSpPr>
          <p:nvPr/>
        </p:nvSpPr>
        <p:spPr>
          <a:xfrm>
            <a:off x="158971" y="1417793"/>
            <a:ext cx="3096344" cy="3384376"/>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92500" lnSpcReduction="20000"/>
          </a:bodyPr>
          <a:lstStyle>
            <a:lvl1pPr marL="0" indent="0" algn="l" defTabSz="914400" rtl="0" eaLnBrk="1" latinLnBrk="0" hangingPunct="1">
              <a:spcBef>
                <a:spcPts val="0"/>
              </a:spcBef>
              <a:spcAft>
                <a:spcPts val="1200"/>
              </a:spcAft>
              <a:buClr>
                <a:schemeClr val="accent5">
                  <a:lumMod val="75000"/>
                </a:schemeClr>
              </a:buClr>
              <a:buFontTx/>
              <a:buNone/>
              <a:defRPr sz="2600" kern="1200">
                <a:solidFill>
                  <a:schemeClr val="accent5">
                    <a:lumMod val="75000"/>
                  </a:schemeClr>
                </a:solidFill>
                <a:latin typeface="HelveticaNeueLT Std" pitchFamily="34" charset="0"/>
                <a:ea typeface="+mn-ea"/>
                <a:cs typeface="+mn-cs"/>
              </a:defRPr>
            </a:lvl1pPr>
            <a:lvl2pPr marL="357188" indent="-357188" algn="l" defTabSz="914400" rtl="0" eaLnBrk="1" latinLnBrk="0" hangingPunct="1">
              <a:spcBef>
                <a:spcPts val="0"/>
              </a:spcBef>
              <a:spcAft>
                <a:spcPts val="1200"/>
              </a:spcAft>
              <a:buClr>
                <a:schemeClr val="accent6">
                  <a:lumMod val="75000"/>
                </a:schemeClr>
              </a:buClr>
              <a:buFont typeface="Wingdings" pitchFamily="2" charset="2"/>
              <a:buChar char="§"/>
              <a:defRPr sz="2400" kern="1200">
                <a:solidFill>
                  <a:schemeClr val="tx1">
                    <a:lumMod val="65000"/>
                    <a:lumOff val="35000"/>
                  </a:schemeClr>
                </a:solidFill>
                <a:latin typeface="HelveticaNeueLT Std" pitchFamily="34" charset="0"/>
                <a:ea typeface="+mn-ea"/>
                <a:cs typeface="+mn-cs"/>
              </a:defRPr>
            </a:lvl2pPr>
            <a:lvl3pPr marL="714375" indent="-357188" algn="l" defTabSz="914400" rtl="0" eaLnBrk="1" latinLnBrk="0" hangingPunct="1">
              <a:spcBef>
                <a:spcPts val="0"/>
              </a:spcBef>
              <a:spcAft>
                <a:spcPts val="1200"/>
              </a:spcAft>
              <a:buClr>
                <a:schemeClr val="accent5">
                  <a:lumMod val="75000"/>
                </a:schemeClr>
              </a:buClr>
              <a:buFont typeface="Wingdings" pitchFamily="2" charset="2"/>
              <a:buChar char="§"/>
              <a:defRPr sz="2400" kern="1200">
                <a:solidFill>
                  <a:schemeClr val="tx1">
                    <a:lumMod val="65000"/>
                    <a:lumOff val="35000"/>
                  </a:schemeClr>
                </a:solidFill>
                <a:latin typeface="HelveticaNeueLT Std" pitchFamily="34" charset="0"/>
                <a:ea typeface="+mn-ea"/>
                <a:cs typeface="+mn-cs"/>
              </a:defRPr>
            </a:lvl3pPr>
            <a:lvl4pPr marL="1079500" indent="-365125" algn="l" defTabSz="914400" rtl="0" eaLnBrk="1" latinLnBrk="0" hangingPunct="1">
              <a:spcBef>
                <a:spcPts val="0"/>
              </a:spcBef>
              <a:spcAft>
                <a:spcPts val="1200"/>
              </a:spcAft>
              <a:buClr>
                <a:schemeClr val="accent6">
                  <a:lumMod val="75000"/>
                </a:schemeClr>
              </a:buClr>
              <a:buFont typeface="Wingdings" pitchFamily="2" charset="2"/>
              <a:buChar char="§"/>
              <a:defRPr sz="2400" kern="1200">
                <a:solidFill>
                  <a:schemeClr val="tx1">
                    <a:lumMod val="65000"/>
                    <a:lumOff val="35000"/>
                  </a:schemeClr>
                </a:solidFill>
                <a:latin typeface="HelveticaNeueLT Std" pitchFamily="34" charset="0"/>
                <a:ea typeface="+mn-ea"/>
                <a:cs typeface="+mn-cs"/>
              </a:defRPr>
            </a:lvl4pPr>
            <a:lvl5pPr marL="1793875" indent="-357188" algn="l" defTabSz="914400" rtl="0" eaLnBrk="1" latinLnBrk="0" hangingPunct="1">
              <a:spcBef>
                <a:spcPct val="20000"/>
              </a:spcBef>
              <a:buClr>
                <a:schemeClr val="accent5">
                  <a:lumMod val="75000"/>
                </a:schemeClr>
              </a:buClr>
              <a:buFont typeface="Wingdings" pitchFamily="2" charset="2"/>
              <a:buChar char="§"/>
              <a:defRPr sz="2400" kern="1200">
                <a:solidFill>
                  <a:schemeClr val="tx1">
                    <a:lumMod val="65000"/>
                    <a:lumOff val="35000"/>
                  </a:schemeClr>
                </a:solidFill>
                <a:latin typeface="HelveticaNeueLT St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0"/>
              </a:spcAft>
            </a:pPr>
            <a:r>
              <a:rPr lang="fr-CA" sz="1600" b="1" dirty="0"/>
              <a:t>En 2018: </a:t>
            </a:r>
          </a:p>
          <a:p>
            <a:pPr marL="642938" lvl="1" indent="-285750">
              <a:lnSpc>
                <a:spcPct val="120000"/>
              </a:lnSpc>
              <a:spcAft>
                <a:spcPts val="0"/>
              </a:spcAft>
              <a:buFont typeface="Arial" panose="020B0604020202020204" pitchFamily="34" charset="0"/>
              <a:buChar char="•"/>
            </a:pPr>
            <a:r>
              <a:rPr lang="fr-CA" sz="1400" b="1" dirty="0"/>
              <a:t>La plus fréquente ITS</a:t>
            </a:r>
          </a:p>
          <a:p>
            <a:pPr marL="642938" lvl="1" indent="-285750">
              <a:lnSpc>
                <a:spcPct val="120000"/>
              </a:lnSpc>
              <a:spcAft>
                <a:spcPts val="600"/>
              </a:spcAft>
              <a:buFont typeface="Arial" panose="020B0604020202020204" pitchFamily="34" charset="0"/>
              <a:buChar char="•"/>
            </a:pPr>
            <a:r>
              <a:rPr lang="fr-CA" sz="1400" b="1" dirty="0"/>
              <a:t>60 % des cas chez femmes</a:t>
            </a:r>
          </a:p>
          <a:p>
            <a:pPr marL="285750" indent="-285750">
              <a:lnSpc>
                <a:spcPct val="120000"/>
              </a:lnSpc>
              <a:spcAft>
                <a:spcPts val="0"/>
              </a:spcAft>
            </a:pPr>
            <a:r>
              <a:rPr lang="fr-CA" sz="1600" b="1" dirty="0"/>
              <a:t>Répartition géographique:</a:t>
            </a:r>
          </a:p>
          <a:p>
            <a:pPr marL="642938" lvl="1" indent="-285750">
              <a:lnSpc>
                <a:spcPct val="120000"/>
              </a:lnSpc>
              <a:spcAft>
                <a:spcPts val="600"/>
              </a:spcAft>
              <a:buFont typeface="Arial" pitchFamily="34" charset="0"/>
              <a:buChar char="•"/>
            </a:pPr>
            <a:r>
              <a:rPr lang="fr-CA" sz="1400" b="1" dirty="0"/>
              <a:t>Répartie dans l’ensemble du Québec</a:t>
            </a:r>
          </a:p>
          <a:p>
            <a:pPr marL="285750" indent="-285750">
              <a:lnSpc>
                <a:spcPct val="120000"/>
              </a:lnSpc>
              <a:spcAft>
                <a:spcPts val="600"/>
              </a:spcAft>
            </a:pPr>
            <a:r>
              <a:rPr lang="fr-CA" sz="1600" b="1" dirty="0"/>
              <a:t>Tendances 2014-2018: </a:t>
            </a:r>
          </a:p>
          <a:p>
            <a:pPr marL="14288" indent="-14288">
              <a:lnSpc>
                <a:spcPct val="120000"/>
              </a:lnSpc>
              <a:spcAft>
                <a:spcPts val="0"/>
              </a:spcAft>
            </a:pPr>
            <a:r>
              <a:rPr lang="fr-CA" sz="1600" b="1" dirty="0"/>
              <a:t>	   Hausse de</a:t>
            </a:r>
          </a:p>
          <a:p>
            <a:pPr marL="642938" lvl="1" indent="-285750">
              <a:lnSpc>
                <a:spcPct val="120000"/>
              </a:lnSpc>
              <a:spcAft>
                <a:spcPts val="0"/>
              </a:spcAft>
              <a:buFont typeface="Arial" panose="020B0604020202020204" pitchFamily="34" charset="0"/>
              <a:buChar char="•"/>
            </a:pPr>
            <a:r>
              <a:rPr lang="fr-CA" sz="1300" b="1" dirty="0"/>
              <a:t>31 % chez les ♂   </a:t>
            </a:r>
          </a:p>
          <a:p>
            <a:pPr marL="642938" lvl="1" indent="-285750">
              <a:lnSpc>
                <a:spcPct val="120000"/>
              </a:lnSpc>
              <a:spcAft>
                <a:spcPts val="0"/>
              </a:spcAft>
              <a:buFont typeface="Arial" panose="020B0604020202020204" pitchFamily="34" charset="0"/>
              <a:buChar char="•"/>
            </a:pPr>
            <a:r>
              <a:rPr lang="fr-CA" sz="1300" b="1" dirty="0"/>
              <a:t>12 % chez les ♀</a:t>
            </a:r>
          </a:p>
          <a:p>
            <a:pPr marL="642938" lvl="1" indent="-285750">
              <a:lnSpc>
                <a:spcPct val="120000"/>
              </a:lnSpc>
              <a:spcAft>
                <a:spcPts val="0"/>
              </a:spcAft>
              <a:buFont typeface="Arial" panose="020B0604020202020204" pitchFamily="34" charset="0"/>
              <a:buChar char="•"/>
            </a:pPr>
            <a:r>
              <a:rPr lang="fr-CA" sz="1300" dirty="0"/>
              <a:t>dans tous les groupes d’âge</a:t>
            </a:r>
          </a:p>
          <a:p>
            <a:pPr marL="642938" lvl="1" indent="-285750">
              <a:lnSpc>
                <a:spcPct val="120000"/>
              </a:lnSpc>
              <a:spcAft>
                <a:spcPts val="0"/>
              </a:spcAft>
              <a:buFont typeface="Arial" panose="020B0604020202020204" pitchFamily="34" charset="0"/>
              <a:buChar char="•"/>
            </a:pPr>
            <a:r>
              <a:rPr lang="fr-CA" sz="1300" dirty="0"/>
              <a:t>Dans toutes les régions</a:t>
            </a:r>
          </a:p>
          <a:p>
            <a:pPr marL="642938" lvl="1" indent="-285750">
              <a:lnSpc>
                <a:spcPct val="120000"/>
              </a:lnSpc>
              <a:spcAft>
                <a:spcPts val="0"/>
              </a:spcAft>
              <a:buFont typeface="Arial" panose="020B0604020202020204" pitchFamily="34" charset="0"/>
              <a:buChar char="•"/>
            </a:pPr>
            <a:r>
              <a:rPr lang="fr-CA" sz="1300" dirty="0"/>
              <a:t>les infections uniquement </a:t>
            </a:r>
            <a:r>
              <a:rPr lang="fr-CA" sz="1300" dirty="0" err="1"/>
              <a:t>extragénitales</a:t>
            </a:r>
            <a:r>
              <a:rPr lang="fr-CA" sz="1300" dirty="0"/>
              <a:t> comptent pour 31 % de l’augmentation chez les ♂ </a:t>
            </a:r>
          </a:p>
        </p:txBody>
      </p:sp>
      <p:sp>
        <p:nvSpPr>
          <p:cNvPr id="10" name="ZoneTexte 9"/>
          <p:cNvSpPr txBox="1"/>
          <p:nvPr/>
        </p:nvSpPr>
        <p:spPr>
          <a:xfrm>
            <a:off x="3779912" y="3748111"/>
            <a:ext cx="3312368" cy="1323439"/>
          </a:xfrm>
          <a:prstGeom prst="rect">
            <a:avLst/>
          </a:prstGeom>
          <a:noFill/>
          <a:ln w="38100">
            <a:solidFill>
              <a:srgbClr val="1C819A"/>
            </a:solidFill>
          </a:ln>
        </p:spPr>
        <p:txBody>
          <a:bodyPr wrap="square" rtlCol="0">
            <a:spAutoFit/>
          </a:bodyPr>
          <a:lstStyle/>
          <a:p>
            <a:pPr>
              <a:spcAft>
                <a:spcPts val="600"/>
              </a:spcAft>
            </a:pPr>
            <a:r>
              <a:rPr lang="fr-CA" sz="1400" b="1" dirty="0">
                <a:solidFill>
                  <a:schemeClr val="tx1">
                    <a:lumMod val="65000"/>
                    <a:lumOff val="35000"/>
                  </a:schemeClr>
                </a:solidFill>
                <a:latin typeface="HelveticaNeueLT Std" panose="020B0604020202020204" pitchFamily="34" charset="0"/>
              </a:rPr>
              <a:t>Jeunes âgés de 15 à 24 ans</a:t>
            </a:r>
          </a:p>
          <a:p>
            <a:r>
              <a:rPr lang="fr-CA" sz="1400" dirty="0">
                <a:solidFill>
                  <a:schemeClr val="tx1">
                    <a:lumMod val="65000"/>
                    <a:lumOff val="35000"/>
                  </a:schemeClr>
                </a:solidFill>
                <a:latin typeface="HelveticaNeueLT Std" panose="020B0604020202020204" pitchFamily="34" charset="0"/>
              </a:rPr>
              <a:t>2018 :   67 % des cas ♀</a:t>
            </a:r>
          </a:p>
          <a:p>
            <a:pPr>
              <a:spcAft>
                <a:spcPts val="600"/>
              </a:spcAft>
            </a:pPr>
            <a:r>
              <a:rPr lang="fr-CA" sz="1400" dirty="0">
                <a:solidFill>
                  <a:schemeClr val="tx1">
                    <a:lumMod val="65000"/>
                    <a:lumOff val="35000"/>
                  </a:schemeClr>
                </a:solidFill>
                <a:latin typeface="HelveticaNeueLT Std" panose="020B0604020202020204" pitchFamily="34" charset="0"/>
              </a:rPr>
              <a:t>            44 % des cas ♂ </a:t>
            </a:r>
          </a:p>
          <a:p>
            <a:r>
              <a:rPr lang="fr-CA" sz="1400" dirty="0">
                <a:solidFill>
                  <a:schemeClr val="tx1">
                    <a:lumMod val="65000"/>
                    <a:lumOff val="35000"/>
                  </a:schemeClr>
                </a:solidFill>
                <a:latin typeface="HelveticaNeueLT Std" panose="020B0604020202020204" pitchFamily="34" charset="0"/>
              </a:rPr>
              <a:t>2014-2018 :  hausse de 16 % chez ♀</a:t>
            </a:r>
          </a:p>
          <a:p>
            <a:r>
              <a:rPr lang="fr-CA" sz="1400" dirty="0">
                <a:solidFill>
                  <a:schemeClr val="tx1">
                    <a:lumMod val="65000"/>
                    <a:lumOff val="35000"/>
                  </a:schemeClr>
                </a:solidFill>
                <a:latin typeface="HelveticaNeueLT Std" panose="020B0604020202020204" pitchFamily="34" charset="0"/>
              </a:rPr>
              <a:t>	  hausse de 27 % chez	♂ </a:t>
            </a:r>
          </a:p>
        </p:txBody>
      </p:sp>
      <p:sp>
        <p:nvSpPr>
          <p:cNvPr id="7" name="ZoneTexte 6"/>
          <p:cNvSpPr txBox="1"/>
          <p:nvPr/>
        </p:nvSpPr>
        <p:spPr>
          <a:xfrm>
            <a:off x="6306716" y="704205"/>
            <a:ext cx="2808312" cy="477054"/>
          </a:xfrm>
          <a:prstGeom prst="rect">
            <a:avLst/>
          </a:prstGeom>
          <a:solidFill>
            <a:schemeClr val="bg1"/>
          </a:solidFill>
          <a:ln w="38100">
            <a:solidFill>
              <a:srgbClr val="1C819A"/>
            </a:solidFill>
          </a:ln>
        </p:spPr>
        <p:txBody>
          <a:bodyPr wrap="square" rtlCol="0">
            <a:spAutoFit/>
          </a:bodyPr>
          <a:lstStyle/>
          <a:p>
            <a:pPr>
              <a:spcAft>
                <a:spcPts val="600"/>
              </a:spcAft>
            </a:pPr>
            <a:r>
              <a:rPr lang="fr-CA" sz="1000" dirty="0">
                <a:solidFill>
                  <a:schemeClr val="tx1">
                    <a:lumMod val="65000"/>
                    <a:lumOff val="35000"/>
                  </a:schemeClr>
                </a:solidFill>
                <a:latin typeface="HelveticaNeueLT Std" panose="020B0604020202020204" pitchFamily="34" charset="0"/>
              </a:rPr>
              <a:t>2018:  28 390 cas déclarés</a:t>
            </a:r>
          </a:p>
          <a:p>
            <a:pPr>
              <a:spcAft>
                <a:spcPts val="600"/>
              </a:spcAft>
            </a:pPr>
            <a:r>
              <a:rPr lang="fr-CA" sz="1000" dirty="0">
                <a:solidFill>
                  <a:schemeClr val="tx1">
                    <a:lumMod val="65000"/>
                    <a:lumOff val="35000"/>
                  </a:schemeClr>
                </a:solidFill>
                <a:latin typeface="HelveticaNeueLT Std" panose="020B0604020202020204" pitchFamily="34" charset="0"/>
              </a:rPr>
              <a:t>2019p : 28 159 cas (Infocentre 16 sept 2019)</a:t>
            </a:r>
          </a:p>
        </p:txBody>
      </p:sp>
      <p:pic>
        <p:nvPicPr>
          <p:cNvPr id="8" name="Image 7"/>
          <p:cNvPicPr>
            <a:picLocks noChangeAspect="1"/>
          </p:cNvPicPr>
          <p:nvPr/>
        </p:nvPicPr>
        <p:blipFill rotWithShape="1">
          <a:blip r:embed="rId3" cstate="print"/>
          <a:srcRect l="1963" t="8529" r="2750" b="14908"/>
          <a:stretch/>
        </p:blipFill>
        <p:spPr>
          <a:xfrm>
            <a:off x="3347864" y="1316652"/>
            <a:ext cx="5767164" cy="2287801"/>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54312" y="87474"/>
            <a:ext cx="8332488" cy="857250"/>
          </a:xfrm>
        </p:spPr>
        <p:txBody>
          <a:bodyPr/>
          <a:lstStyle/>
          <a:p>
            <a:r>
              <a:rPr lang="fr-CA" dirty="0"/>
              <a:t>Informations sur la source de données</a:t>
            </a:r>
          </a:p>
        </p:txBody>
      </p:sp>
      <p:sp>
        <p:nvSpPr>
          <p:cNvPr id="7" name="Espace réservé du contenu 6"/>
          <p:cNvSpPr>
            <a:spLocks noGrp="1"/>
          </p:cNvSpPr>
          <p:nvPr>
            <p:ph idx="1"/>
          </p:nvPr>
        </p:nvSpPr>
        <p:spPr>
          <a:xfrm>
            <a:off x="354312" y="1347614"/>
            <a:ext cx="8507288" cy="3600400"/>
          </a:xfrm>
        </p:spPr>
        <p:txBody>
          <a:bodyPr>
            <a:noAutofit/>
          </a:bodyPr>
          <a:lstStyle/>
          <a:p>
            <a:r>
              <a:rPr lang="fr-FR" sz="1350" dirty="0"/>
              <a:t>Depuis 1992, programme permettant d’obtenir gratuitement certains médicaments pour le traitement des ITS bactériennes, sur présentation de la carte d’assurance maladie et d’une ordonnance incluant un code spécifique </a:t>
            </a:r>
          </a:p>
          <a:p>
            <a:pPr lvl="2"/>
            <a:r>
              <a:rPr lang="fr-FR" sz="1350" dirty="0"/>
              <a:t>Code K : personne atteinte </a:t>
            </a:r>
          </a:p>
          <a:p>
            <a:pPr lvl="2"/>
            <a:r>
              <a:rPr lang="fr-FR" sz="1350" dirty="0"/>
              <a:t>Code L : cas contact</a:t>
            </a:r>
          </a:p>
          <a:p>
            <a:r>
              <a:rPr lang="fr-FR" sz="1350" dirty="0"/>
              <a:t>Variables disponibles: date du service, nom du médicament, dosage, quantité, etc., caractéristiques du bénéficiaire (âge, sexe, région de résidence), caractéristiques du prescripteur, montants payés, etc.</a:t>
            </a:r>
          </a:p>
          <a:p>
            <a:r>
              <a:rPr lang="fr-FR" sz="1350" dirty="0"/>
              <a:t>Limites </a:t>
            </a:r>
          </a:p>
          <a:p>
            <a:pPr marL="482204" lvl="1" indent="-214313">
              <a:lnSpc>
                <a:spcPct val="90000"/>
              </a:lnSpc>
              <a:buFont typeface="Arial" panose="020B0604020202020204" pitchFamily="34" charset="0"/>
              <a:buChar char="•"/>
            </a:pPr>
            <a:r>
              <a:rPr lang="fr-FR" sz="1200" dirty="0"/>
              <a:t>Diagnostic non disponible</a:t>
            </a:r>
          </a:p>
          <a:p>
            <a:pPr marL="482204" lvl="1" indent="-214313">
              <a:lnSpc>
                <a:spcPct val="90000"/>
              </a:lnSpc>
              <a:buFont typeface="Arial" panose="020B0604020202020204" pitchFamily="34" charset="0"/>
              <a:buChar char="•"/>
            </a:pPr>
            <a:r>
              <a:rPr lang="fr-FR" sz="1200" dirty="0"/>
              <a:t>Banque administrative dont la qualité dépend de beaucoup de facteurs </a:t>
            </a:r>
          </a:p>
          <a:p>
            <a:pPr marL="482204" lvl="1" indent="-214313">
              <a:lnSpc>
                <a:spcPct val="90000"/>
              </a:lnSpc>
              <a:buFont typeface="Arial" panose="020B0604020202020204" pitchFamily="34" charset="0"/>
              <a:buChar char="•"/>
            </a:pPr>
            <a:r>
              <a:rPr lang="fr-FR" sz="1200" dirty="0"/>
              <a:t>Biais de classification pour certaines variables (ex.: code K et L inversés)</a:t>
            </a:r>
          </a:p>
          <a:p>
            <a:pPr marL="482204" lvl="1" indent="-214313">
              <a:lnSpc>
                <a:spcPct val="90000"/>
              </a:lnSpc>
              <a:buFont typeface="Arial" panose="020B0604020202020204" pitchFamily="34" charset="0"/>
              <a:buChar char="•"/>
            </a:pPr>
            <a:r>
              <a:rPr lang="fr-FR" sz="1200" dirty="0"/>
              <a:t>Incomplet si l’ordonnance est remboursée hors programme (assureur privé ou régime public)</a:t>
            </a:r>
            <a:endParaRPr lang="fr-CA" sz="1200" dirty="0"/>
          </a:p>
        </p:txBody>
      </p:sp>
      <p:sp>
        <p:nvSpPr>
          <p:cNvPr id="5" name="Espace réservé du numéro de diapositive 4"/>
          <p:cNvSpPr>
            <a:spLocks noGrp="1"/>
          </p:cNvSpPr>
          <p:nvPr>
            <p:ph type="sldNum" sz="quarter" idx="12"/>
          </p:nvPr>
        </p:nvSpPr>
        <p:spPr/>
        <p:txBody>
          <a:bodyPr/>
          <a:lstStyle/>
          <a:p>
            <a:pPr>
              <a:defRPr/>
            </a:pPr>
            <a:fld id="{46FD66BB-F874-4D79-B2F4-1BEB9C211CB8}" type="slidenum">
              <a:rPr lang="fr-CA" smtClean="0">
                <a:solidFill>
                  <a:prstClr val="white">
                    <a:lumMod val="50000"/>
                  </a:prstClr>
                </a:solidFill>
              </a:rPr>
              <a:pPr>
                <a:defRPr/>
              </a:pPr>
              <a:t>50</a:t>
            </a:fld>
            <a:endParaRPr lang="fr-CA">
              <a:solidFill>
                <a:prstClr val="white">
                  <a:lumMod val="50000"/>
                </a:prstClr>
              </a:solidFill>
            </a:endParaRPr>
          </a:p>
        </p:txBody>
      </p:sp>
    </p:spTree>
    <p:extLst>
      <p:ext uri="{BB962C8B-B14F-4D97-AF65-F5344CB8AC3E}">
        <p14:creationId xmlns:p14="http://schemas.microsoft.com/office/powerpoint/2010/main" val="1886767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5292"/>
            <a:ext cx="8363272" cy="857250"/>
          </a:xfrm>
        </p:spPr>
        <p:txBody>
          <a:bodyPr>
            <a:noAutofit/>
          </a:bodyPr>
          <a:lstStyle/>
          <a:p>
            <a:r>
              <a:rPr lang="fr-CA" sz="2400" dirty="0"/>
              <a:t>Programme de gratuité des médicaments contre les MTS</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51</a:t>
            </a:fld>
            <a:endParaRPr lang="fr-FR"/>
          </a:p>
        </p:txBody>
      </p:sp>
      <p:sp>
        <p:nvSpPr>
          <p:cNvPr id="5" name="Espace réservé du contenu 2"/>
          <p:cNvSpPr txBox="1">
            <a:spLocks/>
          </p:cNvSpPr>
          <p:nvPr/>
        </p:nvSpPr>
        <p:spPr>
          <a:xfrm>
            <a:off x="457200" y="1419622"/>
            <a:ext cx="8613451" cy="936104"/>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ts val="0"/>
              </a:spcBef>
              <a:spcAft>
                <a:spcPts val="1200"/>
              </a:spcAft>
              <a:buClr>
                <a:schemeClr val="accent5">
                  <a:lumMod val="75000"/>
                </a:schemeClr>
              </a:buClr>
              <a:buFontTx/>
              <a:buNone/>
              <a:defRPr sz="2600" kern="1200">
                <a:solidFill>
                  <a:schemeClr val="accent5">
                    <a:lumMod val="75000"/>
                  </a:schemeClr>
                </a:solidFill>
                <a:latin typeface="HelveticaNeueLT Std" pitchFamily="34" charset="0"/>
                <a:ea typeface="+mn-ea"/>
                <a:cs typeface="+mn-cs"/>
              </a:defRPr>
            </a:lvl1pPr>
            <a:lvl2pPr marL="357188" indent="-357188" algn="l" defTabSz="914400" rtl="0" eaLnBrk="1" latinLnBrk="0" hangingPunct="1">
              <a:spcBef>
                <a:spcPts val="0"/>
              </a:spcBef>
              <a:spcAft>
                <a:spcPts val="1200"/>
              </a:spcAft>
              <a:buClr>
                <a:schemeClr val="accent6">
                  <a:lumMod val="75000"/>
                </a:schemeClr>
              </a:buClr>
              <a:buFont typeface="Wingdings" pitchFamily="2" charset="2"/>
              <a:buChar char="§"/>
              <a:defRPr sz="2400" kern="1200">
                <a:solidFill>
                  <a:schemeClr val="tx1">
                    <a:lumMod val="65000"/>
                    <a:lumOff val="35000"/>
                  </a:schemeClr>
                </a:solidFill>
                <a:latin typeface="HelveticaNeueLT Std" pitchFamily="34" charset="0"/>
                <a:ea typeface="+mn-ea"/>
                <a:cs typeface="+mn-cs"/>
              </a:defRPr>
            </a:lvl2pPr>
            <a:lvl3pPr marL="714375" indent="-357188" algn="l" defTabSz="914400" rtl="0" eaLnBrk="1" latinLnBrk="0" hangingPunct="1">
              <a:spcBef>
                <a:spcPts val="0"/>
              </a:spcBef>
              <a:spcAft>
                <a:spcPts val="1200"/>
              </a:spcAft>
              <a:buClr>
                <a:schemeClr val="accent5">
                  <a:lumMod val="75000"/>
                </a:schemeClr>
              </a:buClr>
              <a:buFont typeface="Wingdings" pitchFamily="2" charset="2"/>
              <a:buChar char="§"/>
              <a:defRPr sz="2400" kern="1200">
                <a:solidFill>
                  <a:schemeClr val="tx1">
                    <a:lumMod val="65000"/>
                    <a:lumOff val="35000"/>
                  </a:schemeClr>
                </a:solidFill>
                <a:latin typeface="HelveticaNeueLT Std" pitchFamily="34" charset="0"/>
                <a:ea typeface="+mn-ea"/>
                <a:cs typeface="+mn-cs"/>
              </a:defRPr>
            </a:lvl3pPr>
            <a:lvl4pPr marL="1079500" indent="-365125" algn="l" defTabSz="914400" rtl="0" eaLnBrk="1" latinLnBrk="0" hangingPunct="1">
              <a:spcBef>
                <a:spcPts val="0"/>
              </a:spcBef>
              <a:spcAft>
                <a:spcPts val="1200"/>
              </a:spcAft>
              <a:buClr>
                <a:schemeClr val="accent6">
                  <a:lumMod val="75000"/>
                </a:schemeClr>
              </a:buClr>
              <a:buFont typeface="Wingdings" pitchFamily="2" charset="2"/>
              <a:buChar char="§"/>
              <a:defRPr sz="2400" kern="1200">
                <a:solidFill>
                  <a:schemeClr val="tx1">
                    <a:lumMod val="65000"/>
                    <a:lumOff val="35000"/>
                  </a:schemeClr>
                </a:solidFill>
                <a:latin typeface="HelveticaNeueLT Std" pitchFamily="34" charset="0"/>
                <a:ea typeface="+mn-ea"/>
                <a:cs typeface="+mn-cs"/>
              </a:defRPr>
            </a:lvl4pPr>
            <a:lvl5pPr marL="1793875" indent="-357188" algn="l" defTabSz="914400" rtl="0" eaLnBrk="1" latinLnBrk="0" hangingPunct="1">
              <a:spcBef>
                <a:spcPct val="20000"/>
              </a:spcBef>
              <a:buClr>
                <a:schemeClr val="accent5">
                  <a:lumMod val="75000"/>
                </a:schemeClr>
              </a:buClr>
              <a:buFont typeface="Wingdings" pitchFamily="2" charset="2"/>
              <a:buChar char="§"/>
              <a:defRPr sz="2400" kern="1200">
                <a:solidFill>
                  <a:schemeClr val="tx1">
                    <a:lumMod val="65000"/>
                    <a:lumOff val="35000"/>
                  </a:schemeClr>
                </a:solidFill>
                <a:latin typeface="HelveticaNeueLT St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fr-CA" sz="2200" dirty="0"/>
              <a:t>En 2018, 47 105 personnes ont reçu 57 813 ordonnances</a:t>
            </a:r>
          </a:p>
          <a:p>
            <a:pPr lvl="2">
              <a:lnSpc>
                <a:spcPct val="120000"/>
              </a:lnSpc>
            </a:pPr>
            <a:r>
              <a:rPr lang="fr-CA" sz="2000" dirty="0"/>
              <a:t>Ordonnance: les médicaments reçus à une même date de service par une même personne</a:t>
            </a:r>
          </a:p>
        </p:txBody>
      </p:sp>
      <p:pic>
        <p:nvPicPr>
          <p:cNvPr id="11" name="Image 10"/>
          <p:cNvPicPr>
            <a:picLocks noChangeAspect="1"/>
          </p:cNvPicPr>
          <p:nvPr/>
        </p:nvPicPr>
        <p:blipFill>
          <a:blip r:embed="rId3" cstate="print"/>
          <a:stretch>
            <a:fillRect/>
          </a:stretch>
        </p:blipFill>
        <p:spPr>
          <a:xfrm>
            <a:off x="611560" y="2552637"/>
            <a:ext cx="7518162" cy="1647883"/>
          </a:xfrm>
          <a:prstGeom prst="rect">
            <a:avLst/>
          </a:prstGeom>
        </p:spPr>
      </p:pic>
      <p:pic>
        <p:nvPicPr>
          <p:cNvPr id="12" name="Image 11"/>
          <p:cNvPicPr>
            <a:picLocks noChangeAspect="1"/>
          </p:cNvPicPr>
          <p:nvPr/>
        </p:nvPicPr>
        <p:blipFill>
          <a:blip r:embed="rId4" cstate="print"/>
          <a:stretch>
            <a:fillRect/>
          </a:stretch>
        </p:blipFill>
        <p:spPr>
          <a:xfrm>
            <a:off x="611560" y="4200520"/>
            <a:ext cx="7080394" cy="327562"/>
          </a:xfrm>
          <a:prstGeom prst="rect">
            <a:avLst/>
          </a:prstGeom>
        </p:spPr>
      </p:pic>
    </p:spTree>
    <p:extLst>
      <p:ext uri="{BB962C8B-B14F-4D97-AF65-F5344CB8AC3E}">
        <p14:creationId xmlns:p14="http://schemas.microsoft.com/office/powerpoint/2010/main" val="3779754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176" y="123478"/>
            <a:ext cx="8291264" cy="857250"/>
          </a:xfrm>
        </p:spPr>
        <p:txBody>
          <a:bodyPr>
            <a:normAutofit/>
          </a:bodyPr>
          <a:lstStyle/>
          <a:p>
            <a:r>
              <a:rPr lang="fr-CA" sz="2400" dirty="0"/>
              <a:t>Programme de gratuité des médicaments contre les MTS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51204799"/>
              </p:ext>
            </p:extLst>
          </p:nvPr>
        </p:nvGraphicFramePr>
        <p:xfrm>
          <a:off x="457200" y="2211710"/>
          <a:ext cx="8229599" cy="2177854"/>
        </p:xfrm>
        <a:graphic>
          <a:graphicData uri="http://schemas.openxmlformats.org/drawingml/2006/table">
            <a:tbl>
              <a:tblPr firstRow="1" firstCol="1" bandRow="1">
                <a:tableStyleId>{5C22544A-7EE6-4342-B048-85BDC9FD1C3A}</a:tableStyleId>
              </a:tblPr>
              <a:tblGrid>
                <a:gridCol w="1000371">
                  <a:extLst>
                    <a:ext uri="{9D8B030D-6E8A-4147-A177-3AD203B41FA5}">
                      <a16:colId xmlns:a16="http://schemas.microsoft.com/office/drawing/2014/main" val="20000"/>
                    </a:ext>
                  </a:extLst>
                </a:gridCol>
                <a:gridCol w="954189">
                  <a:extLst>
                    <a:ext uri="{9D8B030D-6E8A-4147-A177-3AD203B41FA5}">
                      <a16:colId xmlns:a16="http://schemas.microsoft.com/office/drawing/2014/main" val="20001"/>
                    </a:ext>
                  </a:extLst>
                </a:gridCol>
                <a:gridCol w="1889933">
                  <a:extLst>
                    <a:ext uri="{9D8B030D-6E8A-4147-A177-3AD203B41FA5}">
                      <a16:colId xmlns:a16="http://schemas.microsoft.com/office/drawing/2014/main" val="20002"/>
                    </a:ext>
                  </a:extLst>
                </a:gridCol>
                <a:gridCol w="1503802">
                  <a:extLst>
                    <a:ext uri="{9D8B030D-6E8A-4147-A177-3AD203B41FA5}">
                      <a16:colId xmlns:a16="http://schemas.microsoft.com/office/drawing/2014/main" val="20003"/>
                    </a:ext>
                  </a:extLst>
                </a:gridCol>
                <a:gridCol w="1503802">
                  <a:extLst>
                    <a:ext uri="{9D8B030D-6E8A-4147-A177-3AD203B41FA5}">
                      <a16:colId xmlns:a16="http://schemas.microsoft.com/office/drawing/2014/main" val="20004"/>
                    </a:ext>
                  </a:extLst>
                </a:gridCol>
                <a:gridCol w="1377502">
                  <a:extLst>
                    <a:ext uri="{9D8B030D-6E8A-4147-A177-3AD203B41FA5}">
                      <a16:colId xmlns:a16="http://schemas.microsoft.com/office/drawing/2014/main" val="20005"/>
                    </a:ext>
                  </a:extLst>
                </a:gridCol>
              </a:tblGrid>
              <a:tr h="322243">
                <a:tc>
                  <a:txBody>
                    <a:bodyPr/>
                    <a:lstStyle/>
                    <a:p>
                      <a:pPr>
                        <a:spcAft>
                          <a:spcPts val="0"/>
                        </a:spcAft>
                      </a:pPr>
                      <a:r>
                        <a:rPr lang="fr-FR" sz="1050" dirty="0">
                          <a:effectLst/>
                        </a:rPr>
                        <a:t> </a:t>
                      </a:r>
                      <a:endParaRPr lang="fr-CA" sz="105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a:spcAft>
                          <a:spcPts val="0"/>
                        </a:spcAft>
                      </a:pPr>
                      <a:r>
                        <a:rPr lang="fr-FR" sz="1050" dirty="0">
                          <a:effectLst/>
                        </a:rPr>
                        <a:t> </a:t>
                      </a:r>
                      <a:endParaRPr lang="fr-CA" sz="105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1 ordonnance</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spcAft>
                          <a:spcPts val="0"/>
                        </a:spcAft>
                      </a:pPr>
                      <a:r>
                        <a:rPr lang="fr-FR" sz="1400">
                          <a:effectLst/>
                        </a:rPr>
                        <a:t>2 à 4 ordonnances</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spcAft>
                          <a:spcPts val="0"/>
                        </a:spcAft>
                      </a:pPr>
                      <a:r>
                        <a:rPr lang="fr-FR" sz="1400">
                          <a:effectLst/>
                        </a:rPr>
                        <a:t>5 ordonnances et plus</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spcAft>
                          <a:spcPts val="0"/>
                        </a:spcAft>
                      </a:pPr>
                      <a:r>
                        <a:rPr lang="fr-FR" sz="1400" dirty="0">
                          <a:effectLst/>
                        </a:rPr>
                        <a:t>Nombre total de bénéficiaires</a:t>
                      </a:r>
                      <a:r>
                        <a:rPr lang="fr-FR" sz="1400" baseline="30000" dirty="0">
                          <a:effectLst/>
                        </a:rPr>
                        <a:t>1</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0000"/>
                  </a:ext>
                </a:extLst>
              </a:tr>
              <a:tr h="194762">
                <a:tc rowSpan="3">
                  <a:txBody>
                    <a:bodyPr/>
                    <a:lstStyle/>
                    <a:p>
                      <a:pPr>
                        <a:spcAft>
                          <a:spcPts val="0"/>
                        </a:spcAft>
                      </a:pPr>
                      <a:r>
                        <a:rPr lang="fr-FR" sz="1400" dirty="0">
                          <a:effectLst/>
                        </a:rPr>
                        <a:t>2014</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a:spcAft>
                          <a:spcPts val="0"/>
                        </a:spcAft>
                      </a:pPr>
                      <a:r>
                        <a:rPr lang="fr-FR" sz="1400" dirty="0">
                          <a:effectLst/>
                        </a:rPr>
                        <a:t>Hommes</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361315" algn="r">
                        <a:spcAft>
                          <a:spcPts val="0"/>
                        </a:spcAft>
                      </a:pPr>
                      <a:r>
                        <a:rPr lang="fr-FR" sz="1400" dirty="0">
                          <a:effectLst/>
                        </a:rPr>
                        <a:t>18 406</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R="361315" algn="r">
                        <a:spcAft>
                          <a:spcPts val="0"/>
                        </a:spcAft>
                      </a:pPr>
                      <a:r>
                        <a:rPr lang="fr-FR" sz="1400" dirty="0">
                          <a:effectLst/>
                        </a:rPr>
                        <a:t>3 064</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R="361315" algn="r">
                        <a:spcAft>
                          <a:spcPts val="0"/>
                        </a:spcAft>
                      </a:pPr>
                      <a:r>
                        <a:rPr lang="fr-FR" sz="1400" dirty="0">
                          <a:effectLst/>
                        </a:rPr>
                        <a:t>84</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R="361315" algn="r">
                        <a:spcAft>
                          <a:spcPts val="0"/>
                        </a:spcAft>
                      </a:pPr>
                      <a:r>
                        <a:rPr lang="fr-FR" sz="1400">
                          <a:effectLst/>
                        </a:rPr>
                        <a:t>21 554</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0001"/>
                  </a:ext>
                </a:extLst>
              </a:tr>
              <a:tr h="194762">
                <a:tc vMerge="1">
                  <a:txBody>
                    <a:bodyPr/>
                    <a:lstStyle/>
                    <a:p>
                      <a:endParaRPr lang="fr-CA"/>
                    </a:p>
                  </a:txBody>
                  <a:tcPr/>
                </a:tc>
                <a:tc>
                  <a:txBody>
                    <a:bodyPr/>
                    <a:lstStyle/>
                    <a:p>
                      <a:pPr>
                        <a:spcAft>
                          <a:spcPts val="0"/>
                        </a:spcAft>
                      </a:pPr>
                      <a:r>
                        <a:rPr lang="fr-FR" sz="1400" dirty="0">
                          <a:effectLst/>
                        </a:rPr>
                        <a:t>Femmes</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361315" algn="r">
                        <a:spcAft>
                          <a:spcPts val="0"/>
                        </a:spcAft>
                      </a:pPr>
                      <a:r>
                        <a:rPr lang="fr-FR" sz="1400">
                          <a:effectLst/>
                        </a:rPr>
                        <a:t>15 876</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R="361315" algn="r">
                        <a:spcAft>
                          <a:spcPts val="0"/>
                        </a:spcAft>
                      </a:pPr>
                      <a:r>
                        <a:rPr lang="fr-FR" sz="1400" dirty="0">
                          <a:effectLst/>
                        </a:rPr>
                        <a:t>2 107</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R="361315" algn="r">
                        <a:spcAft>
                          <a:spcPts val="0"/>
                        </a:spcAft>
                      </a:pPr>
                      <a:r>
                        <a:rPr lang="fr-FR" sz="1400" dirty="0">
                          <a:effectLst/>
                        </a:rPr>
                        <a:t>12</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R="361315" algn="r">
                        <a:spcAft>
                          <a:spcPts val="0"/>
                        </a:spcAft>
                      </a:pPr>
                      <a:r>
                        <a:rPr lang="fr-FR" sz="1400" dirty="0">
                          <a:effectLst/>
                        </a:rPr>
                        <a:t>17 995</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0002"/>
                  </a:ext>
                </a:extLst>
              </a:tr>
              <a:tr h="168850">
                <a:tc vMerge="1">
                  <a:txBody>
                    <a:bodyPr/>
                    <a:lstStyle/>
                    <a:p>
                      <a:endParaRPr lang="fr-CA"/>
                    </a:p>
                  </a:txBody>
                  <a:tcPr/>
                </a:tc>
                <a:tc>
                  <a:txBody>
                    <a:bodyPr/>
                    <a:lstStyle/>
                    <a:p>
                      <a:pPr>
                        <a:spcAft>
                          <a:spcPts val="0"/>
                        </a:spcAft>
                      </a:pPr>
                      <a:r>
                        <a:rPr lang="fr-FR" sz="1400" dirty="0">
                          <a:effectLst/>
                        </a:rPr>
                        <a:t>Total</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361315" algn="r">
                        <a:spcAft>
                          <a:spcPts val="0"/>
                        </a:spcAft>
                      </a:pPr>
                      <a:r>
                        <a:rPr lang="fr-FR" sz="1400" dirty="0">
                          <a:effectLst/>
                        </a:rPr>
                        <a:t>34 282</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R="361315" algn="r">
                        <a:spcAft>
                          <a:spcPts val="0"/>
                        </a:spcAft>
                      </a:pPr>
                      <a:r>
                        <a:rPr lang="fr-FR" sz="1400">
                          <a:effectLst/>
                        </a:rPr>
                        <a:t>5 171</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R="361315" algn="r">
                        <a:spcAft>
                          <a:spcPts val="0"/>
                        </a:spcAft>
                      </a:pPr>
                      <a:r>
                        <a:rPr lang="fr-FR" sz="1400" dirty="0">
                          <a:effectLst/>
                        </a:rPr>
                        <a:t>96</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R="361315" algn="r">
                        <a:spcAft>
                          <a:spcPts val="0"/>
                        </a:spcAft>
                      </a:pPr>
                      <a:r>
                        <a:rPr lang="fr-FR" sz="1400" dirty="0">
                          <a:effectLst/>
                        </a:rPr>
                        <a:t>39 549</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0003"/>
                  </a:ext>
                </a:extLst>
              </a:tr>
              <a:tr h="194762">
                <a:tc rowSpan="3">
                  <a:txBody>
                    <a:bodyPr/>
                    <a:lstStyle/>
                    <a:p>
                      <a:pPr>
                        <a:spcAft>
                          <a:spcPts val="0"/>
                        </a:spcAft>
                      </a:pPr>
                      <a:r>
                        <a:rPr lang="fr-FR" sz="1400" dirty="0">
                          <a:effectLst/>
                        </a:rPr>
                        <a:t>2018</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a:spcAft>
                          <a:spcPts val="0"/>
                        </a:spcAft>
                      </a:pPr>
                      <a:r>
                        <a:rPr lang="fr-FR" sz="1400" dirty="0">
                          <a:effectLst/>
                        </a:rPr>
                        <a:t>Hommes</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361315" algn="r">
                        <a:spcAft>
                          <a:spcPts val="0"/>
                        </a:spcAft>
                      </a:pPr>
                      <a:r>
                        <a:rPr lang="fr-FR" sz="1400">
                          <a:effectLst/>
                        </a:rPr>
                        <a:t>21 898</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R="361315" algn="r">
                        <a:spcAft>
                          <a:spcPts val="0"/>
                        </a:spcAft>
                      </a:pPr>
                      <a:r>
                        <a:rPr lang="fr-FR" sz="1400">
                          <a:effectLst/>
                        </a:rPr>
                        <a:t>4 886</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R="361315" algn="r">
                        <a:spcAft>
                          <a:spcPts val="0"/>
                        </a:spcAft>
                      </a:pPr>
                      <a:r>
                        <a:rPr lang="fr-FR" sz="1400" dirty="0">
                          <a:effectLst/>
                        </a:rPr>
                        <a:t>218</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R="361315" algn="r">
                        <a:spcAft>
                          <a:spcPts val="0"/>
                        </a:spcAft>
                      </a:pPr>
                      <a:r>
                        <a:rPr lang="fr-FR" sz="1400" dirty="0">
                          <a:effectLst/>
                        </a:rPr>
                        <a:t>27 002</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0004"/>
                  </a:ext>
                </a:extLst>
              </a:tr>
              <a:tr h="194762">
                <a:tc vMerge="1">
                  <a:txBody>
                    <a:bodyPr/>
                    <a:lstStyle/>
                    <a:p>
                      <a:endParaRPr lang="fr-CA"/>
                    </a:p>
                  </a:txBody>
                  <a:tcPr/>
                </a:tc>
                <a:tc>
                  <a:txBody>
                    <a:bodyPr/>
                    <a:lstStyle/>
                    <a:p>
                      <a:pPr>
                        <a:spcAft>
                          <a:spcPts val="0"/>
                        </a:spcAft>
                      </a:pPr>
                      <a:r>
                        <a:rPr lang="fr-FR" sz="1400" dirty="0">
                          <a:effectLst/>
                        </a:rPr>
                        <a:t>Femmes</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361315" algn="r">
                        <a:spcAft>
                          <a:spcPts val="0"/>
                        </a:spcAft>
                      </a:pPr>
                      <a:r>
                        <a:rPr lang="fr-FR" sz="1400">
                          <a:effectLst/>
                        </a:rPr>
                        <a:t>17 530</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R="361315" algn="r">
                        <a:spcAft>
                          <a:spcPts val="0"/>
                        </a:spcAft>
                      </a:pPr>
                      <a:r>
                        <a:rPr lang="fr-FR" sz="1400">
                          <a:effectLst/>
                        </a:rPr>
                        <a:t>2 557</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R="361315" algn="r">
                        <a:spcAft>
                          <a:spcPts val="0"/>
                        </a:spcAft>
                      </a:pPr>
                      <a:r>
                        <a:rPr lang="fr-FR" sz="1400">
                          <a:effectLst/>
                        </a:rPr>
                        <a:t>16</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R="361315" algn="r">
                        <a:spcAft>
                          <a:spcPts val="0"/>
                        </a:spcAft>
                      </a:pPr>
                      <a:r>
                        <a:rPr lang="fr-FR" sz="1400" dirty="0">
                          <a:effectLst/>
                        </a:rPr>
                        <a:t>20 103</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0005"/>
                  </a:ext>
                </a:extLst>
              </a:tr>
              <a:tr h="194762">
                <a:tc vMerge="1">
                  <a:txBody>
                    <a:bodyPr/>
                    <a:lstStyle/>
                    <a:p>
                      <a:endParaRPr lang="fr-CA"/>
                    </a:p>
                  </a:txBody>
                  <a:tcPr/>
                </a:tc>
                <a:tc>
                  <a:txBody>
                    <a:bodyPr/>
                    <a:lstStyle/>
                    <a:p>
                      <a:pPr>
                        <a:spcAft>
                          <a:spcPts val="0"/>
                        </a:spcAft>
                      </a:pPr>
                      <a:r>
                        <a:rPr lang="fr-FR" sz="1400" dirty="0">
                          <a:effectLst/>
                        </a:rPr>
                        <a:t>Total</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361315" algn="r">
                        <a:spcAft>
                          <a:spcPts val="0"/>
                        </a:spcAft>
                      </a:pPr>
                      <a:r>
                        <a:rPr lang="fr-FR" sz="1400">
                          <a:effectLst/>
                        </a:rPr>
                        <a:t>39 428</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R="361315" algn="r">
                        <a:spcAft>
                          <a:spcPts val="0"/>
                        </a:spcAft>
                      </a:pPr>
                      <a:r>
                        <a:rPr lang="fr-FR" sz="1400">
                          <a:effectLst/>
                        </a:rPr>
                        <a:t>7 443</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R="361315" algn="r">
                        <a:spcAft>
                          <a:spcPts val="0"/>
                        </a:spcAft>
                      </a:pPr>
                      <a:r>
                        <a:rPr lang="fr-FR" sz="1400">
                          <a:effectLst/>
                        </a:rPr>
                        <a:t>234</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R="361315" algn="r">
                        <a:spcAft>
                          <a:spcPts val="0"/>
                        </a:spcAft>
                      </a:pPr>
                      <a:r>
                        <a:rPr lang="fr-FR" sz="1400" dirty="0">
                          <a:effectLst/>
                        </a:rPr>
                        <a:t>47 105</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50166" marR="83807" marT="33641" marB="336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Espace réservé du numéro de diapositive 3"/>
          <p:cNvSpPr>
            <a:spLocks noGrp="1"/>
          </p:cNvSpPr>
          <p:nvPr>
            <p:ph type="sldNum" sz="quarter" idx="12"/>
          </p:nvPr>
        </p:nvSpPr>
        <p:spPr/>
        <p:txBody>
          <a:bodyPr/>
          <a:lstStyle/>
          <a:p>
            <a:fld id="{00BA8EDE-6DC9-4F99-B0F4-25DFD083338C}" type="slidenum">
              <a:rPr lang="fr-FR" smtClean="0"/>
              <a:pPr/>
              <a:t>52</a:t>
            </a:fld>
            <a:endParaRPr lang="fr-FR"/>
          </a:p>
        </p:txBody>
      </p:sp>
      <p:sp>
        <p:nvSpPr>
          <p:cNvPr id="7" name="Rectangle 6"/>
          <p:cNvSpPr/>
          <p:nvPr/>
        </p:nvSpPr>
        <p:spPr>
          <a:xfrm>
            <a:off x="457200" y="4515966"/>
            <a:ext cx="6707088" cy="461665"/>
          </a:xfrm>
          <a:prstGeom prst="rect">
            <a:avLst/>
          </a:prstGeom>
        </p:spPr>
        <p:txBody>
          <a:bodyPr wrap="square">
            <a:spAutoFit/>
          </a:bodyPr>
          <a:lstStyle/>
          <a:p>
            <a:pPr marL="180340" indent="-180340">
              <a:spcBef>
                <a:spcPts val="200"/>
              </a:spcBef>
              <a:spcAft>
                <a:spcPts val="1200"/>
              </a:spcAft>
              <a:tabLst>
                <a:tab pos="180340" algn="l"/>
              </a:tabLst>
            </a:pPr>
            <a:r>
              <a:rPr lang="fr-CA" sz="1200" baseline="30000" dirty="0">
                <a:solidFill>
                  <a:schemeClr val="tx1">
                    <a:lumMod val="65000"/>
                    <a:lumOff val="35000"/>
                  </a:schemeClr>
                </a:solidFill>
                <a:latin typeface="HelveticaNeueLT Std" panose="020B0604020202020204" pitchFamily="34" charset="0"/>
                <a:ea typeface="Times New Roman" panose="02020603050405020304" pitchFamily="18" charset="0"/>
                <a:cs typeface="Times New Roman" panose="02020603050405020304" pitchFamily="18" charset="0"/>
              </a:rPr>
              <a:t>1</a:t>
            </a:r>
            <a:r>
              <a:rPr lang="fr-CA" sz="1200" dirty="0">
                <a:solidFill>
                  <a:schemeClr val="tx1">
                    <a:lumMod val="65000"/>
                    <a:lumOff val="35000"/>
                  </a:schemeClr>
                </a:solidFill>
                <a:latin typeface="HelveticaNeueLT Std" panose="020B0604020202020204" pitchFamily="34" charset="0"/>
                <a:ea typeface="Times New Roman" panose="02020603050405020304" pitchFamily="18" charset="0"/>
                <a:cs typeface="Times New Roman" panose="02020603050405020304" pitchFamily="18" charset="0"/>
              </a:rPr>
              <a:t>	Nombre de personnes différentes chaque année, une même personne peut compter dans plus d’une année.</a:t>
            </a:r>
            <a:endParaRPr lang="fr-CA" sz="1200" dirty="0">
              <a:solidFill>
                <a:schemeClr val="tx1">
                  <a:lumMod val="65000"/>
                  <a:lumOff val="35000"/>
                </a:schemeClr>
              </a:solidFill>
              <a:effectLst/>
              <a:latin typeface="HelveticaNeueLT Std" panose="020B060402020202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457200" y="1393438"/>
            <a:ext cx="8075240" cy="646331"/>
          </a:xfrm>
          <a:prstGeom prst="rect">
            <a:avLst/>
          </a:prstGeom>
        </p:spPr>
        <p:txBody>
          <a:bodyPr wrap="square">
            <a:spAutoFit/>
          </a:bodyPr>
          <a:lstStyle/>
          <a:p>
            <a:r>
              <a:rPr lang="fr-CA" dirty="0">
                <a:solidFill>
                  <a:schemeClr val="tx1">
                    <a:lumMod val="65000"/>
                    <a:lumOff val="35000"/>
                  </a:schemeClr>
                </a:solidFill>
              </a:rPr>
              <a:t>Nombre d’ordonnances par bénéficiaires chaque année, selon l’année et le sexe, Province, 2013 à 2018</a:t>
            </a:r>
          </a:p>
        </p:txBody>
      </p:sp>
      <p:sp>
        <p:nvSpPr>
          <p:cNvPr id="9" name="ZoneTexte 8"/>
          <p:cNvSpPr txBox="1"/>
          <p:nvPr/>
        </p:nvSpPr>
        <p:spPr>
          <a:xfrm>
            <a:off x="2915816" y="1801148"/>
            <a:ext cx="2232248" cy="338554"/>
          </a:xfrm>
          <a:prstGeom prst="rect">
            <a:avLst/>
          </a:prstGeom>
          <a:solidFill>
            <a:schemeClr val="accent1">
              <a:lumMod val="40000"/>
              <a:lumOff val="60000"/>
            </a:schemeClr>
          </a:solidFill>
          <a:ln>
            <a:solidFill>
              <a:schemeClr val="accent1">
                <a:lumMod val="75000"/>
              </a:schemeClr>
            </a:solidFill>
          </a:ln>
        </p:spPr>
        <p:txBody>
          <a:bodyPr wrap="square" rtlCol="0">
            <a:spAutoFit/>
          </a:bodyPr>
          <a:lstStyle/>
          <a:p>
            <a:r>
              <a:rPr lang="fr-FR" sz="1600" dirty="0">
                <a:latin typeface="HelveticaNeueLT Std" panose="020B0604020202020204" pitchFamily="34" charset="0"/>
              </a:rPr>
              <a:t>Tableau 25 du rapport</a:t>
            </a:r>
            <a:endParaRPr lang="fr-CA" sz="1600" dirty="0">
              <a:latin typeface="HelveticaNeueLT Std" panose="020B0604020202020204" pitchFamily="34" charset="0"/>
            </a:endParaRPr>
          </a:p>
        </p:txBody>
      </p:sp>
    </p:spTree>
    <p:extLst>
      <p:ext uri="{BB962C8B-B14F-4D97-AF65-F5344CB8AC3E}">
        <p14:creationId xmlns:p14="http://schemas.microsoft.com/office/powerpoint/2010/main" val="2549472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000" dirty="0"/>
              <a:t>Nombre d’ordonnances selon la nature du cas (codes K : personne atteinte et L : cas contact) et le sexe, Province, 2014 à 2018</a:t>
            </a:r>
          </a:p>
        </p:txBody>
      </p:sp>
      <p:graphicFrame>
        <p:nvGraphicFramePr>
          <p:cNvPr id="5" name="Espace réservé du contenu 4"/>
          <p:cNvGraphicFramePr>
            <a:graphicFrameLocks noGrp="1"/>
          </p:cNvGraphicFramePr>
          <p:nvPr>
            <p:ph idx="1"/>
          </p:nvPr>
        </p:nvGraphicFramePr>
        <p:xfrm>
          <a:off x="611560" y="1923678"/>
          <a:ext cx="7704854" cy="2304255"/>
        </p:xfrm>
        <a:graphic>
          <a:graphicData uri="http://schemas.openxmlformats.org/drawingml/2006/table">
            <a:tbl>
              <a:tblPr firstRow="1" firstCol="1" bandRow="1">
                <a:tableStyleId>{B301B821-A1FF-4177-AEE7-76D212191A09}</a:tableStyleId>
              </a:tblPr>
              <a:tblGrid>
                <a:gridCol w="1274952">
                  <a:extLst>
                    <a:ext uri="{9D8B030D-6E8A-4147-A177-3AD203B41FA5}">
                      <a16:colId xmlns:a16="http://schemas.microsoft.com/office/drawing/2014/main" val="20000"/>
                    </a:ext>
                  </a:extLst>
                </a:gridCol>
                <a:gridCol w="1274952">
                  <a:extLst>
                    <a:ext uri="{9D8B030D-6E8A-4147-A177-3AD203B41FA5}">
                      <a16:colId xmlns:a16="http://schemas.microsoft.com/office/drawing/2014/main" val="20001"/>
                    </a:ext>
                  </a:extLst>
                </a:gridCol>
                <a:gridCol w="1274952">
                  <a:extLst>
                    <a:ext uri="{9D8B030D-6E8A-4147-A177-3AD203B41FA5}">
                      <a16:colId xmlns:a16="http://schemas.microsoft.com/office/drawing/2014/main" val="20002"/>
                    </a:ext>
                  </a:extLst>
                </a:gridCol>
                <a:gridCol w="1276623">
                  <a:extLst>
                    <a:ext uri="{9D8B030D-6E8A-4147-A177-3AD203B41FA5}">
                      <a16:colId xmlns:a16="http://schemas.microsoft.com/office/drawing/2014/main" val="20003"/>
                    </a:ext>
                  </a:extLst>
                </a:gridCol>
                <a:gridCol w="1276623">
                  <a:extLst>
                    <a:ext uri="{9D8B030D-6E8A-4147-A177-3AD203B41FA5}">
                      <a16:colId xmlns:a16="http://schemas.microsoft.com/office/drawing/2014/main" val="20004"/>
                    </a:ext>
                  </a:extLst>
                </a:gridCol>
                <a:gridCol w="1326752">
                  <a:extLst>
                    <a:ext uri="{9D8B030D-6E8A-4147-A177-3AD203B41FA5}">
                      <a16:colId xmlns:a16="http://schemas.microsoft.com/office/drawing/2014/main" val="20005"/>
                    </a:ext>
                  </a:extLst>
                </a:gridCol>
              </a:tblGrid>
              <a:tr h="391875">
                <a:tc rowSpan="2">
                  <a:txBody>
                    <a:bodyPr/>
                    <a:lstStyle/>
                    <a:p>
                      <a:pPr>
                        <a:lnSpc>
                          <a:spcPct val="107000"/>
                        </a:lnSpc>
                      </a:pPr>
                      <a:endParaRPr lang="fr-CA" sz="2400" dirty="0">
                        <a:latin typeface="Calibri"/>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7000"/>
                        </a:lnSpc>
                        <a:spcAft>
                          <a:spcPts val="0"/>
                        </a:spcAft>
                      </a:pPr>
                      <a:r>
                        <a:rPr lang="fr-CA" sz="1600" dirty="0"/>
                        <a:t>Femmes</a:t>
                      </a:r>
                      <a:endParaRPr lang="fr-CA" sz="1600" dirty="0">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CA"/>
                    </a:p>
                  </a:txBody>
                  <a:tcPr/>
                </a:tc>
                <a:tc gridSpan="2">
                  <a:txBody>
                    <a:bodyPr/>
                    <a:lstStyle/>
                    <a:p>
                      <a:pPr algn="ctr">
                        <a:lnSpc>
                          <a:spcPct val="107000"/>
                        </a:lnSpc>
                        <a:spcAft>
                          <a:spcPts val="0"/>
                        </a:spcAft>
                      </a:pPr>
                      <a:r>
                        <a:rPr lang="fr-CA" sz="1600" dirty="0"/>
                        <a:t>Hommes</a:t>
                      </a:r>
                      <a:endParaRPr lang="fr-CA" sz="1600" dirty="0">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CA"/>
                    </a:p>
                  </a:txBody>
                  <a:tcPr/>
                </a:tc>
                <a:tc rowSpan="2">
                  <a:txBody>
                    <a:bodyPr/>
                    <a:lstStyle/>
                    <a:p>
                      <a:pPr algn="ctr">
                        <a:lnSpc>
                          <a:spcPct val="107000"/>
                        </a:lnSpc>
                        <a:spcAft>
                          <a:spcPts val="0"/>
                        </a:spcAft>
                      </a:pPr>
                      <a:r>
                        <a:rPr lang="fr-CA" sz="1600" dirty="0"/>
                        <a:t>Total</a:t>
                      </a:r>
                      <a:endParaRPr lang="fr-CA" sz="1600" dirty="0">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6755">
                <a:tc vMerge="1">
                  <a:txBody>
                    <a:bodyPr/>
                    <a:lstStyle/>
                    <a:p>
                      <a:endParaRPr lang="fr-CA"/>
                    </a:p>
                  </a:txBody>
                  <a:tcPr/>
                </a:tc>
                <a:tc>
                  <a:txBody>
                    <a:bodyPr/>
                    <a:lstStyle/>
                    <a:p>
                      <a:pPr algn="ctr">
                        <a:lnSpc>
                          <a:spcPct val="107000"/>
                        </a:lnSpc>
                        <a:spcAft>
                          <a:spcPts val="0"/>
                        </a:spcAft>
                      </a:pPr>
                      <a:r>
                        <a:rPr lang="fr-CA" sz="1600" dirty="0">
                          <a:solidFill>
                            <a:schemeClr val="bg1"/>
                          </a:solidFill>
                        </a:rPr>
                        <a:t>K - personne atteinte</a:t>
                      </a:r>
                      <a:endParaRPr lang="fr-CA" sz="1600" dirty="0">
                        <a:solidFill>
                          <a:schemeClr val="bg1"/>
                        </a:solidFill>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7000"/>
                        </a:lnSpc>
                        <a:spcAft>
                          <a:spcPts val="0"/>
                        </a:spcAft>
                      </a:pPr>
                      <a:r>
                        <a:rPr lang="fr-CA" sz="1600" dirty="0">
                          <a:solidFill>
                            <a:schemeClr val="bg1"/>
                          </a:solidFill>
                        </a:rPr>
                        <a:t>L - cas contact</a:t>
                      </a:r>
                      <a:endParaRPr lang="fr-CA" sz="1600" dirty="0">
                        <a:solidFill>
                          <a:schemeClr val="bg1"/>
                        </a:solidFill>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7000"/>
                        </a:lnSpc>
                        <a:spcAft>
                          <a:spcPts val="0"/>
                        </a:spcAft>
                      </a:pPr>
                      <a:r>
                        <a:rPr lang="fr-CA" sz="1600" dirty="0">
                          <a:solidFill>
                            <a:schemeClr val="bg1"/>
                          </a:solidFill>
                        </a:rPr>
                        <a:t>K - personne atteinte</a:t>
                      </a:r>
                      <a:endParaRPr lang="fr-CA" sz="1600" dirty="0">
                        <a:solidFill>
                          <a:schemeClr val="bg1"/>
                        </a:solidFill>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7000"/>
                        </a:lnSpc>
                        <a:spcAft>
                          <a:spcPts val="0"/>
                        </a:spcAft>
                      </a:pPr>
                      <a:r>
                        <a:rPr lang="fr-CA" sz="1600" dirty="0">
                          <a:solidFill>
                            <a:schemeClr val="bg1"/>
                          </a:solidFill>
                        </a:rPr>
                        <a:t>L - cas contact</a:t>
                      </a:r>
                      <a:endParaRPr lang="fr-CA" sz="1600" dirty="0">
                        <a:solidFill>
                          <a:schemeClr val="bg1"/>
                        </a:solidFill>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fr-CA"/>
                    </a:p>
                  </a:txBody>
                  <a:tcPr/>
                </a:tc>
                <a:extLst>
                  <a:ext uri="{0D108BD9-81ED-4DB2-BD59-A6C34878D82A}">
                    <a16:rowId xmlns:a16="http://schemas.microsoft.com/office/drawing/2014/main" val="10001"/>
                  </a:ext>
                </a:extLst>
              </a:tr>
              <a:tr h="391875">
                <a:tc>
                  <a:txBody>
                    <a:bodyPr/>
                    <a:lstStyle/>
                    <a:p>
                      <a:pPr>
                        <a:lnSpc>
                          <a:spcPct val="107000"/>
                        </a:lnSpc>
                        <a:spcAft>
                          <a:spcPts val="0"/>
                        </a:spcAft>
                      </a:pPr>
                      <a:r>
                        <a:rPr lang="fr-CA" sz="1600" dirty="0">
                          <a:solidFill>
                            <a:schemeClr val="bg1"/>
                          </a:solidFill>
                        </a:rPr>
                        <a:t>2014</a:t>
                      </a:r>
                      <a:endParaRPr lang="fr-CA" sz="1600" dirty="0">
                        <a:solidFill>
                          <a:schemeClr val="bg1"/>
                        </a:solidFill>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7000"/>
                        </a:lnSpc>
                        <a:spcAft>
                          <a:spcPts val="0"/>
                        </a:spcAft>
                      </a:pPr>
                      <a:r>
                        <a:rPr lang="fr-CA" sz="1600" dirty="0"/>
                        <a:t>14 147</a:t>
                      </a:r>
                      <a:endParaRPr lang="fr-CA" sz="1600" dirty="0">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CA" sz="1600" dirty="0"/>
                        <a:t>6 346</a:t>
                      </a:r>
                      <a:endParaRPr lang="fr-CA" sz="1600" dirty="0">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CA" sz="1600" dirty="0"/>
                        <a:t>14 154</a:t>
                      </a:r>
                      <a:endParaRPr lang="fr-CA" sz="1600" dirty="0">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CA" sz="1600" dirty="0"/>
                        <a:t>11 717</a:t>
                      </a:r>
                      <a:endParaRPr lang="fr-CA" sz="1600" dirty="0">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CA" sz="1600" dirty="0"/>
                        <a:t>46 364</a:t>
                      </a:r>
                      <a:endParaRPr lang="fr-CA" sz="1600" dirty="0">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1875">
                <a:tc>
                  <a:txBody>
                    <a:bodyPr/>
                    <a:lstStyle/>
                    <a:p>
                      <a:pPr>
                        <a:lnSpc>
                          <a:spcPct val="107000"/>
                        </a:lnSpc>
                        <a:spcAft>
                          <a:spcPts val="0"/>
                        </a:spcAft>
                      </a:pPr>
                      <a:r>
                        <a:rPr lang="fr-CA" sz="1600" dirty="0">
                          <a:solidFill>
                            <a:schemeClr val="bg1"/>
                          </a:solidFill>
                        </a:rPr>
                        <a:t>2018</a:t>
                      </a:r>
                      <a:endParaRPr lang="fr-CA" sz="1600" dirty="0">
                        <a:solidFill>
                          <a:schemeClr val="bg1"/>
                        </a:solidFill>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7000"/>
                        </a:lnSpc>
                        <a:spcAft>
                          <a:spcPts val="0"/>
                        </a:spcAft>
                      </a:pPr>
                      <a:r>
                        <a:rPr lang="fr-CA" sz="1600" dirty="0"/>
                        <a:t>16 112</a:t>
                      </a:r>
                      <a:endParaRPr lang="fr-CA" sz="1600" dirty="0">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CA" sz="1600" dirty="0"/>
                        <a:t>7 078</a:t>
                      </a:r>
                      <a:endParaRPr lang="fr-CA" sz="1600" dirty="0">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CA" sz="1600" dirty="0"/>
                        <a:t>19 734</a:t>
                      </a:r>
                      <a:endParaRPr lang="fr-CA" sz="1600" dirty="0">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CA" sz="1600" dirty="0"/>
                        <a:t>14 889</a:t>
                      </a:r>
                      <a:endParaRPr lang="fr-CA" sz="1600" dirty="0">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CA" sz="1600" dirty="0"/>
                        <a:t>57 813</a:t>
                      </a:r>
                      <a:endParaRPr lang="fr-CA" sz="1600" dirty="0">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1875">
                <a:tc>
                  <a:txBody>
                    <a:bodyPr/>
                    <a:lstStyle/>
                    <a:p>
                      <a:pPr>
                        <a:lnSpc>
                          <a:spcPct val="107000"/>
                        </a:lnSpc>
                        <a:spcAft>
                          <a:spcPts val="0"/>
                        </a:spcAft>
                      </a:pPr>
                      <a:r>
                        <a:rPr lang="fr-CA" sz="1600" dirty="0">
                          <a:solidFill>
                            <a:schemeClr val="bg1"/>
                          </a:solidFill>
                        </a:rPr>
                        <a:t>Total</a:t>
                      </a:r>
                      <a:endParaRPr lang="fr-CA" sz="1600" dirty="0">
                        <a:solidFill>
                          <a:schemeClr val="bg1"/>
                        </a:solidFill>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7000"/>
                        </a:lnSpc>
                        <a:spcAft>
                          <a:spcPts val="0"/>
                        </a:spcAft>
                      </a:pPr>
                      <a:r>
                        <a:rPr lang="fr-CA" sz="1600" dirty="0"/>
                        <a:t>75 616</a:t>
                      </a:r>
                      <a:endParaRPr lang="fr-CA" sz="1600" dirty="0">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CA" sz="1600" dirty="0"/>
                        <a:t>33 376</a:t>
                      </a:r>
                      <a:endParaRPr lang="fr-CA" sz="1600" dirty="0">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CA" sz="1600" dirty="0"/>
                        <a:t>86 314</a:t>
                      </a:r>
                      <a:endParaRPr lang="fr-CA" sz="1600" dirty="0">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CA" sz="1600" dirty="0"/>
                        <a:t>67 357</a:t>
                      </a:r>
                      <a:endParaRPr lang="fr-CA" sz="1600" dirty="0">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CA" sz="1600" dirty="0"/>
                        <a:t>262 663</a:t>
                      </a:r>
                      <a:endParaRPr lang="fr-CA" sz="1600" dirty="0">
                        <a:latin typeface="HelveticaNeueLT Std"/>
                        <a:ea typeface="Calibri"/>
                        <a:cs typeface="Times New Roman"/>
                      </a:endParaRPr>
                    </a:p>
                  </a:txBody>
                  <a:tcPr marL="36189" marR="36189" marT="17777" marB="1777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4" name="Espace réservé du numéro de diapositive 3"/>
          <p:cNvSpPr>
            <a:spLocks noGrp="1"/>
          </p:cNvSpPr>
          <p:nvPr>
            <p:ph type="sldNum" sz="quarter" idx="12"/>
          </p:nvPr>
        </p:nvSpPr>
        <p:spPr/>
        <p:txBody>
          <a:bodyPr/>
          <a:lstStyle/>
          <a:p>
            <a:fld id="{00BA8EDE-6DC9-4F99-B0F4-25DFD083338C}" type="slidenum">
              <a:rPr lang="fr-FR" smtClean="0"/>
              <a:pPr/>
              <a:t>53</a:t>
            </a:fld>
            <a:endParaRPr lang="fr-FR"/>
          </a:p>
        </p:txBody>
      </p:sp>
      <p:sp>
        <p:nvSpPr>
          <p:cNvPr id="6" name="ZoneTexte 5"/>
          <p:cNvSpPr txBox="1"/>
          <p:nvPr/>
        </p:nvSpPr>
        <p:spPr>
          <a:xfrm>
            <a:off x="3419872" y="1419622"/>
            <a:ext cx="2304256" cy="338554"/>
          </a:xfrm>
          <a:prstGeom prst="rect">
            <a:avLst/>
          </a:prstGeom>
          <a:solidFill>
            <a:schemeClr val="accent1">
              <a:lumMod val="40000"/>
              <a:lumOff val="60000"/>
            </a:schemeClr>
          </a:solidFill>
          <a:ln>
            <a:solidFill>
              <a:schemeClr val="accent1">
                <a:lumMod val="75000"/>
              </a:schemeClr>
            </a:solidFill>
          </a:ln>
        </p:spPr>
        <p:txBody>
          <a:bodyPr wrap="square" rtlCol="0">
            <a:spAutoFit/>
          </a:bodyPr>
          <a:lstStyle/>
          <a:p>
            <a:r>
              <a:rPr lang="fr-FR" sz="1600" dirty="0">
                <a:latin typeface="HelveticaNeueLT Std" panose="020B0604020202020204" pitchFamily="34" charset="0"/>
              </a:rPr>
              <a:t>Tableau 26 du rapport</a:t>
            </a:r>
            <a:endParaRPr lang="fr-CA" sz="1600" dirty="0">
              <a:latin typeface="HelveticaNeueLT Std"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489" y="0"/>
            <a:ext cx="8229600" cy="857250"/>
          </a:xfrm>
        </p:spPr>
        <p:txBody>
          <a:bodyPr>
            <a:normAutofit/>
          </a:bodyPr>
          <a:lstStyle/>
          <a:p>
            <a:r>
              <a:rPr lang="fr-FR" sz="2000" dirty="0"/>
              <a:t>Combinaisons de médicaments reçues à une même date de service par un même bénéficiaire, Province, 2014 et 2018 </a:t>
            </a:r>
            <a:endParaRPr lang="fr-CA" sz="2000" dirty="0"/>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54</a:t>
            </a:fld>
            <a:endParaRPr lang="fr-FR"/>
          </a:p>
        </p:txBody>
      </p:sp>
      <p:sp>
        <p:nvSpPr>
          <p:cNvPr id="6" name="ZoneTexte 5"/>
          <p:cNvSpPr txBox="1"/>
          <p:nvPr/>
        </p:nvSpPr>
        <p:spPr>
          <a:xfrm>
            <a:off x="6485876" y="486106"/>
            <a:ext cx="2262588" cy="338554"/>
          </a:xfrm>
          <a:prstGeom prst="rect">
            <a:avLst/>
          </a:prstGeom>
          <a:solidFill>
            <a:schemeClr val="accent1">
              <a:lumMod val="40000"/>
              <a:lumOff val="60000"/>
            </a:schemeClr>
          </a:solidFill>
          <a:ln>
            <a:solidFill>
              <a:schemeClr val="accent1">
                <a:lumMod val="75000"/>
              </a:schemeClr>
            </a:solidFill>
          </a:ln>
        </p:spPr>
        <p:txBody>
          <a:bodyPr wrap="square" rtlCol="0">
            <a:spAutoFit/>
          </a:bodyPr>
          <a:lstStyle/>
          <a:p>
            <a:r>
              <a:rPr lang="fr-FR" sz="1600" dirty="0">
                <a:latin typeface="HelveticaNeueLT Std" panose="020B0604020202020204" pitchFamily="34" charset="0"/>
              </a:rPr>
              <a:t>Tableau 28 du rapport</a:t>
            </a:r>
            <a:endParaRPr lang="fr-CA" sz="1600" dirty="0">
              <a:latin typeface="HelveticaNeueLT Std" panose="020B0604020202020204" pitchFamily="34" charset="0"/>
            </a:endParaRPr>
          </a:p>
        </p:txBody>
      </p:sp>
      <p:graphicFrame>
        <p:nvGraphicFramePr>
          <p:cNvPr id="7" name="Espace réservé du contenu 6"/>
          <p:cNvGraphicFramePr>
            <a:graphicFrameLocks noGrp="1"/>
          </p:cNvGraphicFramePr>
          <p:nvPr>
            <p:ph idx="1"/>
          </p:nvPr>
        </p:nvGraphicFramePr>
        <p:xfrm>
          <a:off x="158971" y="824660"/>
          <a:ext cx="5209703" cy="4228305"/>
        </p:xfrm>
        <a:graphic>
          <a:graphicData uri="http://schemas.openxmlformats.org/drawingml/2006/table">
            <a:tbl>
              <a:tblPr firstRow="1" firstCol="1" bandRow="1">
                <a:tableStyleId>{5C22544A-7EE6-4342-B048-85BDC9FD1C3A}</a:tableStyleId>
              </a:tblPr>
              <a:tblGrid>
                <a:gridCol w="2944146">
                  <a:extLst>
                    <a:ext uri="{9D8B030D-6E8A-4147-A177-3AD203B41FA5}">
                      <a16:colId xmlns:a16="http://schemas.microsoft.com/office/drawing/2014/main" val="20000"/>
                    </a:ext>
                  </a:extLst>
                </a:gridCol>
                <a:gridCol w="755611">
                  <a:extLst>
                    <a:ext uri="{9D8B030D-6E8A-4147-A177-3AD203B41FA5}">
                      <a16:colId xmlns:a16="http://schemas.microsoft.com/office/drawing/2014/main" val="20001"/>
                    </a:ext>
                  </a:extLst>
                </a:gridCol>
                <a:gridCol w="754973">
                  <a:extLst>
                    <a:ext uri="{9D8B030D-6E8A-4147-A177-3AD203B41FA5}">
                      <a16:colId xmlns:a16="http://schemas.microsoft.com/office/drawing/2014/main" val="20002"/>
                    </a:ext>
                  </a:extLst>
                </a:gridCol>
                <a:gridCol w="754973">
                  <a:extLst>
                    <a:ext uri="{9D8B030D-6E8A-4147-A177-3AD203B41FA5}">
                      <a16:colId xmlns:a16="http://schemas.microsoft.com/office/drawing/2014/main" val="20003"/>
                    </a:ext>
                  </a:extLst>
                </a:gridCol>
              </a:tblGrid>
              <a:tr h="225241">
                <a:tc gridSpan="2">
                  <a:txBody>
                    <a:bodyPr/>
                    <a:lstStyle/>
                    <a:p>
                      <a:pPr indent="-900430"/>
                      <a:endParaRPr lang="fr-CA" sz="1050" dirty="0">
                        <a:effectLst/>
                        <a:latin typeface="Calibri" panose="020F0502020204030204" pitchFamily="34" charset="0"/>
                      </a:endParaRPr>
                    </a:p>
                  </a:txBody>
                  <a:tcPr marL="14849" marR="14849" marT="0" marB="14849" anchor="b"/>
                </a:tc>
                <a:tc hMerge="1">
                  <a:txBody>
                    <a:bodyPr/>
                    <a:lstStyle/>
                    <a:p>
                      <a:endParaRPr lang="fr-CA"/>
                    </a:p>
                  </a:txBody>
                  <a:tcPr/>
                </a:tc>
                <a:tc>
                  <a:txBody>
                    <a:bodyPr/>
                    <a:lstStyle/>
                    <a:p>
                      <a:pPr indent="-900430" algn="ctr">
                        <a:spcAft>
                          <a:spcPts val="0"/>
                        </a:spcAft>
                      </a:pPr>
                      <a:r>
                        <a:rPr lang="fr-CA" sz="1000">
                          <a:effectLst/>
                        </a:rPr>
                        <a:t>2014</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ctr">
                        <a:spcAft>
                          <a:spcPts val="0"/>
                        </a:spcAft>
                      </a:pPr>
                      <a:r>
                        <a:rPr lang="fr-CA" sz="1000" dirty="0">
                          <a:effectLst/>
                        </a:rPr>
                        <a:t>2018</a:t>
                      </a:r>
                      <a:endParaRPr lang="fr-CA" sz="10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extLst>
                  <a:ext uri="{0D108BD9-81ED-4DB2-BD59-A6C34878D82A}">
                    <a16:rowId xmlns:a16="http://schemas.microsoft.com/office/drawing/2014/main" val="10000"/>
                  </a:ext>
                </a:extLst>
              </a:tr>
              <a:tr h="225241">
                <a:tc rowSpan="3">
                  <a:txBody>
                    <a:bodyPr/>
                    <a:lstStyle/>
                    <a:p>
                      <a:pPr indent="-900430">
                        <a:spcAft>
                          <a:spcPts val="0"/>
                        </a:spcAft>
                      </a:pPr>
                      <a:r>
                        <a:rPr lang="fr-CA" sz="1000" dirty="0" err="1">
                          <a:effectLst/>
                        </a:rPr>
                        <a:t>Azithromycine</a:t>
                      </a:r>
                      <a:r>
                        <a:rPr lang="fr-CA" sz="1000" dirty="0">
                          <a:effectLst/>
                        </a:rPr>
                        <a:t> 1 g prescrite seule</a:t>
                      </a:r>
                    </a:p>
                    <a:p>
                      <a:pPr indent="-900430">
                        <a:spcAft>
                          <a:spcPts val="0"/>
                        </a:spcAft>
                      </a:pPr>
                      <a:r>
                        <a:rPr lang="fr-CA" sz="1000" b="0" dirty="0">
                          <a:effectLst/>
                        </a:rPr>
                        <a:t>1</a:t>
                      </a:r>
                      <a:r>
                        <a:rPr lang="fr-CA" sz="1000" b="0" baseline="30000" dirty="0">
                          <a:effectLst/>
                        </a:rPr>
                        <a:t>er</a:t>
                      </a:r>
                      <a:r>
                        <a:rPr lang="fr-CA" sz="1000" b="0" dirty="0">
                          <a:effectLst/>
                        </a:rPr>
                        <a:t> choix infection à </a:t>
                      </a:r>
                      <a:r>
                        <a:rPr lang="fr-CA" sz="1000" b="0" i="1" dirty="0">
                          <a:effectLst/>
                        </a:rPr>
                        <a:t>Chlamydia </a:t>
                      </a:r>
                      <a:r>
                        <a:rPr lang="fr-CA" sz="1000" b="0" i="1" dirty="0" err="1">
                          <a:effectLst/>
                        </a:rPr>
                        <a:t>trachomatis</a:t>
                      </a:r>
                      <a:r>
                        <a:rPr lang="fr-CA" sz="1000" b="0" i="1" dirty="0">
                          <a:effectLst/>
                        </a:rPr>
                        <a:t> </a:t>
                      </a:r>
                      <a:r>
                        <a:rPr lang="fr-CA" sz="1000" b="0" dirty="0">
                          <a:effectLst/>
                        </a:rPr>
                        <a:t>urétrale, endocervicale ou pharyngée</a:t>
                      </a:r>
                      <a:r>
                        <a:rPr lang="fr-CA" sz="1000" b="0" baseline="30000" dirty="0">
                          <a:effectLst/>
                        </a:rPr>
                        <a:t>1</a:t>
                      </a:r>
                      <a:r>
                        <a:rPr lang="fr-CA" sz="1000" b="0" dirty="0">
                          <a:effectLst/>
                        </a:rPr>
                        <a:t>, 2</a:t>
                      </a:r>
                      <a:r>
                        <a:rPr lang="fr-CA" sz="1000" b="0" baseline="30000" dirty="0">
                          <a:effectLst/>
                        </a:rPr>
                        <a:t>e</a:t>
                      </a:r>
                      <a:r>
                        <a:rPr lang="fr-CA" sz="1000" b="0" dirty="0">
                          <a:effectLst/>
                        </a:rPr>
                        <a:t> choix infection rectale</a:t>
                      </a:r>
                      <a:r>
                        <a:rPr lang="fr-CA" sz="1000" b="0" baseline="30000" dirty="0">
                          <a:effectLst/>
                        </a:rPr>
                        <a:t>1</a:t>
                      </a:r>
                      <a:endParaRPr lang="fr-CA" sz="1000" b="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spcAft>
                          <a:spcPts val="0"/>
                        </a:spcAft>
                      </a:pPr>
                      <a:r>
                        <a:rPr lang="fr-CA" sz="1000">
                          <a:effectLst/>
                        </a:rPr>
                        <a:t>Femmes</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r">
                        <a:spcBef>
                          <a:spcPts val="300"/>
                        </a:spcBef>
                        <a:spcAft>
                          <a:spcPts val="300"/>
                        </a:spcAft>
                      </a:pPr>
                      <a:r>
                        <a:rPr lang="fr-CA" sz="1000">
                          <a:effectLst/>
                        </a:rPr>
                        <a:t>13 161</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tc>
                  <a:txBody>
                    <a:bodyPr/>
                    <a:lstStyle/>
                    <a:p>
                      <a:pPr indent="-900430" algn="r">
                        <a:spcBef>
                          <a:spcPts val="300"/>
                        </a:spcBef>
                        <a:spcAft>
                          <a:spcPts val="300"/>
                        </a:spcAft>
                      </a:pPr>
                      <a:r>
                        <a:rPr lang="fr-CA" sz="1000">
                          <a:effectLst/>
                        </a:rPr>
                        <a:t>15 305</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extLst>
                  <a:ext uri="{0D108BD9-81ED-4DB2-BD59-A6C34878D82A}">
                    <a16:rowId xmlns:a16="http://schemas.microsoft.com/office/drawing/2014/main" val="10001"/>
                  </a:ext>
                </a:extLst>
              </a:tr>
              <a:tr h="225241">
                <a:tc vMerge="1">
                  <a:txBody>
                    <a:bodyPr/>
                    <a:lstStyle/>
                    <a:p>
                      <a:endParaRPr lang="fr-CA"/>
                    </a:p>
                  </a:txBody>
                  <a:tcPr/>
                </a:tc>
                <a:tc>
                  <a:txBody>
                    <a:bodyPr/>
                    <a:lstStyle/>
                    <a:p>
                      <a:pPr indent="-900430">
                        <a:spcAft>
                          <a:spcPts val="0"/>
                        </a:spcAft>
                      </a:pPr>
                      <a:r>
                        <a:rPr lang="fr-CA" sz="1000">
                          <a:effectLst/>
                        </a:rPr>
                        <a:t>Hommes</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r">
                        <a:spcBef>
                          <a:spcPts val="300"/>
                        </a:spcBef>
                        <a:spcAft>
                          <a:spcPts val="300"/>
                        </a:spcAft>
                      </a:pPr>
                      <a:r>
                        <a:rPr lang="fr-CA" sz="1000">
                          <a:effectLst/>
                        </a:rPr>
                        <a:t>12 326</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tc>
                  <a:txBody>
                    <a:bodyPr/>
                    <a:lstStyle/>
                    <a:p>
                      <a:pPr indent="-900430" algn="r">
                        <a:spcBef>
                          <a:spcPts val="300"/>
                        </a:spcBef>
                        <a:spcAft>
                          <a:spcPts val="300"/>
                        </a:spcAft>
                      </a:pPr>
                      <a:r>
                        <a:rPr lang="fr-CA" sz="1000">
                          <a:effectLst/>
                        </a:rPr>
                        <a:t>15 359</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extLst>
                  <a:ext uri="{0D108BD9-81ED-4DB2-BD59-A6C34878D82A}">
                    <a16:rowId xmlns:a16="http://schemas.microsoft.com/office/drawing/2014/main" val="10002"/>
                  </a:ext>
                </a:extLst>
              </a:tr>
              <a:tr h="225241">
                <a:tc vMerge="1">
                  <a:txBody>
                    <a:bodyPr/>
                    <a:lstStyle/>
                    <a:p>
                      <a:endParaRPr lang="fr-CA"/>
                    </a:p>
                  </a:txBody>
                  <a:tcPr/>
                </a:tc>
                <a:tc>
                  <a:txBody>
                    <a:bodyPr/>
                    <a:lstStyle/>
                    <a:p>
                      <a:pPr indent="-900430">
                        <a:spcAft>
                          <a:spcPts val="0"/>
                        </a:spcAft>
                      </a:pPr>
                      <a:r>
                        <a:rPr lang="fr-CA" sz="1000">
                          <a:effectLst/>
                        </a:rPr>
                        <a:t>Total</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r">
                        <a:spcBef>
                          <a:spcPts val="300"/>
                        </a:spcBef>
                        <a:spcAft>
                          <a:spcPts val="300"/>
                        </a:spcAft>
                      </a:pPr>
                      <a:r>
                        <a:rPr lang="fr-CA" sz="1000">
                          <a:effectLst/>
                        </a:rPr>
                        <a:t>25 487</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tc>
                  <a:txBody>
                    <a:bodyPr/>
                    <a:lstStyle/>
                    <a:p>
                      <a:pPr indent="-900430" algn="r">
                        <a:spcBef>
                          <a:spcPts val="300"/>
                        </a:spcBef>
                        <a:spcAft>
                          <a:spcPts val="300"/>
                        </a:spcAft>
                      </a:pPr>
                      <a:r>
                        <a:rPr lang="fr-CA" sz="1000">
                          <a:effectLst/>
                        </a:rPr>
                        <a:t>30 664</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extLst>
                  <a:ext uri="{0D108BD9-81ED-4DB2-BD59-A6C34878D82A}">
                    <a16:rowId xmlns:a16="http://schemas.microsoft.com/office/drawing/2014/main" val="10003"/>
                  </a:ext>
                </a:extLst>
              </a:tr>
              <a:tr h="225241">
                <a:tc rowSpan="3">
                  <a:txBody>
                    <a:bodyPr/>
                    <a:lstStyle/>
                    <a:p>
                      <a:pPr indent="-900430">
                        <a:spcAft>
                          <a:spcPts val="0"/>
                        </a:spcAft>
                      </a:pPr>
                      <a:r>
                        <a:rPr lang="fr-CA" sz="1000" dirty="0" err="1">
                          <a:effectLst/>
                        </a:rPr>
                        <a:t>Doxycycline</a:t>
                      </a:r>
                      <a:r>
                        <a:rPr lang="fr-CA" sz="1000" dirty="0">
                          <a:effectLst/>
                        </a:rPr>
                        <a:t> 100 mg BID (14 comprimés)</a:t>
                      </a:r>
                      <a:r>
                        <a:rPr lang="fr-CA" sz="1000" baseline="30000" dirty="0">
                          <a:effectLst/>
                        </a:rPr>
                        <a:t> </a:t>
                      </a:r>
                      <a:r>
                        <a:rPr lang="fr-CA" sz="1000" dirty="0">
                          <a:effectLst/>
                        </a:rPr>
                        <a:t>prescrite seule</a:t>
                      </a:r>
                    </a:p>
                    <a:p>
                      <a:pPr indent="-900430">
                        <a:spcAft>
                          <a:spcPts val="0"/>
                        </a:spcAft>
                      </a:pPr>
                      <a:r>
                        <a:rPr lang="fr-CA" sz="1000" b="0" dirty="0">
                          <a:effectLst/>
                        </a:rPr>
                        <a:t>1</a:t>
                      </a:r>
                      <a:r>
                        <a:rPr lang="fr-CA" sz="1000" b="0" baseline="30000" dirty="0">
                          <a:effectLst/>
                        </a:rPr>
                        <a:t>er</a:t>
                      </a:r>
                      <a:r>
                        <a:rPr lang="fr-CA" sz="1000" b="0" dirty="0">
                          <a:effectLst/>
                        </a:rPr>
                        <a:t> choix infection à </a:t>
                      </a:r>
                      <a:r>
                        <a:rPr lang="fr-CA" sz="1000" b="0" i="1" dirty="0">
                          <a:effectLst/>
                        </a:rPr>
                        <a:t>Chlamydia </a:t>
                      </a:r>
                      <a:r>
                        <a:rPr lang="fr-CA" sz="1000" b="0" i="1" dirty="0" err="1">
                          <a:effectLst/>
                        </a:rPr>
                        <a:t>trachomatis</a:t>
                      </a:r>
                      <a:r>
                        <a:rPr lang="fr-CA" sz="1000" b="0" i="1" dirty="0">
                          <a:effectLst/>
                        </a:rPr>
                        <a:t> </a:t>
                      </a:r>
                      <a:r>
                        <a:rPr lang="fr-CA" sz="1000" b="0" dirty="0">
                          <a:effectLst/>
                        </a:rPr>
                        <a:t>rectale</a:t>
                      </a:r>
                    </a:p>
                    <a:p>
                      <a:pPr indent="-900430">
                        <a:spcAft>
                          <a:spcPts val="0"/>
                        </a:spcAft>
                      </a:pPr>
                      <a:r>
                        <a:rPr lang="fr-CA" sz="1000" b="0" dirty="0">
                          <a:effectLst/>
                        </a:rPr>
                        <a:t>traitement alternatif de l’infection à </a:t>
                      </a:r>
                      <a:r>
                        <a:rPr lang="fr-CA" sz="1000" b="0" i="1" dirty="0">
                          <a:effectLst/>
                        </a:rPr>
                        <a:t>Chlamydia </a:t>
                      </a:r>
                      <a:r>
                        <a:rPr lang="fr-CA" sz="1000" b="0" i="1" dirty="0" err="1">
                          <a:effectLst/>
                        </a:rPr>
                        <a:t>trachomatis</a:t>
                      </a:r>
                      <a:r>
                        <a:rPr lang="fr-CA" sz="1000" b="0" dirty="0">
                          <a:effectLst/>
                        </a:rPr>
                        <a:t>, urétrale, endocervicale ou pharyngée</a:t>
                      </a:r>
                      <a:endParaRPr lang="fr-CA" sz="1000" b="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spcAft>
                          <a:spcPts val="0"/>
                        </a:spcAft>
                      </a:pPr>
                      <a:r>
                        <a:rPr lang="fr-CA" sz="1000" dirty="0">
                          <a:effectLst/>
                        </a:rPr>
                        <a:t>Femmes</a:t>
                      </a:r>
                      <a:endParaRPr lang="fr-CA" sz="10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r">
                        <a:spcBef>
                          <a:spcPts val="300"/>
                        </a:spcBef>
                        <a:spcAft>
                          <a:spcPts val="300"/>
                        </a:spcAft>
                      </a:pPr>
                      <a:r>
                        <a:rPr lang="fr-CA" sz="1000">
                          <a:effectLst/>
                        </a:rPr>
                        <a:t>471</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tc>
                  <a:txBody>
                    <a:bodyPr/>
                    <a:lstStyle/>
                    <a:p>
                      <a:pPr indent="-900430" algn="r">
                        <a:spcBef>
                          <a:spcPts val="300"/>
                        </a:spcBef>
                        <a:spcAft>
                          <a:spcPts val="300"/>
                        </a:spcAft>
                      </a:pPr>
                      <a:r>
                        <a:rPr lang="fr-CA" sz="1000">
                          <a:effectLst/>
                        </a:rPr>
                        <a:t>926</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extLst>
                  <a:ext uri="{0D108BD9-81ED-4DB2-BD59-A6C34878D82A}">
                    <a16:rowId xmlns:a16="http://schemas.microsoft.com/office/drawing/2014/main" val="10004"/>
                  </a:ext>
                </a:extLst>
              </a:tr>
              <a:tr h="225241">
                <a:tc vMerge="1">
                  <a:txBody>
                    <a:bodyPr/>
                    <a:lstStyle/>
                    <a:p>
                      <a:endParaRPr lang="fr-CA"/>
                    </a:p>
                  </a:txBody>
                  <a:tcPr/>
                </a:tc>
                <a:tc>
                  <a:txBody>
                    <a:bodyPr/>
                    <a:lstStyle/>
                    <a:p>
                      <a:pPr indent="-900430">
                        <a:spcAft>
                          <a:spcPts val="0"/>
                        </a:spcAft>
                      </a:pPr>
                      <a:r>
                        <a:rPr lang="fr-CA" sz="1000">
                          <a:effectLst/>
                        </a:rPr>
                        <a:t>Hommes</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r">
                        <a:spcBef>
                          <a:spcPts val="300"/>
                        </a:spcBef>
                        <a:spcAft>
                          <a:spcPts val="300"/>
                        </a:spcAft>
                      </a:pPr>
                      <a:r>
                        <a:rPr lang="fr-CA" sz="1000" dirty="0">
                          <a:effectLst/>
                        </a:rPr>
                        <a:t>544</a:t>
                      </a:r>
                      <a:endParaRPr lang="fr-CA" sz="10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tc>
                  <a:txBody>
                    <a:bodyPr/>
                    <a:lstStyle/>
                    <a:p>
                      <a:pPr indent="-900430" algn="r">
                        <a:spcBef>
                          <a:spcPts val="300"/>
                        </a:spcBef>
                        <a:spcAft>
                          <a:spcPts val="300"/>
                        </a:spcAft>
                      </a:pPr>
                      <a:r>
                        <a:rPr lang="fr-CA" sz="1000">
                          <a:effectLst/>
                        </a:rPr>
                        <a:t>1 613</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extLst>
                  <a:ext uri="{0D108BD9-81ED-4DB2-BD59-A6C34878D82A}">
                    <a16:rowId xmlns:a16="http://schemas.microsoft.com/office/drawing/2014/main" val="10005"/>
                  </a:ext>
                </a:extLst>
              </a:tr>
              <a:tr h="225241">
                <a:tc vMerge="1">
                  <a:txBody>
                    <a:bodyPr/>
                    <a:lstStyle/>
                    <a:p>
                      <a:endParaRPr lang="fr-CA"/>
                    </a:p>
                  </a:txBody>
                  <a:tcPr/>
                </a:tc>
                <a:tc>
                  <a:txBody>
                    <a:bodyPr/>
                    <a:lstStyle/>
                    <a:p>
                      <a:pPr indent="-900430">
                        <a:spcAft>
                          <a:spcPts val="0"/>
                        </a:spcAft>
                      </a:pPr>
                      <a:r>
                        <a:rPr lang="fr-CA" sz="1000">
                          <a:effectLst/>
                        </a:rPr>
                        <a:t>Total</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r">
                        <a:spcBef>
                          <a:spcPts val="300"/>
                        </a:spcBef>
                        <a:spcAft>
                          <a:spcPts val="300"/>
                        </a:spcAft>
                      </a:pPr>
                      <a:r>
                        <a:rPr lang="fr-CA" sz="1000">
                          <a:effectLst/>
                        </a:rPr>
                        <a:t>1 015</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tc>
                  <a:txBody>
                    <a:bodyPr/>
                    <a:lstStyle/>
                    <a:p>
                      <a:pPr indent="-900430" algn="r">
                        <a:spcBef>
                          <a:spcPts val="300"/>
                        </a:spcBef>
                        <a:spcAft>
                          <a:spcPts val="300"/>
                        </a:spcAft>
                      </a:pPr>
                      <a:r>
                        <a:rPr lang="fr-CA" sz="1000">
                          <a:effectLst/>
                        </a:rPr>
                        <a:t>2 539</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extLst>
                  <a:ext uri="{0D108BD9-81ED-4DB2-BD59-A6C34878D82A}">
                    <a16:rowId xmlns:a16="http://schemas.microsoft.com/office/drawing/2014/main" val="10006"/>
                  </a:ext>
                </a:extLst>
              </a:tr>
              <a:tr h="225241">
                <a:tc rowSpan="3">
                  <a:txBody>
                    <a:bodyPr/>
                    <a:lstStyle/>
                    <a:p>
                      <a:pPr indent="-900430">
                        <a:spcAft>
                          <a:spcPts val="0"/>
                        </a:spcAft>
                      </a:pPr>
                      <a:r>
                        <a:rPr lang="fr-CA" sz="1000" dirty="0" err="1">
                          <a:effectLst/>
                        </a:rPr>
                        <a:t>Doxycycline</a:t>
                      </a:r>
                      <a:r>
                        <a:rPr lang="fr-CA" sz="1000" dirty="0">
                          <a:effectLst/>
                        </a:rPr>
                        <a:t> 100 mg BID (14 comprimés)</a:t>
                      </a:r>
                      <a:r>
                        <a:rPr lang="fr-CA" sz="1000" baseline="30000" dirty="0">
                          <a:effectLst/>
                        </a:rPr>
                        <a:t>2</a:t>
                      </a:r>
                      <a:endParaRPr lang="fr-CA" sz="1000" dirty="0">
                        <a:effectLst/>
                      </a:endParaRPr>
                    </a:p>
                    <a:p>
                      <a:pPr indent="-900430">
                        <a:spcAft>
                          <a:spcPts val="0"/>
                        </a:spcAft>
                      </a:pPr>
                      <a:r>
                        <a:rPr lang="fr-CA" sz="1000" b="0" dirty="0">
                          <a:effectLst/>
                        </a:rPr>
                        <a:t>1er choix infection à Chlamydia </a:t>
                      </a:r>
                      <a:r>
                        <a:rPr lang="fr-CA" sz="1000" b="0" dirty="0" err="1">
                          <a:effectLst/>
                        </a:rPr>
                        <a:t>trachomatis</a:t>
                      </a:r>
                      <a:r>
                        <a:rPr lang="fr-CA" sz="1000" b="0" dirty="0">
                          <a:effectLst/>
                        </a:rPr>
                        <a:t> rectale</a:t>
                      </a:r>
                    </a:p>
                    <a:p>
                      <a:pPr indent="-900430">
                        <a:spcAft>
                          <a:spcPts val="0"/>
                        </a:spcAft>
                      </a:pPr>
                      <a:r>
                        <a:rPr lang="fr-CA" sz="1000" b="0" dirty="0">
                          <a:effectLst/>
                        </a:rPr>
                        <a:t>traitement alternatif de l’infection à Chlamydia </a:t>
                      </a:r>
                      <a:r>
                        <a:rPr lang="fr-CA" sz="1000" b="0" dirty="0" err="1">
                          <a:effectLst/>
                        </a:rPr>
                        <a:t>trachomatis</a:t>
                      </a:r>
                      <a:r>
                        <a:rPr lang="fr-CA" sz="1000" b="0" dirty="0">
                          <a:effectLst/>
                        </a:rPr>
                        <a:t>, urétrale, endocervicale ou pharyngée</a:t>
                      </a:r>
                      <a:endParaRPr lang="fr-CA" sz="1000" b="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spcAft>
                          <a:spcPts val="0"/>
                        </a:spcAft>
                      </a:pPr>
                      <a:r>
                        <a:rPr lang="fr-CA" sz="1000">
                          <a:effectLst/>
                        </a:rPr>
                        <a:t>Femmes</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r">
                        <a:spcBef>
                          <a:spcPts val="300"/>
                        </a:spcBef>
                        <a:spcAft>
                          <a:spcPts val="300"/>
                        </a:spcAft>
                      </a:pPr>
                      <a:r>
                        <a:rPr lang="fr-CA" sz="1000">
                          <a:effectLst/>
                        </a:rPr>
                        <a:t>627</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tc>
                  <a:txBody>
                    <a:bodyPr/>
                    <a:lstStyle/>
                    <a:p>
                      <a:pPr indent="-900430" algn="r">
                        <a:spcBef>
                          <a:spcPts val="300"/>
                        </a:spcBef>
                        <a:spcAft>
                          <a:spcPts val="300"/>
                        </a:spcAft>
                      </a:pPr>
                      <a:r>
                        <a:rPr lang="fr-CA" sz="1000">
                          <a:effectLst/>
                        </a:rPr>
                        <a:t>1 125</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extLst>
                  <a:ext uri="{0D108BD9-81ED-4DB2-BD59-A6C34878D82A}">
                    <a16:rowId xmlns:a16="http://schemas.microsoft.com/office/drawing/2014/main" val="10007"/>
                  </a:ext>
                </a:extLst>
              </a:tr>
              <a:tr h="225241">
                <a:tc vMerge="1">
                  <a:txBody>
                    <a:bodyPr/>
                    <a:lstStyle/>
                    <a:p>
                      <a:endParaRPr lang="fr-CA"/>
                    </a:p>
                  </a:txBody>
                  <a:tcPr/>
                </a:tc>
                <a:tc>
                  <a:txBody>
                    <a:bodyPr/>
                    <a:lstStyle/>
                    <a:p>
                      <a:pPr indent="-900430">
                        <a:spcAft>
                          <a:spcPts val="0"/>
                        </a:spcAft>
                      </a:pPr>
                      <a:r>
                        <a:rPr lang="fr-CA" sz="1000">
                          <a:effectLst/>
                        </a:rPr>
                        <a:t>Hommes</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r">
                        <a:spcBef>
                          <a:spcPts val="300"/>
                        </a:spcBef>
                        <a:spcAft>
                          <a:spcPts val="300"/>
                        </a:spcAft>
                      </a:pPr>
                      <a:r>
                        <a:rPr lang="fr-CA" sz="1000">
                          <a:effectLst/>
                        </a:rPr>
                        <a:t>839</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tc>
                  <a:txBody>
                    <a:bodyPr/>
                    <a:lstStyle/>
                    <a:p>
                      <a:pPr indent="-900430" algn="r">
                        <a:spcBef>
                          <a:spcPts val="300"/>
                        </a:spcBef>
                        <a:spcAft>
                          <a:spcPts val="300"/>
                        </a:spcAft>
                      </a:pPr>
                      <a:r>
                        <a:rPr lang="fr-CA" sz="1000">
                          <a:effectLst/>
                        </a:rPr>
                        <a:t>2 614</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extLst>
                  <a:ext uri="{0D108BD9-81ED-4DB2-BD59-A6C34878D82A}">
                    <a16:rowId xmlns:a16="http://schemas.microsoft.com/office/drawing/2014/main" val="10008"/>
                  </a:ext>
                </a:extLst>
              </a:tr>
              <a:tr h="173599">
                <a:tc vMerge="1">
                  <a:txBody>
                    <a:bodyPr/>
                    <a:lstStyle/>
                    <a:p>
                      <a:endParaRPr lang="fr-CA"/>
                    </a:p>
                  </a:txBody>
                  <a:tcPr/>
                </a:tc>
                <a:tc>
                  <a:txBody>
                    <a:bodyPr/>
                    <a:lstStyle/>
                    <a:p>
                      <a:pPr indent="-900430">
                        <a:spcAft>
                          <a:spcPts val="0"/>
                        </a:spcAft>
                      </a:pPr>
                      <a:r>
                        <a:rPr lang="fr-CA" sz="1000">
                          <a:effectLst/>
                        </a:rPr>
                        <a:t>Total</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r">
                        <a:spcBef>
                          <a:spcPts val="300"/>
                        </a:spcBef>
                        <a:spcAft>
                          <a:spcPts val="300"/>
                        </a:spcAft>
                      </a:pPr>
                      <a:r>
                        <a:rPr lang="fr-CA" sz="1000">
                          <a:effectLst/>
                        </a:rPr>
                        <a:t>1 466</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tc>
                  <a:txBody>
                    <a:bodyPr/>
                    <a:lstStyle/>
                    <a:p>
                      <a:pPr indent="-900430" algn="r">
                        <a:spcBef>
                          <a:spcPts val="300"/>
                        </a:spcBef>
                        <a:spcAft>
                          <a:spcPts val="300"/>
                        </a:spcAft>
                      </a:pPr>
                      <a:r>
                        <a:rPr lang="fr-CA" sz="1000">
                          <a:effectLst/>
                        </a:rPr>
                        <a:t>3 739</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extLst>
                  <a:ext uri="{0D108BD9-81ED-4DB2-BD59-A6C34878D82A}">
                    <a16:rowId xmlns:a16="http://schemas.microsoft.com/office/drawing/2014/main" val="10009"/>
                  </a:ext>
                </a:extLst>
              </a:tr>
              <a:tr h="225241">
                <a:tc rowSpan="3">
                  <a:txBody>
                    <a:bodyPr/>
                    <a:lstStyle/>
                    <a:p>
                      <a:pPr indent="-900430">
                        <a:spcAft>
                          <a:spcPts val="0"/>
                        </a:spcAft>
                      </a:pPr>
                      <a:r>
                        <a:rPr lang="fr-CA" sz="1000" dirty="0" err="1">
                          <a:effectLst/>
                        </a:rPr>
                        <a:t>Céfixime</a:t>
                      </a:r>
                      <a:r>
                        <a:rPr lang="fr-CA" sz="1000" dirty="0">
                          <a:effectLst/>
                        </a:rPr>
                        <a:t> 800 mg et </a:t>
                      </a:r>
                      <a:r>
                        <a:rPr lang="fr-CA" sz="1000" dirty="0" err="1">
                          <a:effectLst/>
                        </a:rPr>
                        <a:t>azithromycine</a:t>
                      </a:r>
                      <a:r>
                        <a:rPr lang="fr-CA" sz="1000" dirty="0">
                          <a:effectLst/>
                        </a:rPr>
                        <a:t> 1 g</a:t>
                      </a:r>
                      <a:r>
                        <a:rPr lang="fr-CA" sz="1000" baseline="30000" dirty="0">
                          <a:effectLst/>
                        </a:rPr>
                        <a:t>2</a:t>
                      </a:r>
                      <a:endParaRPr lang="fr-CA" sz="1000" dirty="0">
                        <a:effectLst/>
                      </a:endParaRPr>
                    </a:p>
                    <a:p>
                      <a:pPr indent="-900430">
                        <a:spcAft>
                          <a:spcPts val="0"/>
                        </a:spcAft>
                      </a:pPr>
                      <a:r>
                        <a:rPr lang="fr-CA" sz="1000" b="0" dirty="0">
                          <a:effectLst/>
                        </a:rPr>
                        <a:t>1</a:t>
                      </a:r>
                      <a:r>
                        <a:rPr lang="fr-CA" sz="1000" b="0" baseline="30000" dirty="0">
                          <a:effectLst/>
                        </a:rPr>
                        <a:t>er </a:t>
                      </a:r>
                      <a:r>
                        <a:rPr lang="fr-CA" sz="1000" b="0" dirty="0">
                          <a:effectLst/>
                        </a:rPr>
                        <a:t>choix infection gonococcique sauf infection gonococcique pharyngée</a:t>
                      </a:r>
                      <a:endParaRPr lang="fr-CA" sz="1000" b="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spcAft>
                          <a:spcPts val="0"/>
                        </a:spcAft>
                      </a:pPr>
                      <a:r>
                        <a:rPr lang="fr-CA" sz="1000">
                          <a:effectLst/>
                        </a:rPr>
                        <a:t>Femmes</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r">
                        <a:spcBef>
                          <a:spcPts val="300"/>
                        </a:spcBef>
                        <a:spcAft>
                          <a:spcPts val="300"/>
                        </a:spcAft>
                      </a:pPr>
                      <a:r>
                        <a:rPr lang="fr-CA" sz="1000">
                          <a:effectLst/>
                        </a:rPr>
                        <a:t>2 683</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tc>
                  <a:txBody>
                    <a:bodyPr/>
                    <a:lstStyle/>
                    <a:p>
                      <a:pPr indent="-900430" algn="r">
                        <a:spcBef>
                          <a:spcPts val="300"/>
                        </a:spcBef>
                        <a:spcAft>
                          <a:spcPts val="300"/>
                        </a:spcAft>
                      </a:pPr>
                      <a:r>
                        <a:rPr lang="fr-CA" sz="1000" dirty="0">
                          <a:effectLst/>
                        </a:rPr>
                        <a:t>3 396</a:t>
                      </a:r>
                      <a:endParaRPr lang="fr-CA" sz="10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extLst>
                  <a:ext uri="{0D108BD9-81ED-4DB2-BD59-A6C34878D82A}">
                    <a16:rowId xmlns:a16="http://schemas.microsoft.com/office/drawing/2014/main" val="10010"/>
                  </a:ext>
                </a:extLst>
              </a:tr>
              <a:tr h="225241">
                <a:tc vMerge="1">
                  <a:txBody>
                    <a:bodyPr/>
                    <a:lstStyle/>
                    <a:p>
                      <a:endParaRPr lang="fr-CA"/>
                    </a:p>
                  </a:txBody>
                  <a:tcPr/>
                </a:tc>
                <a:tc>
                  <a:txBody>
                    <a:bodyPr/>
                    <a:lstStyle/>
                    <a:p>
                      <a:pPr indent="-900430">
                        <a:spcAft>
                          <a:spcPts val="0"/>
                        </a:spcAft>
                      </a:pPr>
                      <a:r>
                        <a:rPr lang="fr-CA" sz="1000">
                          <a:effectLst/>
                        </a:rPr>
                        <a:t>Hommes</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r">
                        <a:spcBef>
                          <a:spcPts val="300"/>
                        </a:spcBef>
                        <a:spcAft>
                          <a:spcPts val="300"/>
                        </a:spcAft>
                      </a:pPr>
                      <a:r>
                        <a:rPr lang="fr-CA" sz="1000">
                          <a:effectLst/>
                        </a:rPr>
                        <a:t>5 884</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tc>
                  <a:txBody>
                    <a:bodyPr/>
                    <a:lstStyle/>
                    <a:p>
                      <a:pPr indent="-900430" algn="r">
                        <a:spcBef>
                          <a:spcPts val="300"/>
                        </a:spcBef>
                        <a:spcAft>
                          <a:spcPts val="300"/>
                        </a:spcAft>
                      </a:pPr>
                      <a:r>
                        <a:rPr lang="fr-CA" sz="1000" dirty="0">
                          <a:effectLst/>
                        </a:rPr>
                        <a:t>7 517</a:t>
                      </a:r>
                      <a:endParaRPr lang="fr-CA" sz="10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extLst>
                  <a:ext uri="{0D108BD9-81ED-4DB2-BD59-A6C34878D82A}">
                    <a16:rowId xmlns:a16="http://schemas.microsoft.com/office/drawing/2014/main" val="10011"/>
                  </a:ext>
                </a:extLst>
              </a:tr>
              <a:tr h="225241">
                <a:tc vMerge="1">
                  <a:txBody>
                    <a:bodyPr/>
                    <a:lstStyle/>
                    <a:p>
                      <a:endParaRPr lang="fr-CA"/>
                    </a:p>
                  </a:txBody>
                  <a:tcPr/>
                </a:tc>
                <a:tc>
                  <a:txBody>
                    <a:bodyPr/>
                    <a:lstStyle/>
                    <a:p>
                      <a:pPr indent="-900430">
                        <a:spcAft>
                          <a:spcPts val="0"/>
                        </a:spcAft>
                      </a:pPr>
                      <a:r>
                        <a:rPr lang="fr-CA" sz="1000">
                          <a:effectLst/>
                        </a:rPr>
                        <a:t>Total</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r">
                        <a:spcBef>
                          <a:spcPts val="300"/>
                        </a:spcBef>
                        <a:spcAft>
                          <a:spcPts val="300"/>
                        </a:spcAft>
                      </a:pPr>
                      <a:r>
                        <a:rPr lang="fr-CA" sz="1000">
                          <a:effectLst/>
                        </a:rPr>
                        <a:t>8 567</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tc>
                  <a:txBody>
                    <a:bodyPr/>
                    <a:lstStyle/>
                    <a:p>
                      <a:pPr indent="-900430" algn="r">
                        <a:spcBef>
                          <a:spcPts val="300"/>
                        </a:spcBef>
                        <a:spcAft>
                          <a:spcPts val="300"/>
                        </a:spcAft>
                      </a:pPr>
                      <a:r>
                        <a:rPr lang="fr-CA" sz="1000" dirty="0">
                          <a:effectLst/>
                        </a:rPr>
                        <a:t>10 913</a:t>
                      </a:r>
                      <a:endParaRPr lang="fr-CA" sz="10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extLst>
                  <a:ext uri="{0D108BD9-81ED-4DB2-BD59-A6C34878D82A}">
                    <a16:rowId xmlns:a16="http://schemas.microsoft.com/office/drawing/2014/main" val="10012"/>
                  </a:ext>
                </a:extLst>
              </a:tr>
              <a:tr h="225241">
                <a:tc rowSpan="3">
                  <a:txBody>
                    <a:bodyPr/>
                    <a:lstStyle/>
                    <a:p>
                      <a:pPr indent="-900430">
                        <a:spcAft>
                          <a:spcPts val="0"/>
                        </a:spcAft>
                      </a:pPr>
                      <a:r>
                        <a:rPr lang="fr-CA" sz="1000" dirty="0" err="1">
                          <a:effectLst/>
                        </a:rPr>
                        <a:t>Ceftriaxone</a:t>
                      </a:r>
                      <a:r>
                        <a:rPr lang="fr-CA" sz="1000" dirty="0">
                          <a:effectLst/>
                        </a:rPr>
                        <a:t> 250 mg et </a:t>
                      </a:r>
                      <a:r>
                        <a:rPr lang="fr-CA" sz="1000" dirty="0" err="1">
                          <a:effectLst/>
                        </a:rPr>
                        <a:t>azithromycine</a:t>
                      </a:r>
                      <a:r>
                        <a:rPr lang="fr-CA" sz="1000" dirty="0">
                          <a:effectLst/>
                        </a:rPr>
                        <a:t> 1 g</a:t>
                      </a:r>
                      <a:r>
                        <a:rPr lang="fr-CA" sz="1000" baseline="30000" dirty="0">
                          <a:effectLst/>
                        </a:rPr>
                        <a:t>2</a:t>
                      </a:r>
                      <a:endParaRPr lang="fr-CA" sz="1000" dirty="0">
                        <a:effectLst/>
                      </a:endParaRPr>
                    </a:p>
                    <a:p>
                      <a:pPr indent="-900430">
                        <a:spcAft>
                          <a:spcPts val="0"/>
                        </a:spcAft>
                      </a:pPr>
                      <a:r>
                        <a:rPr lang="fr-CA" sz="1000" b="0" dirty="0">
                          <a:effectLst/>
                        </a:rPr>
                        <a:t>1er choix infection gonococcique urétrale, endocervicale, rectale ou pharyngée</a:t>
                      </a:r>
                      <a:endParaRPr lang="fr-CA" sz="1000" b="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spcAft>
                          <a:spcPts val="0"/>
                        </a:spcAft>
                      </a:pPr>
                      <a:r>
                        <a:rPr lang="fr-CA" sz="1000">
                          <a:effectLst/>
                        </a:rPr>
                        <a:t>Femmes</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r">
                        <a:spcBef>
                          <a:spcPts val="300"/>
                        </a:spcBef>
                        <a:spcAft>
                          <a:spcPts val="300"/>
                        </a:spcAft>
                      </a:pPr>
                      <a:r>
                        <a:rPr lang="fr-CA" sz="1000">
                          <a:effectLst/>
                        </a:rPr>
                        <a:t>120</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tc>
                  <a:txBody>
                    <a:bodyPr/>
                    <a:lstStyle/>
                    <a:p>
                      <a:pPr indent="-900430" algn="r">
                        <a:spcBef>
                          <a:spcPts val="300"/>
                        </a:spcBef>
                        <a:spcAft>
                          <a:spcPts val="300"/>
                        </a:spcAft>
                      </a:pPr>
                      <a:r>
                        <a:rPr lang="fr-CA" sz="1000">
                          <a:effectLst/>
                        </a:rPr>
                        <a:t>311</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extLst>
                  <a:ext uri="{0D108BD9-81ED-4DB2-BD59-A6C34878D82A}">
                    <a16:rowId xmlns:a16="http://schemas.microsoft.com/office/drawing/2014/main" val="10013"/>
                  </a:ext>
                </a:extLst>
              </a:tr>
              <a:tr h="225241">
                <a:tc vMerge="1">
                  <a:txBody>
                    <a:bodyPr/>
                    <a:lstStyle/>
                    <a:p>
                      <a:endParaRPr lang="fr-CA"/>
                    </a:p>
                  </a:txBody>
                  <a:tcPr/>
                </a:tc>
                <a:tc>
                  <a:txBody>
                    <a:bodyPr/>
                    <a:lstStyle/>
                    <a:p>
                      <a:pPr indent="-900430">
                        <a:spcAft>
                          <a:spcPts val="0"/>
                        </a:spcAft>
                      </a:pPr>
                      <a:r>
                        <a:rPr lang="fr-CA" sz="1000">
                          <a:effectLst/>
                        </a:rPr>
                        <a:t>Hommes</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r">
                        <a:spcBef>
                          <a:spcPts val="300"/>
                        </a:spcBef>
                        <a:spcAft>
                          <a:spcPts val="300"/>
                        </a:spcAft>
                      </a:pPr>
                      <a:r>
                        <a:rPr lang="fr-CA" sz="1000">
                          <a:effectLst/>
                        </a:rPr>
                        <a:t>1 581</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tc>
                  <a:txBody>
                    <a:bodyPr/>
                    <a:lstStyle/>
                    <a:p>
                      <a:pPr indent="-900430" algn="r">
                        <a:spcBef>
                          <a:spcPts val="300"/>
                        </a:spcBef>
                        <a:spcAft>
                          <a:spcPts val="300"/>
                        </a:spcAft>
                      </a:pPr>
                      <a:r>
                        <a:rPr lang="fr-CA" sz="1000">
                          <a:effectLst/>
                        </a:rPr>
                        <a:t>4 831</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extLst>
                  <a:ext uri="{0D108BD9-81ED-4DB2-BD59-A6C34878D82A}">
                    <a16:rowId xmlns:a16="http://schemas.microsoft.com/office/drawing/2014/main" val="10014"/>
                  </a:ext>
                </a:extLst>
              </a:tr>
              <a:tr h="225241">
                <a:tc vMerge="1">
                  <a:txBody>
                    <a:bodyPr/>
                    <a:lstStyle/>
                    <a:p>
                      <a:endParaRPr lang="fr-CA"/>
                    </a:p>
                  </a:txBody>
                  <a:tcPr/>
                </a:tc>
                <a:tc>
                  <a:txBody>
                    <a:bodyPr/>
                    <a:lstStyle/>
                    <a:p>
                      <a:pPr indent="-900430">
                        <a:spcAft>
                          <a:spcPts val="0"/>
                        </a:spcAft>
                      </a:pPr>
                      <a:r>
                        <a:rPr lang="fr-CA" sz="1000">
                          <a:effectLst/>
                        </a:rPr>
                        <a:t>Total</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r">
                        <a:spcBef>
                          <a:spcPts val="300"/>
                        </a:spcBef>
                        <a:spcAft>
                          <a:spcPts val="300"/>
                        </a:spcAft>
                      </a:pPr>
                      <a:r>
                        <a:rPr lang="fr-CA" sz="1000">
                          <a:effectLst/>
                        </a:rPr>
                        <a:t>1 701</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tc>
                  <a:txBody>
                    <a:bodyPr/>
                    <a:lstStyle/>
                    <a:p>
                      <a:pPr indent="-900430" algn="r">
                        <a:spcBef>
                          <a:spcPts val="300"/>
                        </a:spcBef>
                        <a:spcAft>
                          <a:spcPts val="300"/>
                        </a:spcAft>
                      </a:pPr>
                      <a:r>
                        <a:rPr lang="fr-CA" sz="1000">
                          <a:effectLst/>
                        </a:rPr>
                        <a:t>5 142</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extLst>
                  <a:ext uri="{0D108BD9-81ED-4DB2-BD59-A6C34878D82A}">
                    <a16:rowId xmlns:a16="http://schemas.microsoft.com/office/drawing/2014/main" val="10015"/>
                  </a:ext>
                </a:extLst>
              </a:tr>
              <a:tr h="225241">
                <a:tc rowSpan="3">
                  <a:txBody>
                    <a:bodyPr/>
                    <a:lstStyle/>
                    <a:p>
                      <a:pPr indent="-900430">
                        <a:spcAft>
                          <a:spcPts val="0"/>
                        </a:spcAft>
                      </a:pPr>
                      <a:r>
                        <a:rPr lang="fr-CA" sz="1000" dirty="0" err="1">
                          <a:effectLst/>
                        </a:rPr>
                        <a:t>Penicilline</a:t>
                      </a:r>
                      <a:r>
                        <a:rPr lang="fr-CA" sz="1000" dirty="0">
                          <a:effectLst/>
                        </a:rPr>
                        <a:t> G benzathine</a:t>
                      </a:r>
                      <a:r>
                        <a:rPr lang="fr-CA" sz="1000" baseline="30000" dirty="0">
                          <a:effectLst/>
                        </a:rPr>
                        <a:t>2</a:t>
                      </a:r>
                      <a:endParaRPr lang="fr-CA" sz="1000" dirty="0">
                        <a:effectLst/>
                      </a:endParaRPr>
                    </a:p>
                    <a:p>
                      <a:pPr indent="-900430">
                        <a:spcAft>
                          <a:spcPts val="0"/>
                        </a:spcAft>
                      </a:pPr>
                      <a:r>
                        <a:rPr lang="fr-CA" sz="1000" dirty="0">
                          <a:effectLst/>
                        </a:rPr>
                        <a:t>2,4 millions d’unités</a:t>
                      </a:r>
                    </a:p>
                    <a:p>
                      <a:pPr indent="-900430">
                        <a:spcAft>
                          <a:spcPts val="0"/>
                        </a:spcAft>
                      </a:pPr>
                      <a:r>
                        <a:rPr lang="fr-CA" sz="1000" b="0" dirty="0">
                          <a:effectLst/>
                        </a:rPr>
                        <a:t>1</a:t>
                      </a:r>
                      <a:r>
                        <a:rPr lang="fr-CA" sz="1000" b="0" baseline="30000" dirty="0">
                          <a:effectLst/>
                        </a:rPr>
                        <a:t>er</a:t>
                      </a:r>
                      <a:r>
                        <a:rPr lang="fr-CA" sz="1000" b="0" dirty="0">
                          <a:effectLst/>
                        </a:rPr>
                        <a:t> choix syphilis infectieuse</a:t>
                      </a:r>
                      <a:endParaRPr lang="fr-CA" sz="1000" b="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spcAft>
                          <a:spcPts val="0"/>
                        </a:spcAft>
                      </a:pPr>
                      <a:r>
                        <a:rPr lang="fr-CA" sz="1000">
                          <a:effectLst/>
                        </a:rPr>
                        <a:t>Femmes</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r">
                        <a:spcBef>
                          <a:spcPts val="300"/>
                        </a:spcBef>
                        <a:spcAft>
                          <a:spcPts val="300"/>
                        </a:spcAft>
                      </a:pPr>
                      <a:r>
                        <a:rPr lang="fr-CA" sz="1000">
                          <a:effectLst/>
                        </a:rPr>
                        <a:t>58</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tc>
                  <a:txBody>
                    <a:bodyPr/>
                    <a:lstStyle/>
                    <a:p>
                      <a:pPr indent="-900430" algn="r">
                        <a:spcBef>
                          <a:spcPts val="300"/>
                        </a:spcBef>
                        <a:spcAft>
                          <a:spcPts val="300"/>
                        </a:spcAft>
                      </a:pPr>
                      <a:r>
                        <a:rPr lang="fr-CA" sz="1000">
                          <a:effectLst/>
                        </a:rPr>
                        <a:t>83</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extLst>
                  <a:ext uri="{0D108BD9-81ED-4DB2-BD59-A6C34878D82A}">
                    <a16:rowId xmlns:a16="http://schemas.microsoft.com/office/drawing/2014/main" val="10016"/>
                  </a:ext>
                </a:extLst>
              </a:tr>
              <a:tr h="225241">
                <a:tc vMerge="1">
                  <a:txBody>
                    <a:bodyPr/>
                    <a:lstStyle/>
                    <a:p>
                      <a:endParaRPr lang="fr-CA"/>
                    </a:p>
                  </a:txBody>
                  <a:tcPr/>
                </a:tc>
                <a:tc>
                  <a:txBody>
                    <a:bodyPr/>
                    <a:lstStyle/>
                    <a:p>
                      <a:pPr indent="-900430">
                        <a:spcAft>
                          <a:spcPts val="0"/>
                        </a:spcAft>
                      </a:pPr>
                      <a:r>
                        <a:rPr lang="fr-CA" sz="1000">
                          <a:effectLst/>
                        </a:rPr>
                        <a:t>Hommes</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r">
                        <a:spcBef>
                          <a:spcPts val="300"/>
                        </a:spcBef>
                        <a:spcAft>
                          <a:spcPts val="300"/>
                        </a:spcAft>
                      </a:pPr>
                      <a:r>
                        <a:rPr lang="fr-CA" sz="1000">
                          <a:effectLst/>
                        </a:rPr>
                        <a:t>1 008</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tc>
                  <a:txBody>
                    <a:bodyPr/>
                    <a:lstStyle/>
                    <a:p>
                      <a:pPr indent="-900430" algn="r">
                        <a:spcBef>
                          <a:spcPts val="300"/>
                        </a:spcBef>
                        <a:spcAft>
                          <a:spcPts val="300"/>
                        </a:spcAft>
                      </a:pPr>
                      <a:r>
                        <a:rPr lang="fr-CA" sz="1000">
                          <a:effectLst/>
                        </a:rPr>
                        <a:t>1 549</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extLst>
                  <a:ext uri="{0D108BD9-81ED-4DB2-BD59-A6C34878D82A}">
                    <a16:rowId xmlns:a16="http://schemas.microsoft.com/office/drawing/2014/main" val="10017"/>
                  </a:ext>
                </a:extLst>
              </a:tr>
              <a:tr h="225241">
                <a:tc vMerge="1">
                  <a:txBody>
                    <a:bodyPr/>
                    <a:lstStyle/>
                    <a:p>
                      <a:endParaRPr lang="fr-CA"/>
                    </a:p>
                  </a:txBody>
                  <a:tcPr/>
                </a:tc>
                <a:tc>
                  <a:txBody>
                    <a:bodyPr/>
                    <a:lstStyle/>
                    <a:p>
                      <a:pPr indent="-900430">
                        <a:spcAft>
                          <a:spcPts val="0"/>
                        </a:spcAft>
                      </a:pPr>
                      <a:r>
                        <a:rPr lang="fr-CA" sz="1000">
                          <a:effectLst/>
                        </a:rPr>
                        <a:t>Total</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ctr"/>
                </a:tc>
                <a:tc>
                  <a:txBody>
                    <a:bodyPr/>
                    <a:lstStyle/>
                    <a:p>
                      <a:pPr indent="-900430" algn="r">
                        <a:spcBef>
                          <a:spcPts val="300"/>
                        </a:spcBef>
                        <a:spcAft>
                          <a:spcPts val="300"/>
                        </a:spcAft>
                      </a:pPr>
                      <a:r>
                        <a:rPr lang="fr-CA" sz="1000">
                          <a:effectLst/>
                        </a:rPr>
                        <a:t>1 066</a:t>
                      </a:r>
                      <a:endParaRPr lang="fr-CA" sz="10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tc>
                  <a:txBody>
                    <a:bodyPr/>
                    <a:lstStyle/>
                    <a:p>
                      <a:pPr indent="-900430" algn="r">
                        <a:spcBef>
                          <a:spcPts val="300"/>
                        </a:spcBef>
                        <a:spcAft>
                          <a:spcPts val="300"/>
                        </a:spcAft>
                      </a:pPr>
                      <a:r>
                        <a:rPr lang="fr-CA" sz="1000" dirty="0">
                          <a:effectLst/>
                        </a:rPr>
                        <a:t>1 632</a:t>
                      </a:r>
                      <a:endParaRPr lang="fr-CA" sz="10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14849" marR="14849" marT="0" marB="14849" anchor="b"/>
                </a:tc>
                <a:extLst>
                  <a:ext uri="{0D108BD9-81ED-4DB2-BD59-A6C34878D82A}">
                    <a16:rowId xmlns:a16="http://schemas.microsoft.com/office/drawing/2014/main" val="10018"/>
                  </a:ext>
                </a:extLst>
              </a:tr>
            </a:tbl>
          </a:graphicData>
        </a:graphic>
      </p:graphicFrame>
      <p:sp>
        <p:nvSpPr>
          <p:cNvPr id="10" name="ZoneTexte 9"/>
          <p:cNvSpPr txBox="1"/>
          <p:nvPr/>
        </p:nvSpPr>
        <p:spPr>
          <a:xfrm>
            <a:off x="5724128" y="1635646"/>
            <a:ext cx="3240360" cy="830997"/>
          </a:xfrm>
          <a:prstGeom prst="rect">
            <a:avLst/>
          </a:prstGeom>
          <a:noFill/>
          <a:ln>
            <a:solidFill>
              <a:srgbClr val="EF7516"/>
            </a:solidFill>
          </a:ln>
        </p:spPr>
        <p:txBody>
          <a:bodyPr wrap="square" rtlCol="0">
            <a:spAutoFit/>
          </a:bodyPr>
          <a:lstStyle/>
          <a:p>
            <a:pPr defTabSz="914400" fontAlgn="base">
              <a:spcBef>
                <a:spcPct val="0"/>
              </a:spcBef>
              <a:spcAft>
                <a:spcPct val="0"/>
              </a:spcAft>
            </a:pPr>
            <a:r>
              <a:rPr lang="fr-CA" sz="1600" dirty="0">
                <a:solidFill>
                  <a:prstClr val="black"/>
                </a:solidFill>
                <a:latin typeface="HelveticaNeueLT Std" panose="020B0604020202020204" pitchFamily="34" charset="0"/>
              </a:rPr>
              <a:t>Voir le rapport pour plus de combinaisons de médicaments et autres résultats</a:t>
            </a:r>
          </a:p>
        </p:txBody>
      </p:sp>
    </p:spTree>
    <p:extLst>
      <p:ext uri="{BB962C8B-B14F-4D97-AF65-F5344CB8AC3E}">
        <p14:creationId xmlns:p14="http://schemas.microsoft.com/office/powerpoint/2010/main" val="33007469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t>Combinaisons de médicaments reçues à une même date de service par un même bénéficiaire, Province, 2014 et 2018 (suite) </a:t>
            </a:r>
            <a:endParaRPr lang="fr-CA" sz="2000" dirty="0"/>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55</a:t>
            </a:fld>
            <a:endParaRPr lang="fr-FR"/>
          </a:p>
        </p:txBody>
      </p:sp>
      <p:sp>
        <p:nvSpPr>
          <p:cNvPr id="8" name="Flèche droite 7"/>
          <p:cNvSpPr/>
          <p:nvPr/>
        </p:nvSpPr>
        <p:spPr>
          <a:xfrm>
            <a:off x="2051720" y="2427734"/>
            <a:ext cx="613892" cy="46647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fontAlgn="base">
              <a:spcBef>
                <a:spcPct val="0"/>
              </a:spcBef>
              <a:spcAft>
                <a:spcPct val="0"/>
              </a:spcAft>
            </a:pPr>
            <a:endParaRPr lang="fr-CA">
              <a:solidFill>
                <a:prstClr val="white"/>
              </a:solidFill>
            </a:endParaRPr>
          </a:p>
        </p:txBody>
      </p:sp>
      <p:graphicFrame>
        <p:nvGraphicFramePr>
          <p:cNvPr id="6" name="Espace réservé du contenu 5"/>
          <p:cNvGraphicFramePr>
            <a:graphicFrameLocks noGrp="1"/>
          </p:cNvGraphicFramePr>
          <p:nvPr>
            <p:ph idx="1"/>
          </p:nvPr>
        </p:nvGraphicFramePr>
        <p:xfrm>
          <a:off x="2771800" y="915566"/>
          <a:ext cx="6186467" cy="3474560"/>
        </p:xfrm>
        <a:graphic>
          <a:graphicData uri="http://schemas.openxmlformats.org/drawingml/2006/table">
            <a:tbl>
              <a:tblPr firstRow="1" firstCol="1" bandRow="1">
                <a:tableStyleId>{5C22544A-7EE6-4342-B048-85BDC9FD1C3A}</a:tableStyleId>
              </a:tblPr>
              <a:tblGrid>
                <a:gridCol w="3839628">
                  <a:extLst>
                    <a:ext uri="{9D8B030D-6E8A-4147-A177-3AD203B41FA5}">
                      <a16:colId xmlns:a16="http://schemas.microsoft.com/office/drawing/2014/main" val="20000"/>
                    </a:ext>
                  </a:extLst>
                </a:gridCol>
                <a:gridCol w="782518">
                  <a:extLst>
                    <a:ext uri="{9D8B030D-6E8A-4147-A177-3AD203B41FA5}">
                      <a16:colId xmlns:a16="http://schemas.microsoft.com/office/drawing/2014/main" val="20001"/>
                    </a:ext>
                  </a:extLst>
                </a:gridCol>
                <a:gridCol w="782518">
                  <a:extLst>
                    <a:ext uri="{9D8B030D-6E8A-4147-A177-3AD203B41FA5}">
                      <a16:colId xmlns:a16="http://schemas.microsoft.com/office/drawing/2014/main" val="20002"/>
                    </a:ext>
                  </a:extLst>
                </a:gridCol>
                <a:gridCol w="781803">
                  <a:extLst>
                    <a:ext uri="{9D8B030D-6E8A-4147-A177-3AD203B41FA5}">
                      <a16:colId xmlns:a16="http://schemas.microsoft.com/office/drawing/2014/main" val="20003"/>
                    </a:ext>
                  </a:extLst>
                </a:gridCol>
              </a:tblGrid>
              <a:tr h="196223">
                <a:tc gridSpan="2">
                  <a:txBody>
                    <a:bodyPr/>
                    <a:lstStyle/>
                    <a:p>
                      <a:pPr indent="-900430">
                        <a:spcAft>
                          <a:spcPts val="0"/>
                        </a:spcAft>
                      </a:pPr>
                      <a:r>
                        <a:rPr lang="fr-CA" sz="1100" dirty="0">
                          <a:effectLst/>
                        </a:rPr>
                        <a:t> </a:t>
                      </a:r>
                      <a:endParaRPr lang="fr-CA" sz="11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hMerge="1">
                  <a:txBody>
                    <a:bodyPr/>
                    <a:lstStyle/>
                    <a:p>
                      <a:endParaRPr lang="fr-CA"/>
                    </a:p>
                  </a:txBody>
                  <a:tcPr/>
                </a:tc>
                <a:tc>
                  <a:txBody>
                    <a:bodyPr/>
                    <a:lstStyle/>
                    <a:p>
                      <a:pPr indent="-900430" algn="r">
                        <a:spcBef>
                          <a:spcPts val="300"/>
                        </a:spcBef>
                        <a:spcAft>
                          <a:spcPts val="300"/>
                        </a:spcAft>
                      </a:pPr>
                      <a:r>
                        <a:rPr lang="fr-CA" sz="1100">
                          <a:effectLst/>
                        </a:rPr>
                        <a:t>2014</a:t>
                      </a:r>
                      <a:endParaRPr lang="fr-CA" sz="11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lgn="r">
                        <a:spcBef>
                          <a:spcPts val="300"/>
                        </a:spcBef>
                        <a:spcAft>
                          <a:spcPts val="300"/>
                        </a:spcAft>
                      </a:pPr>
                      <a:r>
                        <a:rPr lang="fr-CA" sz="1100" dirty="0">
                          <a:effectLst/>
                        </a:rPr>
                        <a:t>2018</a:t>
                      </a:r>
                      <a:endParaRPr lang="fr-CA" sz="11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extLst>
                  <a:ext uri="{0D108BD9-81ED-4DB2-BD59-A6C34878D82A}">
                    <a16:rowId xmlns:a16="http://schemas.microsoft.com/office/drawing/2014/main" val="10000"/>
                  </a:ext>
                </a:extLst>
              </a:tr>
              <a:tr h="215840">
                <a:tc rowSpan="3">
                  <a:txBody>
                    <a:bodyPr/>
                    <a:lstStyle/>
                    <a:p>
                      <a:pPr indent="-900430">
                        <a:spcAft>
                          <a:spcPts val="0"/>
                        </a:spcAft>
                      </a:pPr>
                      <a:r>
                        <a:rPr lang="fr-CA" sz="1100" dirty="0" err="1">
                          <a:effectLst/>
                        </a:rPr>
                        <a:t>Doxycycline</a:t>
                      </a:r>
                      <a:r>
                        <a:rPr lang="fr-CA" sz="1100" dirty="0">
                          <a:effectLst/>
                        </a:rPr>
                        <a:t> 100 mg BID</a:t>
                      </a:r>
                      <a:r>
                        <a:rPr lang="fr-CA" sz="1100" baseline="30000" dirty="0">
                          <a:effectLst/>
                        </a:rPr>
                        <a:t>1,2</a:t>
                      </a:r>
                      <a:endParaRPr lang="fr-CA" sz="1100" dirty="0">
                        <a:effectLst/>
                      </a:endParaRPr>
                    </a:p>
                    <a:p>
                      <a:pPr indent="-900430">
                        <a:spcAft>
                          <a:spcPts val="0"/>
                        </a:spcAft>
                      </a:pPr>
                      <a:r>
                        <a:rPr lang="fr-CA" sz="1100" dirty="0">
                          <a:effectLst/>
                        </a:rPr>
                        <a:t>(28 comprimés) </a:t>
                      </a:r>
                    </a:p>
                    <a:p>
                      <a:pPr indent="-900430">
                        <a:spcAft>
                          <a:spcPts val="0"/>
                        </a:spcAft>
                      </a:pPr>
                      <a:r>
                        <a:rPr lang="fr-CA" sz="1100" b="0" dirty="0">
                          <a:effectLst/>
                        </a:rPr>
                        <a:t>traitement alternatif de la syphilis. </a:t>
                      </a:r>
                      <a:endParaRPr lang="fr-CA" sz="1100" b="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spcAft>
                          <a:spcPts val="0"/>
                        </a:spcAft>
                      </a:pPr>
                      <a:r>
                        <a:rPr lang="fr-CA" sz="1100" dirty="0">
                          <a:solidFill>
                            <a:schemeClr val="tx1"/>
                          </a:solidFill>
                          <a:effectLst/>
                        </a:rPr>
                        <a:t>Femmes</a:t>
                      </a:r>
                      <a:endParaRPr lang="fr-CA" sz="11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lgn="r">
                        <a:spcBef>
                          <a:spcPts val="300"/>
                        </a:spcBef>
                        <a:spcAft>
                          <a:spcPts val="300"/>
                        </a:spcAft>
                      </a:pPr>
                      <a:r>
                        <a:rPr lang="fr-CA" sz="1100">
                          <a:solidFill>
                            <a:schemeClr val="tx1"/>
                          </a:solidFill>
                          <a:effectLst/>
                        </a:rPr>
                        <a:t>1 007</a:t>
                      </a:r>
                      <a:endParaRPr lang="fr-CA" sz="110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tc>
                  <a:txBody>
                    <a:bodyPr/>
                    <a:lstStyle/>
                    <a:p>
                      <a:pPr indent="-900430" algn="r">
                        <a:spcBef>
                          <a:spcPts val="300"/>
                        </a:spcBef>
                        <a:spcAft>
                          <a:spcPts val="300"/>
                        </a:spcAft>
                      </a:pPr>
                      <a:r>
                        <a:rPr lang="fr-CA" sz="1100">
                          <a:solidFill>
                            <a:schemeClr val="tx1"/>
                          </a:solidFill>
                          <a:effectLst/>
                        </a:rPr>
                        <a:t>1 098</a:t>
                      </a:r>
                      <a:endParaRPr lang="fr-CA" sz="110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extLst>
                  <a:ext uri="{0D108BD9-81ED-4DB2-BD59-A6C34878D82A}">
                    <a16:rowId xmlns:a16="http://schemas.microsoft.com/office/drawing/2014/main" val="10001"/>
                  </a:ext>
                </a:extLst>
              </a:tr>
              <a:tr h="215840">
                <a:tc vMerge="1">
                  <a:txBody>
                    <a:bodyPr/>
                    <a:lstStyle/>
                    <a:p>
                      <a:endParaRPr lang="fr-CA"/>
                    </a:p>
                  </a:txBody>
                  <a:tcPr/>
                </a:tc>
                <a:tc>
                  <a:txBody>
                    <a:bodyPr/>
                    <a:lstStyle/>
                    <a:p>
                      <a:pPr indent="-900430">
                        <a:spcAft>
                          <a:spcPts val="0"/>
                        </a:spcAft>
                      </a:pPr>
                      <a:r>
                        <a:rPr lang="fr-CA" sz="1100" dirty="0">
                          <a:solidFill>
                            <a:schemeClr val="tx1"/>
                          </a:solidFill>
                          <a:effectLst/>
                        </a:rPr>
                        <a:t>Hommes</a:t>
                      </a:r>
                      <a:endParaRPr lang="fr-CA" sz="11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lgn="r">
                        <a:spcBef>
                          <a:spcPts val="300"/>
                        </a:spcBef>
                        <a:spcAft>
                          <a:spcPts val="300"/>
                        </a:spcAft>
                      </a:pPr>
                      <a:r>
                        <a:rPr lang="fr-CA" sz="1100">
                          <a:solidFill>
                            <a:schemeClr val="tx1"/>
                          </a:solidFill>
                          <a:effectLst/>
                        </a:rPr>
                        <a:t>324</a:t>
                      </a:r>
                      <a:endParaRPr lang="fr-CA" sz="110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tc>
                  <a:txBody>
                    <a:bodyPr/>
                    <a:lstStyle/>
                    <a:p>
                      <a:pPr indent="-900430" algn="r">
                        <a:spcBef>
                          <a:spcPts val="300"/>
                        </a:spcBef>
                        <a:spcAft>
                          <a:spcPts val="300"/>
                        </a:spcAft>
                      </a:pPr>
                      <a:r>
                        <a:rPr lang="fr-CA" sz="1100">
                          <a:solidFill>
                            <a:schemeClr val="tx1"/>
                          </a:solidFill>
                          <a:effectLst/>
                        </a:rPr>
                        <a:t>442</a:t>
                      </a:r>
                      <a:endParaRPr lang="fr-CA" sz="110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extLst>
                  <a:ext uri="{0D108BD9-81ED-4DB2-BD59-A6C34878D82A}">
                    <a16:rowId xmlns:a16="http://schemas.microsoft.com/office/drawing/2014/main" val="10002"/>
                  </a:ext>
                </a:extLst>
              </a:tr>
              <a:tr h="215840">
                <a:tc vMerge="1">
                  <a:txBody>
                    <a:bodyPr/>
                    <a:lstStyle/>
                    <a:p>
                      <a:endParaRPr lang="fr-CA"/>
                    </a:p>
                  </a:txBody>
                  <a:tcPr/>
                </a:tc>
                <a:tc>
                  <a:txBody>
                    <a:bodyPr/>
                    <a:lstStyle/>
                    <a:p>
                      <a:pPr indent="-900430">
                        <a:spcAft>
                          <a:spcPts val="0"/>
                        </a:spcAft>
                      </a:pPr>
                      <a:r>
                        <a:rPr lang="fr-CA" sz="1100" dirty="0">
                          <a:solidFill>
                            <a:schemeClr val="tx1"/>
                          </a:solidFill>
                          <a:effectLst/>
                        </a:rPr>
                        <a:t>Total</a:t>
                      </a:r>
                      <a:endParaRPr lang="fr-CA" sz="11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lgn="r">
                        <a:spcBef>
                          <a:spcPts val="300"/>
                        </a:spcBef>
                        <a:spcAft>
                          <a:spcPts val="300"/>
                        </a:spcAft>
                      </a:pPr>
                      <a:r>
                        <a:rPr lang="fr-CA" sz="1100" dirty="0">
                          <a:solidFill>
                            <a:schemeClr val="tx1"/>
                          </a:solidFill>
                          <a:effectLst/>
                        </a:rPr>
                        <a:t>1 331</a:t>
                      </a:r>
                      <a:endParaRPr lang="fr-CA" sz="11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tc>
                  <a:txBody>
                    <a:bodyPr/>
                    <a:lstStyle/>
                    <a:p>
                      <a:pPr indent="-900430" algn="r">
                        <a:spcBef>
                          <a:spcPts val="300"/>
                        </a:spcBef>
                        <a:spcAft>
                          <a:spcPts val="300"/>
                        </a:spcAft>
                      </a:pPr>
                      <a:r>
                        <a:rPr lang="fr-CA" sz="1100">
                          <a:solidFill>
                            <a:schemeClr val="tx1"/>
                          </a:solidFill>
                          <a:effectLst/>
                        </a:rPr>
                        <a:t>1 540</a:t>
                      </a:r>
                      <a:endParaRPr lang="fr-CA" sz="110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extLst>
                  <a:ext uri="{0D108BD9-81ED-4DB2-BD59-A6C34878D82A}">
                    <a16:rowId xmlns:a16="http://schemas.microsoft.com/office/drawing/2014/main" val="10003"/>
                  </a:ext>
                </a:extLst>
              </a:tr>
              <a:tr h="215840">
                <a:tc rowSpan="3">
                  <a:txBody>
                    <a:bodyPr/>
                    <a:lstStyle/>
                    <a:p>
                      <a:pPr indent="-900430">
                        <a:spcAft>
                          <a:spcPts val="0"/>
                        </a:spcAft>
                      </a:pPr>
                      <a:r>
                        <a:rPr lang="fr-CA" sz="1100" dirty="0" err="1">
                          <a:effectLst/>
                        </a:rPr>
                        <a:t>Doxycycline</a:t>
                      </a:r>
                      <a:r>
                        <a:rPr lang="fr-CA" sz="1100" dirty="0">
                          <a:effectLst/>
                        </a:rPr>
                        <a:t> 100 mg BID prescrite</a:t>
                      </a:r>
                      <a:r>
                        <a:rPr lang="fr-CA" sz="1100" baseline="30000" dirty="0">
                          <a:effectLst/>
                        </a:rPr>
                        <a:t> </a:t>
                      </a:r>
                      <a:r>
                        <a:rPr lang="fr-CA" sz="1100" dirty="0">
                          <a:effectLst/>
                        </a:rPr>
                        <a:t>seule</a:t>
                      </a:r>
                    </a:p>
                    <a:p>
                      <a:pPr indent="-900430">
                        <a:spcAft>
                          <a:spcPts val="0"/>
                        </a:spcAft>
                      </a:pPr>
                      <a:r>
                        <a:rPr lang="fr-CA" sz="1100" dirty="0">
                          <a:effectLst/>
                        </a:rPr>
                        <a:t>(28 comprimés) </a:t>
                      </a:r>
                    </a:p>
                    <a:p>
                      <a:pPr indent="-900430">
                        <a:spcAft>
                          <a:spcPts val="0"/>
                        </a:spcAft>
                      </a:pPr>
                      <a:r>
                        <a:rPr lang="fr-CA" sz="1100" b="0" dirty="0">
                          <a:effectLst/>
                        </a:rPr>
                        <a:t>traitement alternatif de la syphilis</a:t>
                      </a:r>
                      <a:endParaRPr lang="fr-CA" sz="1100" b="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spcAft>
                          <a:spcPts val="0"/>
                        </a:spcAft>
                      </a:pPr>
                      <a:r>
                        <a:rPr lang="fr-CA" sz="1100">
                          <a:solidFill>
                            <a:schemeClr val="tx1"/>
                          </a:solidFill>
                          <a:effectLst/>
                        </a:rPr>
                        <a:t>Femmes</a:t>
                      </a:r>
                      <a:endParaRPr lang="fr-CA" sz="110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lgn="r">
                        <a:spcBef>
                          <a:spcPts val="300"/>
                        </a:spcBef>
                        <a:spcAft>
                          <a:spcPts val="300"/>
                        </a:spcAft>
                      </a:pPr>
                      <a:r>
                        <a:rPr lang="fr-CA" sz="1100" dirty="0">
                          <a:solidFill>
                            <a:schemeClr val="tx1"/>
                          </a:solidFill>
                          <a:effectLst/>
                        </a:rPr>
                        <a:t>489</a:t>
                      </a:r>
                      <a:endParaRPr lang="fr-CA" sz="11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tc>
                  <a:txBody>
                    <a:bodyPr/>
                    <a:lstStyle/>
                    <a:p>
                      <a:pPr indent="-900430" algn="r">
                        <a:spcBef>
                          <a:spcPts val="300"/>
                        </a:spcBef>
                        <a:spcAft>
                          <a:spcPts val="300"/>
                        </a:spcAft>
                      </a:pPr>
                      <a:r>
                        <a:rPr lang="fr-CA" sz="1100">
                          <a:solidFill>
                            <a:schemeClr val="tx1"/>
                          </a:solidFill>
                          <a:effectLst/>
                        </a:rPr>
                        <a:t>318</a:t>
                      </a:r>
                      <a:endParaRPr lang="fr-CA" sz="110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extLst>
                  <a:ext uri="{0D108BD9-81ED-4DB2-BD59-A6C34878D82A}">
                    <a16:rowId xmlns:a16="http://schemas.microsoft.com/office/drawing/2014/main" val="10004"/>
                  </a:ext>
                </a:extLst>
              </a:tr>
              <a:tr h="215840">
                <a:tc vMerge="1">
                  <a:txBody>
                    <a:bodyPr/>
                    <a:lstStyle/>
                    <a:p>
                      <a:endParaRPr lang="fr-CA"/>
                    </a:p>
                  </a:txBody>
                  <a:tcPr/>
                </a:tc>
                <a:tc>
                  <a:txBody>
                    <a:bodyPr/>
                    <a:lstStyle/>
                    <a:p>
                      <a:pPr indent="-900430">
                        <a:spcAft>
                          <a:spcPts val="0"/>
                        </a:spcAft>
                      </a:pPr>
                      <a:r>
                        <a:rPr lang="fr-CA" sz="1100">
                          <a:solidFill>
                            <a:schemeClr val="tx1"/>
                          </a:solidFill>
                          <a:effectLst/>
                        </a:rPr>
                        <a:t>Hommes</a:t>
                      </a:r>
                      <a:endParaRPr lang="fr-CA" sz="110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lgn="r">
                        <a:spcBef>
                          <a:spcPts val="300"/>
                        </a:spcBef>
                        <a:spcAft>
                          <a:spcPts val="300"/>
                        </a:spcAft>
                      </a:pPr>
                      <a:r>
                        <a:rPr lang="fr-CA" sz="1100" dirty="0">
                          <a:solidFill>
                            <a:schemeClr val="tx1"/>
                          </a:solidFill>
                          <a:effectLst/>
                        </a:rPr>
                        <a:t>223</a:t>
                      </a:r>
                      <a:endParaRPr lang="fr-CA" sz="11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tc>
                  <a:txBody>
                    <a:bodyPr/>
                    <a:lstStyle/>
                    <a:p>
                      <a:pPr indent="-900430" algn="r">
                        <a:spcBef>
                          <a:spcPts val="300"/>
                        </a:spcBef>
                        <a:spcAft>
                          <a:spcPts val="300"/>
                        </a:spcAft>
                      </a:pPr>
                      <a:r>
                        <a:rPr lang="fr-CA" sz="1100">
                          <a:solidFill>
                            <a:schemeClr val="tx1"/>
                          </a:solidFill>
                          <a:effectLst/>
                        </a:rPr>
                        <a:t>290</a:t>
                      </a:r>
                      <a:endParaRPr lang="fr-CA" sz="110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extLst>
                  <a:ext uri="{0D108BD9-81ED-4DB2-BD59-A6C34878D82A}">
                    <a16:rowId xmlns:a16="http://schemas.microsoft.com/office/drawing/2014/main" val="10005"/>
                  </a:ext>
                </a:extLst>
              </a:tr>
              <a:tr h="215840">
                <a:tc vMerge="1">
                  <a:txBody>
                    <a:bodyPr/>
                    <a:lstStyle/>
                    <a:p>
                      <a:endParaRPr lang="fr-CA"/>
                    </a:p>
                  </a:txBody>
                  <a:tcPr/>
                </a:tc>
                <a:tc>
                  <a:txBody>
                    <a:bodyPr/>
                    <a:lstStyle/>
                    <a:p>
                      <a:pPr indent="-900430">
                        <a:spcAft>
                          <a:spcPts val="0"/>
                        </a:spcAft>
                      </a:pPr>
                      <a:r>
                        <a:rPr lang="fr-CA" sz="1100">
                          <a:solidFill>
                            <a:schemeClr val="tx1"/>
                          </a:solidFill>
                          <a:effectLst/>
                        </a:rPr>
                        <a:t>Total</a:t>
                      </a:r>
                      <a:endParaRPr lang="fr-CA" sz="110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lgn="r">
                        <a:spcBef>
                          <a:spcPts val="300"/>
                        </a:spcBef>
                        <a:spcAft>
                          <a:spcPts val="300"/>
                        </a:spcAft>
                      </a:pPr>
                      <a:r>
                        <a:rPr lang="fr-CA" sz="1100" dirty="0">
                          <a:solidFill>
                            <a:schemeClr val="tx1"/>
                          </a:solidFill>
                          <a:effectLst/>
                        </a:rPr>
                        <a:t>712</a:t>
                      </a:r>
                      <a:endParaRPr lang="fr-CA" sz="11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tc>
                  <a:txBody>
                    <a:bodyPr/>
                    <a:lstStyle/>
                    <a:p>
                      <a:pPr indent="-900430" algn="r">
                        <a:spcBef>
                          <a:spcPts val="300"/>
                        </a:spcBef>
                        <a:spcAft>
                          <a:spcPts val="300"/>
                        </a:spcAft>
                      </a:pPr>
                      <a:r>
                        <a:rPr lang="fr-CA" sz="1100">
                          <a:solidFill>
                            <a:schemeClr val="tx1"/>
                          </a:solidFill>
                          <a:effectLst/>
                        </a:rPr>
                        <a:t>608</a:t>
                      </a:r>
                      <a:endParaRPr lang="fr-CA" sz="110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extLst>
                  <a:ext uri="{0D108BD9-81ED-4DB2-BD59-A6C34878D82A}">
                    <a16:rowId xmlns:a16="http://schemas.microsoft.com/office/drawing/2014/main" val="10006"/>
                  </a:ext>
                </a:extLst>
              </a:tr>
              <a:tr h="215840">
                <a:tc rowSpan="3">
                  <a:txBody>
                    <a:bodyPr/>
                    <a:lstStyle/>
                    <a:p>
                      <a:pPr indent="-900430">
                        <a:spcAft>
                          <a:spcPts val="0"/>
                        </a:spcAft>
                      </a:pPr>
                      <a:r>
                        <a:rPr lang="fr-CA" sz="1100" dirty="0" err="1">
                          <a:effectLst/>
                        </a:rPr>
                        <a:t>Ceftriaxone</a:t>
                      </a:r>
                      <a:r>
                        <a:rPr lang="fr-CA" sz="1100" dirty="0">
                          <a:effectLst/>
                        </a:rPr>
                        <a:t> 250 mg et </a:t>
                      </a:r>
                      <a:r>
                        <a:rPr lang="fr-CA" sz="1100" dirty="0" err="1">
                          <a:effectLst/>
                        </a:rPr>
                        <a:t>doxycycline</a:t>
                      </a:r>
                      <a:r>
                        <a:rPr lang="fr-CA" sz="1100" dirty="0">
                          <a:effectLst/>
                        </a:rPr>
                        <a:t> 100mg BID (14 comprimés) et métronidazole 500 mg PO BID (dose totale de 14 000 mg)</a:t>
                      </a:r>
                    </a:p>
                    <a:p>
                      <a:pPr indent="-900430">
                        <a:spcAft>
                          <a:spcPts val="0"/>
                        </a:spcAft>
                      </a:pPr>
                      <a:r>
                        <a:rPr lang="fr-CA" sz="1100" b="0" dirty="0">
                          <a:effectLst/>
                        </a:rPr>
                        <a:t>traitement syndromique de l’atteinte inflammatoire pelvienne</a:t>
                      </a:r>
                      <a:endParaRPr lang="fr-CA" sz="1100" b="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spcAft>
                          <a:spcPts val="0"/>
                        </a:spcAft>
                      </a:pPr>
                      <a:r>
                        <a:rPr lang="fr-CA" sz="1100" dirty="0">
                          <a:solidFill>
                            <a:schemeClr val="tx1"/>
                          </a:solidFill>
                          <a:effectLst/>
                        </a:rPr>
                        <a:t>Femmes</a:t>
                      </a:r>
                      <a:endParaRPr lang="fr-CA" sz="11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lgn="r">
                        <a:spcBef>
                          <a:spcPts val="300"/>
                        </a:spcBef>
                        <a:spcAft>
                          <a:spcPts val="300"/>
                        </a:spcAft>
                      </a:pPr>
                      <a:r>
                        <a:rPr lang="fr-CA" sz="1100">
                          <a:solidFill>
                            <a:schemeClr val="tx1"/>
                          </a:solidFill>
                          <a:effectLst/>
                        </a:rPr>
                        <a:t>35</a:t>
                      </a:r>
                      <a:endParaRPr lang="fr-CA" sz="110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tc>
                  <a:txBody>
                    <a:bodyPr/>
                    <a:lstStyle/>
                    <a:p>
                      <a:pPr indent="-900430" algn="r">
                        <a:spcBef>
                          <a:spcPts val="300"/>
                        </a:spcBef>
                        <a:spcAft>
                          <a:spcPts val="300"/>
                        </a:spcAft>
                      </a:pPr>
                      <a:r>
                        <a:rPr lang="fr-CA" sz="1100" dirty="0">
                          <a:solidFill>
                            <a:schemeClr val="tx1"/>
                          </a:solidFill>
                          <a:effectLst/>
                        </a:rPr>
                        <a:t>163</a:t>
                      </a:r>
                      <a:endParaRPr lang="fr-CA" sz="11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extLst>
                  <a:ext uri="{0D108BD9-81ED-4DB2-BD59-A6C34878D82A}">
                    <a16:rowId xmlns:a16="http://schemas.microsoft.com/office/drawing/2014/main" val="10007"/>
                  </a:ext>
                </a:extLst>
              </a:tr>
              <a:tr h="215840">
                <a:tc vMerge="1">
                  <a:txBody>
                    <a:bodyPr/>
                    <a:lstStyle/>
                    <a:p>
                      <a:endParaRPr lang="fr-CA"/>
                    </a:p>
                  </a:txBody>
                  <a:tcPr/>
                </a:tc>
                <a:tc>
                  <a:txBody>
                    <a:bodyPr/>
                    <a:lstStyle/>
                    <a:p>
                      <a:pPr indent="-900430">
                        <a:spcAft>
                          <a:spcPts val="0"/>
                        </a:spcAft>
                      </a:pPr>
                      <a:r>
                        <a:rPr lang="fr-CA" sz="1100" dirty="0">
                          <a:solidFill>
                            <a:schemeClr val="tx1"/>
                          </a:solidFill>
                          <a:effectLst/>
                        </a:rPr>
                        <a:t>Hommes</a:t>
                      </a:r>
                      <a:endParaRPr lang="fr-CA" sz="11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lgn="r">
                        <a:spcBef>
                          <a:spcPts val="300"/>
                        </a:spcBef>
                        <a:spcAft>
                          <a:spcPts val="300"/>
                        </a:spcAft>
                      </a:pPr>
                      <a:r>
                        <a:rPr lang="fr-CA" sz="1100" dirty="0">
                          <a:solidFill>
                            <a:schemeClr val="tx1"/>
                          </a:solidFill>
                          <a:effectLst/>
                        </a:rPr>
                        <a:t>2</a:t>
                      </a:r>
                      <a:endParaRPr lang="fr-CA" sz="11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tc>
                  <a:txBody>
                    <a:bodyPr/>
                    <a:lstStyle/>
                    <a:p>
                      <a:pPr indent="-900430" algn="r">
                        <a:spcBef>
                          <a:spcPts val="300"/>
                        </a:spcBef>
                        <a:spcAft>
                          <a:spcPts val="300"/>
                        </a:spcAft>
                      </a:pPr>
                      <a:r>
                        <a:rPr lang="fr-CA" sz="1100" dirty="0">
                          <a:solidFill>
                            <a:schemeClr val="tx1"/>
                          </a:solidFill>
                          <a:effectLst/>
                        </a:rPr>
                        <a:t>1</a:t>
                      </a:r>
                      <a:endParaRPr lang="fr-CA" sz="11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extLst>
                  <a:ext uri="{0D108BD9-81ED-4DB2-BD59-A6C34878D82A}">
                    <a16:rowId xmlns:a16="http://schemas.microsoft.com/office/drawing/2014/main" val="10008"/>
                  </a:ext>
                </a:extLst>
              </a:tr>
              <a:tr h="215840">
                <a:tc vMerge="1">
                  <a:txBody>
                    <a:bodyPr/>
                    <a:lstStyle/>
                    <a:p>
                      <a:endParaRPr lang="fr-CA"/>
                    </a:p>
                  </a:txBody>
                  <a:tcPr/>
                </a:tc>
                <a:tc>
                  <a:txBody>
                    <a:bodyPr/>
                    <a:lstStyle/>
                    <a:p>
                      <a:pPr indent="-900430">
                        <a:spcAft>
                          <a:spcPts val="0"/>
                        </a:spcAft>
                      </a:pPr>
                      <a:r>
                        <a:rPr lang="fr-CA" sz="1100" dirty="0">
                          <a:solidFill>
                            <a:schemeClr val="tx1"/>
                          </a:solidFill>
                          <a:effectLst/>
                        </a:rPr>
                        <a:t>Total</a:t>
                      </a:r>
                      <a:endParaRPr lang="fr-CA" sz="11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lgn="r">
                        <a:spcBef>
                          <a:spcPts val="300"/>
                        </a:spcBef>
                        <a:spcAft>
                          <a:spcPts val="300"/>
                        </a:spcAft>
                      </a:pPr>
                      <a:r>
                        <a:rPr lang="fr-CA" sz="1100" dirty="0">
                          <a:solidFill>
                            <a:schemeClr val="tx1"/>
                          </a:solidFill>
                          <a:effectLst/>
                        </a:rPr>
                        <a:t>37</a:t>
                      </a:r>
                      <a:endParaRPr lang="fr-CA" sz="11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tc>
                  <a:txBody>
                    <a:bodyPr/>
                    <a:lstStyle/>
                    <a:p>
                      <a:pPr indent="-900430" algn="r">
                        <a:spcBef>
                          <a:spcPts val="300"/>
                        </a:spcBef>
                        <a:spcAft>
                          <a:spcPts val="300"/>
                        </a:spcAft>
                      </a:pPr>
                      <a:r>
                        <a:rPr lang="fr-CA" sz="1100" dirty="0">
                          <a:solidFill>
                            <a:schemeClr val="tx1"/>
                          </a:solidFill>
                          <a:effectLst/>
                        </a:rPr>
                        <a:t>164</a:t>
                      </a:r>
                      <a:endParaRPr lang="fr-CA" sz="11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extLst>
                  <a:ext uri="{0D108BD9-81ED-4DB2-BD59-A6C34878D82A}">
                    <a16:rowId xmlns:a16="http://schemas.microsoft.com/office/drawing/2014/main" val="10009"/>
                  </a:ext>
                </a:extLst>
              </a:tr>
              <a:tr h="215840">
                <a:tc rowSpan="3">
                  <a:txBody>
                    <a:bodyPr/>
                    <a:lstStyle/>
                    <a:p>
                      <a:pPr indent="-900430">
                        <a:spcAft>
                          <a:spcPts val="0"/>
                        </a:spcAft>
                      </a:pPr>
                      <a:r>
                        <a:rPr lang="fr-CA" sz="1100" b="1" dirty="0" err="1">
                          <a:effectLst/>
                          <a:latin typeface="+mn-lt"/>
                          <a:ea typeface="Calibri" panose="020F0502020204030204" pitchFamily="34" charset="0"/>
                          <a:cs typeface="Times New Roman" panose="02020603050405020304" pitchFamily="18" charset="0"/>
                        </a:rPr>
                        <a:t>Azithromycine</a:t>
                      </a:r>
                      <a:r>
                        <a:rPr lang="fr-CA" sz="1100" b="1" dirty="0">
                          <a:effectLst/>
                          <a:latin typeface="+mn-lt"/>
                          <a:ea typeface="Calibri" panose="020F0502020204030204" pitchFamily="34" charset="0"/>
                          <a:cs typeface="Times New Roman" panose="02020603050405020304" pitchFamily="18" charset="0"/>
                        </a:rPr>
                        <a:t> 2 g prescrite seule</a:t>
                      </a:r>
                    </a:p>
                    <a:p>
                      <a:pPr indent="-900430">
                        <a:spcAft>
                          <a:spcPts val="0"/>
                        </a:spcAft>
                      </a:pPr>
                      <a:r>
                        <a:rPr lang="fr-CA" sz="1100" b="0" dirty="0">
                          <a:effectLst/>
                          <a:latin typeface="+mn-lt"/>
                          <a:ea typeface="Calibri" panose="020F0502020204030204" pitchFamily="34" charset="0"/>
                          <a:cs typeface="Times New Roman" panose="02020603050405020304" pitchFamily="18" charset="0"/>
                        </a:rPr>
                        <a:t>traitement alternatif de l’infection gonococcique si allergie avant avril 2018</a:t>
                      </a:r>
                    </a:p>
                    <a:p>
                      <a:pPr indent="-900430">
                        <a:spcAft>
                          <a:spcPts val="0"/>
                        </a:spcAft>
                      </a:pPr>
                      <a:endParaRPr lang="fr-CA" sz="1100" b="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spcAft>
                          <a:spcPts val="0"/>
                        </a:spcAft>
                      </a:pPr>
                      <a:r>
                        <a:rPr lang="fr-CA" sz="1100" dirty="0">
                          <a:solidFill>
                            <a:schemeClr val="tx1"/>
                          </a:solidFill>
                          <a:effectLst/>
                        </a:rPr>
                        <a:t>Femmes</a:t>
                      </a:r>
                      <a:endParaRPr lang="fr-CA" sz="11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algn="r">
                        <a:lnSpc>
                          <a:spcPct val="107000"/>
                        </a:lnSpc>
                        <a:spcBef>
                          <a:spcPts val="300"/>
                        </a:spcBef>
                        <a:spcAft>
                          <a:spcPts val="300"/>
                        </a:spcAft>
                      </a:pPr>
                      <a:r>
                        <a:rPr lang="fr-CA" sz="1100" dirty="0">
                          <a:solidFill>
                            <a:schemeClr val="tx1"/>
                          </a:solidFill>
                          <a:latin typeface="+mn-lt"/>
                          <a:ea typeface="Calibri"/>
                          <a:cs typeface="Times New Roman"/>
                        </a:rPr>
                        <a:t>841</a:t>
                      </a:r>
                    </a:p>
                  </a:txBody>
                  <a:tcPr marL="36195" marR="36195" marT="0" marB="17780" anchor="b"/>
                </a:tc>
                <a:tc>
                  <a:txBody>
                    <a:bodyPr/>
                    <a:lstStyle/>
                    <a:p>
                      <a:pPr algn="r">
                        <a:lnSpc>
                          <a:spcPct val="107000"/>
                        </a:lnSpc>
                        <a:spcBef>
                          <a:spcPts val="300"/>
                        </a:spcBef>
                        <a:spcAft>
                          <a:spcPts val="300"/>
                        </a:spcAft>
                      </a:pPr>
                      <a:r>
                        <a:rPr lang="fr-CA" sz="1100" dirty="0">
                          <a:solidFill>
                            <a:schemeClr val="tx1"/>
                          </a:solidFill>
                          <a:latin typeface="+mn-lt"/>
                          <a:ea typeface="Calibri"/>
                          <a:cs typeface="Times New Roman"/>
                        </a:rPr>
                        <a:t>537</a:t>
                      </a:r>
                    </a:p>
                  </a:txBody>
                  <a:tcPr marL="36195" marR="36195" marT="0" marB="17780" anchor="b"/>
                </a:tc>
                <a:extLst>
                  <a:ext uri="{0D108BD9-81ED-4DB2-BD59-A6C34878D82A}">
                    <a16:rowId xmlns:a16="http://schemas.microsoft.com/office/drawing/2014/main" val="10010"/>
                  </a:ext>
                </a:extLst>
              </a:tr>
              <a:tr h="215840">
                <a:tc vMerge="1">
                  <a:txBody>
                    <a:bodyPr/>
                    <a:lstStyle/>
                    <a:p>
                      <a:pPr indent="-900430">
                        <a:spcAft>
                          <a:spcPts val="0"/>
                        </a:spcAft>
                      </a:pPr>
                      <a:endParaRPr lang="fr-CA" sz="1100" b="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spcAft>
                          <a:spcPts val="0"/>
                        </a:spcAft>
                      </a:pPr>
                      <a:r>
                        <a:rPr lang="fr-CA" sz="1100" dirty="0">
                          <a:solidFill>
                            <a:schemeClr val="tx1"/>
                          </a:solidFill>
                          <a:effectLst/>
                        </a:rPr>
                        <a:t>Hommes</a:t>
                      </a:r>
                      <a:endParaRPr lang="fr-CA" sz="11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algn="r">
                        <a:lnSpc>
                          <a:spcPct val="107000"/>
                        </a:lnSpc>
                        <a:spcBef>
                          <a:spcPts val="300"/>
                        </a:spcBef>
                        <a:spcAft>
                          <a:spcPts val="300"/>
                        </a:spcAft>
                      </a:pPr>
                      <a:r>
                        <a:rPr lang="fr-CA" sz="1100">
                          <a:solidFill>
                            <a:schemeClr val="tx1"/>
                          </a:solidFill>
                          <a:latin typeface="+mn-lt"/>
                          <a:ea typeface="Calibri"/>
                          <a:cs typeface="Times New Roman"/>
                        </a:rPr>
                        <a:t>1 088</a:t>
                      </a:r>
                    </a:p>
                  </a:txBody>
                  <a:tcPr marL="36195" marR="36195" marT="0" marB="17780" anchor="b"/>
                </a:tc>
                <a:tc>
                  <a:txBody>
                    <a:bodyPr/>
                    <a:lstStyle/>
                    <a:p>
                      <a:pPr algn="r">
                        <a:lnSpc>
                          <a:spcPct val="107000"/>
                        </a:lnSpc>
                        <a:spcBef>
                          <a:spcPts val="300"/>
                        </a:spcBef>
                        <a:spcAft>
                          <a:spcPts val="300"/>
                        </a:spcAft>
                      </a:pPr>
                      <a:r>
                        <a:rPr lang="fr-CA" sz="1100" dirty="0">
                          <a:solidFill>
                            <a:schemeClr val="tx1"/>
                          </a:solidFill>
                          <a:latin typeface="+mn-lt"/>
                          <a:ea typeface="Calibri"/>
                          <a:cs typeface="Times New Roman"/>
                        </a:rPr>
                        <a:t>572</a:t>
                      </a:r>
                    </a:p>
                  </a:txBody>
                  <a:tcPr marL="36195" marR="36195" marT="0" marB="17780" anchor="b"/>
                </a:tc>
                <a:extLst>
                  <a:ext uri="{0D108BD9-81ED-4DB2-BD59-A6C34878D82A}">
                    <a16:rowId xmlns:a16="http://schemas.microsoft.com/office/drawing/2014/main" val="10011"/>
                  </a:ext>
                </a:extLst>
              </a:tr>
              <a:tr h="215840">
                <a:tc vMerge="1">
                  <a:txBody>
                    <a:bodyPr/>
                    <a:lstStyle/>
                    <a:p>
                      <a:pPr indent="-900430">
                        <a:spcAft>
                          <a:spcPts val="0"/>
                        </a:spcAft>
                      </a:pPr>
                      <a:endParaRPr lang="fr-CA" sz="1100" b="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spcAft>
                          <a:spcPts val="0"/>
                        </a:spcAft>
                      </a:pPr>
                      <a:r>
                        <a:rPr lang="fr-CA" sz="1100" dirty="0">
                          <a:solidFill>
                            <a:schemeClr val="tx1"/>
                          </a:solidFill>
                          <a:effectLst/>
                        </a:rPr>
                        <a:t>Total</a:t>
                      </a:r>
                      <a:endParaRPr lang="fr-CA" sz="110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algn="r">
                        <a:lnSpc>
                          <a:spcPct val="107000"/>
                        </a:lnSpc>
                        <a:spcBef>
                          <a:spcPts val="300"/>
                        </a:spcBef>
                        <a:spcAft>
                          <a:spcPts val="300"/>
                        </a:spcAft>
                      </a:pPr>
                      <a:r>
                        <a:rPr lang="fr-CA" sz="1100" dirty="0">
                          <a:solidFill>
                            <a:schemeClr val="tx1"/>
                          </a:solidFill>
                          <a:latin typeface="+mn-lt"/>
                          <a:ea typeface="Calibri"/>
                          <a:cs typeface="Times New Roman"/>
                        </a:rPr>
                        <a:t>1 929</a:t>
                      </a:r>
                    </a:p>
                  </a:txBody>
                  <a:tcPr marL="36195" marR="36195" marT="0" marB="17780" anchor="b"/>
                </a:tc>
                <a:tc>
                  <a:txBody>
                    <a:bodyPr/>
                    <a:lstStyle/>
                    <a:p>
                      <a:pPr algn="r">
                        <a:lnSpc>
                          <a:spcPct val="107000"/>
                        </a:lnSpc>
                        <a:spcBef>
                          <a:spcPts val="300"/>
                        </a:spcBef>
                        <a:spcAft>
                          <a:spcPts val="300"/>
                        </a:spcAft>
                      </a:pPr>
                      <a:r>
                        <a:rPr lang="fr-CA" sz="1100" dirty="0">
                          <a:solidFill>
                            <a:schemeClr val="tx1"/>
                          </a:solidFill>
                          <a:latin typeface="+mn-lt"/>
                          <a:ea typeface="Calibri"/>
                          <a:cs typeface="Times New Roman"/>
                        </a:rPr>
                        <a:t>1 109</a:t>
                      </a:r>
                    </a:p>
                  </a:txBody>
                  <a:tcPr marL="36195" marR="36195" marT="0" marB="17780" anchor="b"/>
                </a:tc>
                <a:extLst>
                  <a:ext uri="{0D108BD9-81ED-4DB2-BD59-A6C34878D82A}">
                    <a16:rowId xmlns:a16="http://schemas.microsoft.com/office/drawing/2014/main" val="10012"/>
                  </a:ext>
                </a:extLst>
              </a:tr>
              <a:tr h="215840">
                <a:tc rowSpan="3">
                  <a:txBody>
                    <a:bodyPr/>
                    <a:lstStyle/>
                    <a:p>
                      <a:pPr indent="-900430">
                        <a:spcAft>
                          <a:spcPts val="0"/>
                        </a:spcAft>
                      </a:pPr>
                      <a:r>
                        <a:rPr lang="fr-CA" sz="1100" dirty="0" err="1">
                          <a:effectLst/>
                        </a:rPr>
                        <a:t>Azithromycine</a:t>
                      </a:r>
                      <a:r>
                        <a:rPr lang="fr-CA" sz="1100" dirty="0">
                          <a:effectLst/>
                        </a:rPr>
                        <a:t> 2 g et gentamicine 240 mg</a:t>
                      </a:r>
                    </a:p>
                    <a:p>
                      <a:pPr indent="-900430">
                        <a:spcAft>
                          <a:spcPts val="0"/>
                        </a:spcAft>
                      </a:pPr>
                      <a:r>
                        <a:rPr lang="fr-CA" sz="1100" b="0" dirty="0">
                          <a:effectLst/>
                        </a:rPr>
                        <a:t>traitement alternatif de l’infection gonococcique si allergie à partir d’avril 2018</a:t>
                      </a:r>
                      <a:endParaRPr lang="fr-CA" sz="1100" b="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spcAft>
                          <a:spcPts val="0"/>
                        </a:spcAft>
                      </a:pPr>
                      <a:r>
                        <a:rPr lang="fr-CA" sz="1050" b="0" dirty="0">
                          <a:solidFill>
                            <a:schemeClr val="tx1"/>
                          </a:solidFill>
                          <a:effectLst/>
                        </a:rPr>
                        <a:t>Femmes</a:t>
                      </a:r>
                      <a:endParaRPr lang="fr-CA" sz="1050" b="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lgn="r">
                        <a:spcBef>
                          <a:spcPts val="300"/>
                        </a:spcBef>
                        <a:spcAft>
                          <a:spcPts val="300"/>
                        </a:spcAft>
                      </a:pPr>
                      <a:r>
                        <a:rPr lang="fr-CA" sz="1050" b="0" dirty="0">
                          <a:solidFill>
                            <a:schemeClr val="tx1"/>
                          </a:solidFill>
                          <a:effectLst/>
                        </a:rPr>
                        <a:t>0</a:t>
                      </a:r>
                      <a:endParaRPr lang="fr-CA" sz="1050" b="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tc>
                  <a:txBody>
                    <a:bodyPr/>
                    <a:lstStyle/>
                    <a:p>
                      <a:pPr indent="-900430" algn="r">
                        <a:spcBef>
                          <a:spcPts val="300"/>
                        </a:spcBef>
                        <a:spcAft>
                          <a:spcPts val="300"/>
                        </a:spcAft>
                      </a:pPr>
                      <a:r>
                        <a:rPr lang="fr-CA" sz="1050" b="0" dirty="0">
                          <a:solidFill>
                            <a:schemeClr val="tx1"/>
                          </a:solidFill>
                          <a:effectLst/>
                        </a:rPr>
                        <a:t>7</a:t>
                      </a:r>
                      <a:endParaRPr lang="fr-CA" sz="1050" b="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extLst>
                  <a:ext uri="{0D108BD9-81ED-4DB2-BD59-A6C34878D82A}">
                    <a16:rowId xmlns:a16="http://schemas.microsoft.com/office/drawing/2014/main" val="10013"/>
                  </a:ext>
                </a:extLst>
              </a:tr>
              <a:tr h="215840">
                <a:tc vMerge="1">
                  <a:txBody>
                    <a:bodyPr/>
                    <a:lstStyle/>
                    <a:p>
                      <a:pPr indent="-900430">
                        <a:spcAft>
                          <a:spcPts val="0"/>
                        </a:spcAft>
                      </a:pPr>
                      <a:endParaRPr lang="fr-CA" sz="1100" b="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spcAft>
                          <a:spcPts val="0"/>
                        </a:spcAft>
                      </a:pPr>
                      <a:r>
                        <a:rPr lang="fr-CA" sz="1050" dirty="0">
                          <a:solidFill>
                            <a:schemeClr val="tx1"/>
                          </a:solidFill>
                          <a:effectLst/>
                        </a:rPr>
                        <a:t>Hommes</a:t>
                      </a:r>
                      <a:endParaRPr lang="fr-CA" sz="105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lgn="r">
                        <a:spcBef>
                          <a:spcPts val="300"/>
                        </a:spcBef>
                        <a:spcAft>
                          <a:spcPts val="300"/>
                        </a:spcAft>
                      </a:pPr>
                      <a:r>
                        <a:rPr lang="fr-CA" sz="1050" dirty="0">
                          <a:solidFill>
                            <a:schemeClr val="tx1"/>
                          </a:solidFill>
                          <a:effectLst/>
                        </a:rPr>
                        <a:t>0</a:t>
                      </a:r>
                      <a:endParaRPr lang="fr-CA" sz="105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tc>
                  <a:txBody>
                    <a:bodyPr/>
                    <a:lstStyle/>
                    <a:p>
                      <a:pPr indent="-900430" algn="r">
                        <a:spcBef>
                          <a:spcPts val="300"/>
                        </a:spcBef>
                        <a:spcAft>
                          <a:spcPts val="300"/>
                        </a:spcAft>
                      </a:pPr>
                      <a:r>
                        <a:rPr lang="fr-CA" sz="1050" dirty="0">
                          <a:solidFill>
                            <a:schemeClr val="tx1"/>
                          </a:solidFill>
                          <a:effectLst/>
                        </a:rPr>
                        <a:t>50</a:t>
                      </a:r>
                      <a:endParaRPr lang="fr-CA" sz="105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extLst>
                  <a:ext uri="{0D108BD9-81ED-4DB2-BD59-A6C34878D82A}">
                    <a16:rowId xmlns:a16="http://schemas.microsoft.com/office/drawing/2014/main" val="10014"/>
                  </a:ext>
                </a:extLst>
              </a:tr>
              <a:tr h="215840">
                <a:tc vMerge="1">
                  <a:txBody>
                    <a:bodyPr/>
                    <a:lstStyle/>
                    <a:p>
                      <a:pPr indent="-900430">
                        <a:spcAft>
                          <a:spcPts val="0"/>
                        </a:spcAft>
                      </a:pPr>
                      <a:endParaRPr lang="fr-CA" sz="1100" b="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spcAft>
                          <a:spcPts val="0"/>
                        </a:spcAft>
                      </a:pPr>
                      <a:r>
                        <a:rPr lang="fr-CA" sz="1050" dirty="0">
                          <a:solidFill>
                            <a:schemeClr val="tx1"/>
                          </a:solidFill>
                          <a:effectLst/>
                        </a:rPr>
                        <a:t>Total</a:t>
                      </a:r>
                      <a:endParaRPr lang="fr-CA" sz="105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ctr"/>
                </a:tc>
                <a:tc>
                  <a:txBody>
                    <a:bodyPr/>
                    <a:lstStyle/>
                    <a:p>
                      <a:pPr indent="-900430" algn="r">
                        <a:spcBef>
                          <a:spcPts val="300"/>
                        </a:spcBef>
                        <a:spcAft>
                          <a:spcPts val="300"/>
                        </a:spcAft>
                      </a:pPr>
                      <a:r>
                        <a:rPr lang="fr-CA" sz="1050" dirty="0">
                          <a:solidFill>
                            <a:schemeClr val="tx1"/>
                          </a:solidFill>
                          <a:effectLst/>
                        </a:rPr>
                        <a:t>0</a:t>
                      </a:r>
                      <a:endParaRPr lang="fr-CA" sz="105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tc>
                  <a:txBody>
                    <a:bodyPr/>
                    <a:lstStyle/>
                    <a:p>
                      <a:pPr indent="-900430" algn="r">
                        <a:spcBef>
                          <a:spcPts val="300"/>
                        </a:spcBef>
                        <a:spcAft>
                          <a:spcPts val="300"/>
                        </a:spcAft>
                      </a:pPr>
                      <a:r>
                        <a:rPr lang="fr-CA" sz="1050" dirty="0">
                          <a:solidFill>
                            <a:schemeClr val="tx1"/>
                          </a:solidFill>
                          <a:effectLst/>
                        </a:rPr>
                        <a:t>57</a:t>
                      </a:r>
                      <a:endParaRPr lang="fr-CA" sz="1050" dirty="0">
                        <a:solidFill>
                          <a:schemeClr val="tx1"/>
                        </a:solidFill>
                        <a:effectLst/>
                        <a:latin typeface="HelveticaNeueLT Std" panose="020B0604020202020204" pitchFamily="34" charset="0"/>
                        <a:ea typeface="Calibri" panose="020F0502020204030204" pitchFamily="34" charset="0"/>
                        <a:cs typeface="Times New Roman" panose="02020603050405020304" pitchFamily="18" charset="0"/>
                      </a:endParaRPr>
                    </a:p>
                  </a:txBody>
                  <a:tcPr marL="36025" marR="36025" marT="0" marB="17697" anchor="b"/>
                </a:tc>
                <a:extLst>
                  <a:ext uri="{0D108BD9-81ED-4DB2-BD59-A6C34878D82A}">
                    <a16:rowId xmlns:a16="http://schemas.microsoft.com/office/drawing/2014/main" val="10015"/>
                  </a:ext>
                </a:extLst>
              </a:tr>
            </a:tbl>
          </a:graphicData>
        </a:graphic>
      </p:graphicFrame>
      <p:sp>
        <p:nvSpPr>
          <p:cNvPr id="10" name="ZoneTexte 9"/>
          <p:cNvSpPr txBox="1"/>
          <p:nvPr/>
        </p:nvSpPr>
        <p:spPr>
          <a:xfrm>
            <a:off x="179512" y="3147814"/>
            <a:ext cx="1979712" cy="1615827"/>
          </a:xfrm>
          <a:prstGeom prst="rect">
            <a:avLst/>
          </a:prstGeom>
          <a:noFill/>
        </p:spPr>
        <p:txBody>
          <a:bodyPr wrap="square" rtlCol="0">
            <a:spAutoFit/>
          </a:bodyPr>
          <a:lstStyle/>
          <a:p>
            <a:r>
              <a:rPr lang="fr-CA" sz="1100" dirty="0"/>
              <a:t>Le déplacement d’</a:t>
            </a:r>
            <a:r>
              <a:rPr lang="fr-CA" sz="1100" dirty="0" err="1"/>
              <a:t>azithromycine</a:t>
            </a:r>
            <a:r>
              <a:rPr lang="fr-CA" sz="1100" dirty="0"/>
              <a:t> 2 g prescrite seule vers le traitement combiné avec gentamicine n’est pas aussi important qu’espéré pour l’année 2018, ce qui suggère un délai dans l’appropriation de cette nouvelle recommandation</a:t>
            </a:r>
          </a:p>
        </p:txBody>
      </p:sp>
      <p:sp>
        <p:nvSpPr>
          <p:cNvPr id="12" name="Flèche droite 11"/>
          <p:cNvSpPr/>
          <p:nvPr/>
        </p:nvSpPr>
        <p:spPr>
          <a:xfrm>
            <a:off x="2051720" y="3795886"/>
            <a:ext cx="685900" cy="46647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fontAlgn="base">
              <a:spcBef>
                <a:spcPct val="0"/>
              </a:spcBef>
              <a:spcAft>
                <a:spcPct val="0"/>
              </a:spcAft>
            </a:pPr>
            <a:endParaRPr lang="fr-CA">
              <a:solidFill>
                <a:prstClr val="white"/>
              </a:solidFill>
            </a:endParaRPr>
          </a:p>
        </p:txBody>
      </p:sp>
      <p:sp>
        <p:nvSpPr>
          <p:cNvPr id="9" name="ZoneTexte 8"/>
          <p:cNvSpPr txBox="1"/>
          <p:nvPr/>
        </p:nvSpPr>
        <p:spPr>
          <a:xfrm>
            <a:off x="179512" y="1419622"/>
            <a:ext cx="2195736" cy="1631216"/>
          </a:xfrm>
          <a:prstGeom prst="rect">
            <a:avLst/>
          </a:prstGeom>
          <a:noFill/>
        </p:spPr>
        <p:txBody>
          <a:bodyPr wrap="square" rtlCol="0">
            <a:spAutoFit/>
          </a:bodyPr>
          <a:lstStyle/>
          <a:p>
            <a:r>
              <a:rPr lang="fr-CA" sz="1100" dirty="0"/>
              <a:t>La combinaison de </a:t>
            </a:r>
            <a:r>
              <a:rPr lang="fr-CA" sz="1100" dirty="0" err="1"/>
              <a:t>ceftriaxone</a:t>
            </a:r>
            <a:r>
              <a:rPr lang="fr-CA" sz="1100" dirty="0"/>
              <a:t> 250 mg IM, </a:t>
            </a:r>
            <a:r>
              <a:rPr lang="fr-CA" sz="1100" dirty="0" err="1"/>
              <a:t>doxycycline</a:t>
            </a:r>
            <a:r>
              <a:rPr lang="fr-CA" sz="1100" dirty="0"/>
              <a:t> 100mg BID (14 comprimés) et métronidazole 500 mg PO BID semble être un traitement spécifique de l’atteinte inflammatoire pelvienne. Une hausse est observée chez les femmes.</a:t>
            </a:r>
          </a:p>
          <a:p>
            <a:endParaRPr lang="fr-CA" sz="1200" dirty="0"/>
          </a:p>
        </p:txBody>
      </p:sp>
    </p:spTree>
    <p:extLst>
      <p:ext uri="{BB962C8B-B14F-4D97-AF65-F5344CB8AC3E}">
        <p14:creationId xmlns:p14="http://schemas.microsoft.com/office/powerpoint/2010/main" val="26518950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Ce qu’il y a d’autre dans le portrait !</a:t>
            </a:r>
          </a:p>
        </p:txBody>
      </p:sp>
      <p:pic>
        <p:nvPicPr>
          <p:cNvPr id="3" name="Image 2"/>
          <p:cNvPicPr>
            <a:picLocks noChangeAspect="1"/>
          </p:cNvPicPr>
          <p:nvPr/>
        </p:nvPicPr>
        <p:blipFill>
          <a:blip r:embed="rId3" cstate="print">
            <a:clrChange>
              <a:clrFrom>
                <a:srgbClr val="FFFFFF"/>
              </a:clrFrom>
              <a:clrTo>
                <a:srgbClr val="FFFFFF">
                  <a:alpha val="0"/>
                </a:srgbClr>
              </a:clrTo>
            </a:clrChange>
          </a:blip>
          <a:stretch>
            <a:fillRect/>
          </a:stretch>
        </p:blipFill>
        <p:spPr>
          <a:xfrm>
            <a:off x="107504" y="4587974"/>
            <a:ext cx="1666577" cy="555526"/>
          </a:xfrm>
          <a:prstGeom prst="rect">
            <a:avLst/>
          </a:prstGeom>
        </p:spPr>
      </p:pic>
    </p:spTree>
    <p:extLst>
      <p:ext uri="{BB962C8B-B14F-4D97-AF65-F5344CB8AC3E}">
        <p14:creationId xmlns:p14="http://schemas.microsoft.com/office/powerpoint/2010/main" val="1961827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0BA8EDE-6DC9-4F99-B0F4-25DFD083338C}" type="slidenum">
              <a:rPr lang="fr-FR" smtClean="0"/>
              <a:pPr/>
              <a:t>57</a:t>
            </a:fld>
            <a:endParaRPr lang="fr-FR"/>
          </a:p>
        </p:txBody>
      </p:sp>
      <p:sp>
        <p:nvSpPr>
          <p:cNvPr id="4" name="Espace réservé du contenu 3"/>
          <p:cNvSpPr txBox="1">
            <a:spLocks/>
          </p:cNvSpPr>
          <p:nvPr/>
        </p:nvSpPr>
        <p:spPr>
          <a:xfrm>
            <a:off x="467544" y="843558"/>
            <a:ext cx="8229600" cy="3556491"/>
          </a:xfrm>
          <a:prstGeom prst="rect">
            <a:avLst/>
          </a:prstGeom>
        </p:spPr>
        <p:txBody>
          <a:bodyPr>
            <a:normAutofit/>
          </a:bodyPr>
          <a:lstStyle>
            <a:lvl1pPr marL="0" indent="0" algn="l" defTabSz="914400" rtl="0" eaLnBrk="1" latinLnBrk="0" hangingPunct="1">
              <a:spcBef>
                <a:spcPts val="0"/>
              </a:spcBef>
              <a:spcAft>
                <a:spcPts val="1200"/>
              </a:spcAft>
              <a:buClr>
                <a:schemeClr val="accent5">
                  <a:lumMod val="75000"/>
                </a:schemeClr>
              </a:buClr>
              <a:buFontTx/>
              <a:buNone/>
              <a:defRPr sz="2800" kern="1200">
                <a:solidFill>
                  <a:schemeClr val="accent5">
                    <a:lumMod val="75000"/>
                  </a:schemeClr>
                </a:solidFill>
                <a:latin typeface="HelveticaNeueLT Std" pitchFamily="34" charset="0"/>
                <a:ea typeface="+mn-ea"/>
                <a:cs typeface="+mn-cs"/>
              </a:defRPr>
            </a:lvl1pPr>
            <a:lvl2pPr marL="357188" indent="-357188" algn="l" defTabSz="914400" rtl="0" eaLnBrk="1" latinLnBrk="0" hangingPunct="1">
              <a:spcBef>
                <a:spcPts val="0"/>
              </a:spcBef>
              <a:spcAft>
                <a:spcPts val="1200"/>
              </a:spcAft>
              <a:buClr>
                <a:schemeClr val="accent6">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2pPr>
            <a:lvl3pPr marL="714375" indent="-357188" algn="l" defTabSz="914400" rtl="0" eaLnBrk="1" latinLnBrk="0" hangingPunct="1">
              <a:spcBef>
                <a:spcPts val="0"/>
              </a:spcBef>
              <a:spcAft>
                <a:spcPts val="1200"/>
              </a:spcAft>
              <a:buClr>
                <a:schemeClr val="accent5">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3pPr>
            <a:lvl4pPr marL="1079500" indent="-365125" algn="l" defTabSz="914400" rtl="0" eaLnBrk="1" latinLnBrk="0" hangingPunct="1">
              <a:spcBef>
                <a:spcPts val="0"/>
              </a:spcBef>
              <a:spcAft>
                <a:spcPts val="1200"/>
              </a:spcAft>
              <a:buClr>
                <a:schemeClr val="accent6">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4pPr>
            <a:lvl5pPr marL="1793875" indent="-357188" algn="l" defTabSz="914400" rtl="0" eaLnBrk="1" latinLnBrk="0" hangingPunct="1">
              <a:spcBef>
                <a:spcPct val="20000"/>
              </a:spcBef>
              <a:buClr>
                <a:schemeClr val="accent5">
                  <a:lumMod val="75000"/>
                </a:schemeClr>
              </a:buClr>
              <a:buFont typeface="Wingdings" pitchFamily="2" charset="2"/>
              <a:buChar char="§"/>
              <a:defRPr sz="2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dirty="0"/>
              <a:t>Plus de détails sur les données MADO !</a:t>
            </a:r>
          </a:p>
          <a:p>
            <a:pPr lvl="1"/>
            <a:r>
              <a:rPr lang="fr-CA" sz="2000" dirty="0"/>
              <a:t>par groupes d’âge</a:t>
            </a:r>
          </a:p>
          <a:p>
            <a:pPr lvl="1"/>
            <a:r>
              <a:rPr lang="fr-CA" sz="2000" dirty="0"/>
              <a:t>par région</a:t>
            </a:r>
          </a:p>
          <a:p>
            <a:pPr lvl="1"/>
            <a:r>
              <a:rPr lang="fr-CA" sz="2000" dirty="0"/>
              <a:t>sur les tendances</a:t>
            </a:r>
          </a:p>
          <a:p>
            <a:pPr lvl="1"/>
            <a:r>
              <a:rPr lang="fr-CA" sz="2000" dirty="0"/>
              <a:t>sur le programme de gratuité des médicaments pour les MTS (annexe 2)</a:t>
            </a:r>
          </a:p>
          <a:p>
            <a:r>
              <a:rPr lang="fr-CA" sz="2100" dirty="0"/>
              <a:t>Discussion et analyse des résultats </a:t>
            </a:r>
          </a:p>
        </p:txBody>
      </p:sp>
      <p:pic>
        <p:nvPicPr>
          <p:cNvPr id="5" name="Image 4"/>
          <p:cNvPicPr>
            <a:picLocks noChangeAspect="1"/>
          </p:cNvPicPr>
          <p:nvPr/>
        </p:nvPicPr>
        <p:blipFill>
          <a:blip r:embed="rId3" cstate="print"/>
          <a:stretch>
            <a:fillRect/>
          </a:stretch>
        </p:blipFill>
        <p:spPr>
          <a:xfrm>
            <a:off x="344658" y="4484538"/>
            <a:ext cx="1851077" cy="617026"/>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87474"/>
            <a:ext cx="8640960" cy="857250"/>
          </a:xfrm>
        </p:spPr>
        <p:txBody>
          <a:bodyPr>
            <a:normAutofit/>
          </a:bodyPr>
          <a:lstStyle/>
          <a:p>
            <a:r>
              <a:rPr lang="fr-CA" sz="2000" dirty="0"/>
              <a:t>Autres documents d’intérêt sur l’épidémiologie des ITSS au Québec</a:t>
            </a:r>
          </a:p>
        </p:txBody>
      </p:sp>
      <p:sp>
        <p:nvSpPr>
          <p:cNvPr id="3" name="Espace réservé du contenu 2"/>
          <p:cNvSpPr>
            <a:spLocks noGrp="1"/>
          </p:cNvSpPr>
          <p:nvPr>
            <p:ph idx="1"/>
          </p:nvPr>
        </p:nvSpPr>
        <p:spPr>
          <a:xfrm>
            <a:off x="457200" y="1419622"/>
            <a:ext cx="8363272" cy="3309305"/>
          </a:xfrm>
        </p:spPr>
        <p:txBody>
          <a:bodyPr>
            <a:normAutofit fontScale="62500" lnSpcReduction="20000"/>
          </a:bodyPr>
          <a:lstStyle/>
          <a:p>
            <a:pPr>
              <a:lnSpc>
                <a:spcPct val="120000"/>
              </a:lnSpc>
            </a:pPr>
            <a:r>
              <a:rPr lang="fr-CA" dirty="0"/>
              <a:t>Rapport du programme québécois de surveillance du VIH (INSPQ, 2017)</a:t>
            </a:r>
          </a:p>
          <a:p>
            <a:pPr>
              <a:lnSpc>
                <a:spcPct val="120000"/>
              </a:lnSpc>
            </a:pPr>
            <a:r>
              <a:rPr lang="fr-CA" dirty="0"/>
              <a:t>Rapport de surveillance des souches de NG résistantes aux antibiotiques (LSPQ/INSPQ, 2018)</a:t>
            </a:r>
          </a:p>
          <a:p>
            <a:pPr>
              <a:lnSpc>
                <a:spcPct val="120000"/>
              </a:lnSpc>
            </a:pPr>
            <a:r>
              <a:rPr lang="fr-CA" dirty="0"/>
              <a:t>Rapport et sommaire de vigie rehaussée de la syphilis chez les jeunes (BSV, MSSS, 2014)</a:t>
            </a:r>
          </a:p>
          <a:p>
            <a:pPr>
              <a:lnSpc>
                <a:spcPct val="120000"/>
              </a:lnSpc>
            </a:pPr>
            <a:r>
              <a:rPr lang="fr-CA" dirty="0"/>
              <a:t>Lymphogranulomatose vénérienne au Québec, Portrait épidémiologique (BSV, 2017)</a:t>
            </a:r>
          </a:p>
          <a:p>
            <a:pPr>
              <a:lnSpc>
                <a:spcPct val="120000"/>
              </a:lnSpc>
            </a:pPr>
            <a:r>
              <a:rPr lang="fr-CA" dirty="0"/>
              <a:t>Rapports et publications des études populationnelles</a:t>
            </a:r>
          </a:p>
          <a:p>
            <a:pPr>
              <a:lnSpc>
                <a:spcPct val="120000"/>
              </a:lnSpc>
            </a:pPr>
            <a:r>
              <a:rPr lang="fr-CA" dirty="0"/>
              <a:t>Rapport intégré ITSS (INSPQ , 2012)</a:t>
            </a:r>
          </a:p>
          <a:p>
            <a:pPr>
              <a:lnSpc>
                <a:spcPct val="120000"/>
              </a:lnSpc>
            </a:pPr>
            <a:r>
              <a:rPr lang="fr-CA" dirty="0"/>
              <a:t>Infocentre (Plan de surveillance)</a:t>
            </a:r>
          </a:p>
        </p:txBody>
      </p:sp>
      <p:sp>
        <p:nvSpPr>
          <p:cNvPr id="4" name="Espace réservé du numéro de diapositive 3"/>
          <p:cNvSpPr>
            <a:spLocks noGrp="1"/>
          </p:cNvSpPr>
          <p:nvPr>
            <p:ph type="sldNum" sz="quarter" idx="12"/>
          </p:nvPr>
        </p:nvSpPr>
        <p:spPr/>
        <p:txBody>
          <a:bodyPr/>
          <a:lstStyle/>
          <a:p>
            <a:fld id="{A5B39664-167F-834A-9888-E3B06C15E254}" type="slidenum">
              <a:rPr lang="fr-FR" smtClean="0"/>
              <a:pPr/>
              <a:t>58</a:t>
            </a:fld>
            <a:endParaRPr lang="fr-FR"/>
          </a:p>
        </p:txBody>
      </p:sp>
      <p:pic>
        <p:nvPicPr>
          <p:cNvPr id="5" name="Image 4"/>
          <p:cNvPicPr>
            <a:picLocks noChangeAspect="1"/>
          </p:cNvPicPr>
          <p:nvPr/>
        </p:nvPicPr>
        <p:blipFill>
          <a:blip r:embed="rId3" cstate="print"/>
          <a:stretch>
            <a:fillRect/>
          </a:stretch>
        </p:blipFill>
        <p:spPr>
          <a:xfrm>
            <a:off x="344658" y="4484538"/>
            <a:ext cx="1851077" cy="617026"/>
          </a:xfrm>
          <a:prstGeom prst="rect">
            <a:avLst/>
          </a:prstGeom>
        </p:spPr>
      </p:pic>
    </p:spTree>
    <p:extLst>
      <p:ext uri="{BB962C8B-B14F-4D97-AF65-F5344CB8AC3E}">
        <p14:creationId xmlns:p14="http://schemas.microsoft.com/office/powerpoint/2010/main" val="1860586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i="1" dirty="0"/>
              <a:t>Chlamydia </a:t>
            </a:r>
            <a:r>
              <a:rPr lang="fr-CA" i="1" dirty="0" err="1"/>
              <a:t>trachomatis</a:t>
            </a:r>
            <a:r>
              <a:rPr lang="fr-CA" i="1" dirty="0"/>
              <a:t>, </a:t>
            </a:r>
            <a:r>
              <a:rPr lang="fr-CA" dirty="0"/>
              <a:t>infections </a:t>
            </a:r>
            <a:r>
              <a:rPr lang="fr-CA" dirty="0" err="1"/>
              <a:t>extragénitales</a:t>
            </a:r>
            <a:r>
              <a:rPr lang="fr-CA" dirty="0"/>
              <a:t> - 2018</a:t>
            </a:r>
          </a:p>
        </p:txBody>
      </p:sp>
      <p:graphicFrame>
        <p:nvGraphicFramePr>
          <p:cNvPr id="5" name="Espace réservé du contenu 4"/>
          <p:cNvGraphicFramePr>
            <a:graphicFrameLocks noGrp="1"/>
          </p:cNvGraphicFramePr>
          <p:nvPr>
            <p:ph idx="1"/>
          </p:nvPr>
        </p:nvGraphicFramePr>
        <p:xfrm>
          <a:off x="1043608" y="1491630"/>
          <a:ext cx="4626655" cy="2545184"/>
        </p:xfrm>
        <a:graphic>
          <a:graphicData uri="http://schemas.openxmlformats.org/drawingml/2006/table">
            <a:tbl>
              <a:tblPr>
                <a:tableStyleId>{8FD4443E-F989-4FC4-A0C8-D5A2AF1F390B}</a:tableStyleId>
              </a:tblPr>
              <a:tblGrid>
                <a:gridCol w="2702884">
                  <a:extLst>
                    <a:ext uri="{9D8B030D-6E8A-4147-A177-3AD203B41FA5}">
                      <a16:colId xmlns:a16="http://schemas.microsoft.com/office/drawing/2014/main" val="20000"/>
                    </a:ext>
                  </a:extLst>
                </a:gridCol>
                <a:gridCol w="1088228">
                  <a:extLst>
                    <a:ext uri="{9D8B030D-6E8A-4147-A177-3AD203B41FA5}">
                      <a16:colId xmlns:a16="http://schemas.microsoft.com/office/drawing/2014/main" val="20001"/>
                    </a:ext>
                  </a:extLst>
                </a:gridCol>
                <a:gridCol w="835543">
                  <a:extLst>
                    <a:ext uri="{9D8B030D-6E8A-4147-A177-3AD203B41FA5}">
                      <a16:colId xmlns:a16="http://schemas.microsoft.com/office/drawing/2014/main" val="20002"/>
                    </a:ext>
                  </a:extLst>
                </a:gridCol>
              </a:tblGrid>
              <a:tr h="156998">
                <a:tc rowSpan="2">
                  <a:txBody>
                    <a:bodyPr/>
                    <a:lstStyle/>
                    <a:p>
                      <a:pPr marL="180340" indent="-180340">
                        <a:lnSpc>
                          <a:spcPct val="110000"/>
                        </a:lnSpc>
                        <a:spcAft>
                          <a:spcPts val="0"/>
                        </a:spcAft>
                        <a:tabLst>
                          <a:tab pos="226695" algn="l"/>
                        </a:tabLst>
                      </a:pPr>
                      <a:r>
                        <a:rPr lang="fr-CA" sz="1400" b="1" dirty="0"/>
                        <a:t>     Cas avec information disponible sur le site d’infection*</a:t>
                      </a:r>
                      <a:endParaRPr lang="fr-CA" sz="1400" b="1" dirty="0">
                        <a:latin typeface="HelveticaNeueLT Std"/>
                        <a:ea typeface="Calibri"/>
                        <a:cs typeface="Times New Roman"/>
                      </a:endParaRPr>
                    </a:p>
                  </a:txBody>
                  <a:tcPr marL="14973" marR="14973" marT="14973" marB="14973" anchor="ctr">
                    <a:solidFill>
                      <a:schemeClr val="accent5">
                        <a:lumMod val="50000"/>
                      </a:schemeClr>
                    </a:solidFill>
                  </a:tcPr>
                </a:tc>
                <a:tc gridSpan="2">
                  <a:txBody>
                    <a:bodyPr/>
                    <a:lstStyle/>
                    <a:p>
                      <a:pPr marL="180340" indent="-180340" algn="ctr">
                        <a:lnSpc>
                          <a:spcPct val="110000"/>
                        </a:lnSpc>
                        <a:spcAft>
                          <a:spcPts val="0"/>
                        </a:spcAft>
                        <a:tabLst>
                          <a:tab pos="226695" algn="l"/>
                        </a:tabLst>
                      </a:pPr>
                      <a:r>
                        <a:rPr lang="fr-CA" sz="1400" b="1" dirty="0"/>
                        <a:t>Hommes*</a:t>
                      </a:r>
                      <a:endParaRPr lang="fr-CA" sz="1400" b="1" dirty="0">
                        <a:latin typeface="HelveticaNeueLT Std"/>
                        <a:ea typeface="Calibri"/>
                        <a:cs typeface="Times New Roman"/>
                      </a:endParaRPr>
                    </a:p>
                  </a:txBody>
                  <a:tcPr marL="14973" marR="14973" marT="14973" marB="14973" anchor="ctr">
                    <a:solidFill>
                      <a:schemeClr val="tx2">
                        <a:lumMod val="75000"/>
                      </a:schemeClr>
                    </a:solidFill>
                  </a:tcPr>
                </a:tc>
                <a:tc hMerge="1">
                  <a:txBody>
                    <a:bodyPr/>
                    <a:lstStyle/>
                    <a:p>
                      <a:endParaRPr lang="fr-CA"/>
                    </a:p>
                  </a:txBody>
                  <a:tcPr/>
                </a:tc>
                <a:extLst>
                  <a:ext uri="{0D108BD9-81ED-4DB2-BD59-A6C34878D82A}">
                    <a16:rowId xmlns:a16="http://schemas.microsoft.com/office/drawing/2014/main" val="10000"/>
                  </a:ext>
                </a:extLst>
              </a:tr>
              <a:tr h="284052">
                <a:tc vMerge="1">
                  <a:txBody>
                    <a:bodyPr/>
                    <a:lstStyle/>
                    <a:p>
                      <a:endParaRPr lang="fr-CA"/>
                    </a:p>
                  </a:txBody>
                  <a:tcPr/>
                </a:tc>
                <a:tc gridSpan="2">
                  <a:txBody>
                    <a:bodyPr/>
                    <a:lstStyle/>
                    <a:p>
                      <a:pPr marL="180340" indent="-180340" algn="ctr">
                        <a:lnSpc>
                          <a:spcPct val="110000"/>
                        </a:lnSpc>
                        <a:spcAft>
                          <a:spcPts val="0"/>
                        </a:spcAft>
                        <a:tabLst>
                          <a:tab pos="226695" algn="l"/>
                        </a:tabLst>
                      </a:pPr>
                      <a:r>
                        <a:rPr lang="fr-CA" sz="1400" b="1" dirty="0"/>
                        <a:t>N = 10 736</a:t>
                      </a:r>
                      <a:endParaRPr lang="fr-CA" sz="1400" b="1" dirty="0">
                        <a:latin typeface="HelveticaNeueLT Std"/>
                        <a:ea typeface="Calibri"/>
                        <a:cs typeface="Times New Roman"/>
                      </a:endParaRPr>
                    </a:p>
                  </a:txBody>
                  <a:tcPr marL="14973" marR="14973" marT="14973" marB="14973" anchor="ctr">
                    <a:solidFill>
                      <a:schemeClr val="tx2">
                        <a:lumMod val="75000"/>
                      </a:schemeClr>
                    </a:solidFill>
                  </a:tcPr>
                </a:tc>
                <a:tc hMerge="1">
                  <a:txBody>
                    <a:bodyPr/>
                    <a:lstStyle/>
                    <a:p>
                      <a:endParaRPr lang="fr-CA"/>
                    </a:p>
                  </a:txBody>
                  <a:tcPr/>
                </a:tc>
                <a:extLst>
                  <a:ext uri="{0D108BD9-81ED-4DB2-BD59-A6C34878D82A}">
                    <a16:rowId xmlns:a16="http://schemas.microsoft.com/office/drawing/2014/main" val="10001"/>
                  </a:ext>
                </a:extLst>
              </a:tr>
              <a:tr h="156998">
                <a:tc>
                  <a:txBody>
                    <a:bodyPr/>
                    <a:lstStyle/>
                    <a:p>
                      <a:pPr marL="180340" indent="-180340" algn="ctr">
                        <a:lnSpc>
                          <a:spcPct val="110000"/>
                        </a:lnSpc>
                        <a:spcAft>
                          <a:spcPts val="0"/>
                        </a:spcAft>
                        <a:tabLst>
                          <a:tab pos="226695" algn="l"/>
                        </a:tabLst>
                      </a:pPr>
                      <a:endParaRPr lang="fr-CA" sz="1400" dirty="0">
                        <a:latin typeface="HelveticaNeueLT Std"/>
                        <a:ea typeface="Calibri"/>
                        <a:cs typeface="Times New Roman"/>
                      </a:endParaRPr>
                    </a:p>
                  </a:txBody>
                  <a:tcPr marL="14973" marR="14973" marT="14973" marB="14973" anchor="ctr">
                    <a:solidFill>
                      <a:schemeClr val="accent5">
                        <a:lumMod val="50000"/>
                      </a:schemeClr>
                    </a:solidFill>
                  </a:tcPr>
                </a:tc>
                <a:tc>
                  <a:txBody>
                    <a:bodyPr/>
                    <a:lstStyle/>
                    <a:p>
                      <a:pPr marL="180340" indent="-180340" algn="ctr">
                        <a:lnSpc>
                          <a:spcPct val="110000"/>
                        </a:lnSpc>
                        <a:spcAft>
                          <a:spcPts val="0"/>
                        </a:spcAft>
                        <a:tabLst>
                          <a:tab pos="226695" algn="l"/>
                        </a:tabLst>
                      </a:pPr>
                      <a:r>
                        <a:rPr lang="fr-CA" sz="1400" dirty="0"/>
                        <a:t>n</a:t>
                      </a:r>
                      <a:endParaRPr lang="fr-CA" sz="1400" dirty="0">
                        <a:latin typeface="HelveticaNeueLT Std"/>
                        <a:ea typeface="Calibri"/>
                        <a:cs typeface="Times New Roman"/>
                      </a:endParaRPr>
                    </a:p>
                  </a:txBody>
                  <a:tcPr marL="14973" marR="14973" marT="14973" marB="14973" anchor="ctr">
                    <a:solidFill>
                      <a:schemeClr val="tx2">
                        <a:lumMod val="75000"/>
                      </a:schemeClr>
                    </a:solidFill>
                  </a:tcPr>
                </a:tc>
                <a:tc>
                  <a:txBody>
                    <a:bodyPr/>
                    <a:lstStyle/>
                    <a:p>
                      <a:pPr marL="180340" indent="-180340" algn="ctr">
                        <a:lnSpc>
                          <a:spcPct val="110000"/>
                        </a:lnSpc>
                        <a:spcAft>
                          <a:spcPts val="0"/>
                        </a:spcAft>
                        <a:tabLst>
                          <a:tab pos="226695" algn="l"/>
                        </a:tabLst>
                      </a:pPr>
                      <a:r>
                        <a:rPr lang="fr-CA" sz="1400" dirty="0"/>
                        <a:t>%</a:t>
                      </a:r>
                      <a:endParaRPr lang="fr-CA" sz="1400" dirty="0">
                        <a:latin typeface="HelveticaNeueLT Std"/>
                        <a:ea typeface="Calibri"/>
                        <a:cs typeface="Times New Roman"/>
                      </a:endParaRPr>
                    </a:p>
                  </a:txBody>
                  <a:tcPr marL="14973" marR="14973" marT="14973" marB="14973" anchor="ctr">
                    <a:solidFill>
                      <a:schemeClr val="tx2">
                        <a:lumMod val="75000"/>
                      </a:schemeClr>
                    </a:solidFill>
                  </a:tcPr>
                </a:tc>
                <a:extLst>
                  <a:ext uri="{0D108BD9-81ED-4DB2-BD59-A6C34878D82A}">
                    <a16:rowId xmlns:a16="http://schemas.microsoft.com/office/drawing/2014/main" val="10002"/>
                  </a:ext>
                </a:extLst>
              </a:tr>
              <a:tr h="156998">
                <a:tc>
                  <a:txBody>
                    <a:bodyPr/>
                    <a:lstStyle/>
                    <a:p>
                      <a:pPr marL="180340" indent="-180340">
                        <a:lnSpc>
                          <a:spcPct val="110000"/>
                        </a:lnSpc>
                        <a:spcAft>
                          <a:spcPts val="0"/>
                        </a:spcAft>
                        <a:tabLst>
                          <a:tab pos="226695" algn="l"/>
                        </a:tabLst>
                      </a:pPr>
                      <a:r>
                        <a:rPr lang="fr-CA" sz="1400" dirty="0">
                          <a:solidFill>
                            <a:schemeClr val="tx1"/>
                          </a:solidFill>
                        </a:rPr>
                        <a:t>Rectum**</a:t>
                      </a:r>
                      <a:endParaRPr lang="fr-CA" sz="1400" dirty="0">
                        <a:solidFill>
                          <a:schemeClr val="tx1"/>
                        </a:solidFill>
                        <a:latin typeface="HelveticaNeueLT Std"/>
                        <a:ea typeface="Calibri"/>
                        <a:cs typeface="Times New Roman"/>
                      </a:endParaRPr>
                    </a:p>
                  </a:txBody>
                  <a:tcPr marL="14973" marR="14973" marT="14973" marB="14973" anchor="ctr">
                    <a:solidFill>
                      <a:schemeClr val="accent5">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1 653</a:t>
                      </a:r>
                      <a:endParaRPr lang="fr-CA" sz="1400" dirty="0">
                        <a:solidFill>
                          <a:schemeClr val="tx1"/>
                        </a:solidFill>
                        <a:latin typeface="HelveticaNeueLT Std"/>
                        <a:ea typeface="Calibri"/>
                        <a:cs typeface="Times New Roman"/>
                      </a:endParaRPr>
                    </a:p>
                  </a:txBody>
                  <a:tcPr marL="14973" marR="14973" marT="14973" marB="14973" anchor="ctr">
                    <a:solidFill>
                      <a:schemeClr val="tx2">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15 %</a:t>
                      </a:r>
                      <a:endParaRPr lang="fr-CA" sz="1400" dirty="0">
                        <a:solidFill>
                          <a:schemeClr val="tx1"/>
                        </a:solidFill>
                        <a:latin typeface="HelveticaNeueLT Std"/>
                        <a:ea typeface="Calibri"/>
                        <a:cs typeface="Times New Roman"/>
                      </a:endParaRPr>
                    </a:p>
                  </a:txBody>
                  <a:tcPr marL="14973" marR="14973" marT="14973" marB="14973" anchor="ctr">
                    <a:solidFill>
                      <a:schemeClr val="tx2">
                        <a:lumMod val="20000"/>
                        <a:lumOff val="80000"/>
                      </a:schemeClr>
                    </a:solidFill>
                  </a:tcPr>
                </a:tc>
                <a:extLst>
                  <a:ext uri="{0D108BD9-81ED-4DB2-BD59-A6C34878D82A}">
                    <a16:rowId xmlns:a16="http://schemas.microsoft.com/office/drawing/2014/main" val="10003"/>
                  </a:ext>
                </a:extLst>
              </a:tr>
              <a:tr h="156998">
                <a:tc>
                  <a:txBody>
                    <a:bodyPr/>
                    <a:lstStyle/>
                    <a:p>
                      <a:pPr marL="223520" indent="-180340">
                        <a:lnSpc>
                          <a:spcPct val="110000"/>
                        </a:lnSpc>
                        <a:spcAft>
                          <a:spcPts val="0"/>
                        </a:spcAft>
                        <a:tabLst>
                          <a:tab pos="226695" algn="l"/>
                        </a:tabLst>
                      </a:pPr>
                      <a:r>
                        <a:rPr lang="fr-CA" sz="1400" dirty="0">
                          <a:solidFill>
                            <a:schemeClr val="tx1"/>
                          </a:solidFill>
                        </a:rPr>
                        <a:t>Seulement rectum </a:t>
                      </a:r>
                      <a:endParaRPr lang="fr-CA" sz="1400" dirty="0">
                        <a:solidFill>
                          <a:schemeClr val="tx1"/>
                        </a:solidFill>
                        <a:latin typeface="HelveticaNeueLT Std"/>
                        <a:ea typeface="Calibri"/>
                        <a:cs typeface="Times New Roman"/>
                      </a:endParaRPr>
                    </a:p>
                  </a:txBody>
                  <a:tcPr marL="14973" marR="14973" marT="14973" marB="14973" anchor="ctr">
                    <a:solidFill>
                      <a:schemeClr val="accent5">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1 419</a:t>
                      </a:r>
                      <a:endParaRPr lang="fr-CA" sz="1400" dirty="0">
                        <a:solidFill>
                          <a:schemeClr val="tx1"/>
                        </a:solidFill>
                        <a:latin typeface="HelveticaNeueLT Std"/>
                        <a:ea typeface="Calibri"/>
                        <a:cs typeface="Times New Roman"/>
                      </a:endParaRPr>
                    </a:p>
                  </a:txBody>
                  <a:tcPr marL="14973" marR="14973" marT="14973" marB="14973" anchor="ctr">
                    <a:solidFill>
                      <a:schemeClr val="tx2">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13 %</a:t>
                      </a:r>
                      <a:endParaRPr lang="fr-CA" sz="1400" dirty="0">
                        <a:solidFill>
                          <a:schemeClr val="tx1"/>
                        </a:solidFill>
                        <a:latin typeface="HelveticaNeueLT Std"/>
                        <a:ea typeface="Calibri"/>
                        <a:cs typeface="Times New Roman"/>
                      </a:endParaRPr>
                    </a:p>
                  </a:txBody>
                  <a:tcPr marL="14973" marR="14973" marT="14973" marB="14973" anchor="ctr">
                    <a:solidFill>
                      <a:schemeClr val="tx2">
                        <a:lumMod val="20000"/>
                        <a:lumOff val="80000"/>
                      </a:schemeClr>
                    </a:solidFill>
                  </a:tcPr>
                </a:tc>
                <a:extLst>
                  <a:ext uri="{0D108BD9-81ED-4DB2-BD59-A6C34878D82A}">
                    <a16:rowId xmlns:a16="http://schemas.microsoft.com/office/drawing/2014/main" val="10004"/>
                  </a:ext>
                </a:extLst>
              </a:tr>
              <a:tr h="156998">
                <a:tc>
                  <a:txBody>
                    <a:bodyPr/>
                    <a:lstStyle/>
                    <a:p>
                      <a:pPr marL="219710" indent="-180340">
                        <a:lnSpc>
                          <a:spcPct val="110000"/>
                        </a:lnSpc>
                        <a:spcAft>
                          <a:spcPts val="0"/>
                        </a:spcAft>
                        <a:tabLst>
                          <a:tab pos="226695" algn="l"/>
                        </a:tabLst>
                      </a:pPr>
                      <a:r>
                        <a:rPr lang="fr-CA" sz="1400" dirty="0">
                          <a:solidFill>
                            <a:schemeClr val="tx1"/>
                          </a:solidFill>
                        </a:rPr>
                        <a:t>Seulement rectum et pharynx </a:t>
                      </a:r>
                      <a:endParaRPr lang="fr-CA" sz="1400" dirty="0">
                        <a:solidFill>
                          <a:schemeClr val="tx1"/>
                        </a:solidFill>
                        <a:latin typeface="HelveticaNeueLT Std"/>
                        <a:ea typeface="Calibri"/>
                        <a:cs typeface="Times New Roman"/>
                      </a:endParaRPr>
                    </a:p>
                  </a:txBody>
                  <a:tcPr marL="14973" marR="14973" marT="14973" marB="14973" anchor="ctr">
                    <a:solidFill>
                      <a:schemeClr val="accent5">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101</a:t>
                      </a:r>
                      <a:endParaRPr lang="fr-CA" sz="1400" dirty="0">
                        <a:solidFill>
                          <a:schemeClr val="tx1"/>
                        </a:solidFill>
                        <a:latin typeface="HelveticaNeueLT Std"/>
                        <a:ea typeface="Calibri"/>
                        <a:cs typeface="Times New Roman"/>
                      </a:endParaRPr>
                    </a:p>
                  </a:txBody>
                  <a:tcPr marL="14973" marR="14973" marT="14973" marB="14973" anchor="ctr">
                    <a:solidFill>
                      <a:schemeClr val="tx2">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0,9 %</a:t>
                      </a:r>
                      <a:endParaRPr lang="fr-CA" sz="1400" dirty="0">
                        <a:solidFill>
                          <a:schemeClr val="tx1"/>
                        </a:solidFill>
                        <a:latin typeface="HelveticaNeueLT Std"/>
                        <a:ea typeface="Calibri"/>
                        <a:cs typeface="Times New Roman"/>
                      </a:endParaRPr>
                    </a:p>
                  </a:txBody>
                  <a:tcPr marL="14973" marR="14973" marT="14973" marB="14973" anchor="ctr">
                    <a:solidFill>
                      <a:schemeClr val="tx2">
                        <a:lumMod val="20000"/>
                        <a:lumOff val="80000"/>
                      </a:schemeClr>
                    </a:solidFill>
                  </a:tcPr>
                </a:tc>
                <a:extLst>
                  <a:ext uri="{0D108BD9-81ED-4DB2-BD59-A6C34878D82A}">
                    <a16:rowId xmlns:a16="http://schemas.microsoft.com/office/drawing/2014/main" val="10005"/>
                  </a:ext>
                </a:extLst>
              </a:tr>
              <a:tr h="156998">
                <a:tc>
                  <a:txBody>
                    <a:bodyPr/>
                    <a:lstStyle/>
                    <a:p>
                      <a:pPr marL="180340" indent="-180340">
                        <a:lnSpc>
                          <a:spcPct val="110000"/>
                        </a:lnSpc>
                        <a:spcAft>
                          <a:spcPts val="0"/>
                        </a:spcAft>
                        <a:tabLst>
                          <a:tab pos="226695" algn="l"/>
                        </a:tabLst>
                      </a:pPr>
                      <a:r>
                        <a:rPr lang="fr-CA" sz="1400">
                          <a:solidFill>
                            <a:schemeClr val="tx1"/>
                          </a:solidFill>
                        </a:rPr>
                        <a:t>Pharynx**</a:t>
                      </a:r>
                      <a:endParaRPr lang="fr-CA" sz="1400">
                        <a:solidFill>
                          <a:schemeClr val="tx1"/>
                        </a:solidFill>
                        <a:latin typeface="HelveticaNeueLT Std"/>
                        <a:ea typeface="Calibri"/>
                        <a:cs typeface="Times New Roman"/>
                      </a:endParaRPr>
                    </a:p>
                  </a:txBody>
                  <a:tcPr marL="14973" marR="14973" marT="14973" marB="14973" anchor="ctr">
                    <a:solidFill>
                      <a:schemeClr val="accent5">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374</a:t>
                      </a:r>
                      <a:endParaRPr lang="fr-CA" sz="1400" dirty="0">
                        <a:solidFill>
                          <a:schemeClr val="tx1"/>
                        </a:solidFill>
                        <a:latin typeface="HelveticaNeueLT Std"/>
                        <a:ea typeface="Calibri"/>
                        <a:cs typeface="Times New Roman"/>
                      </a:endParaRPr>
                    </a:p>
                  </a:txBody>
                  <a:tcPr marL="14973" marR="14973" marT="14973" marB="14973" anchor="ctr">
                    <a:solidFill>
                      <a:schemeClr val="tx2">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3,5 %</a:t>
                      </a:r>
                      <a:endParaRPr lang="fr-CA" sz="1400" dirty="0">
                        <a:solidFill>
                          <a:schemeClr val="tx1"/>
                        </a:solidFill>
                        <a:latin typeface="HelveticaNeueLT Std"/>
                        <a:ea typeface="Calibri"/>
                        <a:cs typeface="Times New Roman"/>
                      </a:endParaRPr>
                    </a:p>
                  </a:txBody>
                  <a:tcPr marL="14973" marR="14973" marT="14973" marB="14973" anchor="ctr">
                    <a:solidFill>
                      <a:schemeClr val="tx2">
                        <a:lumMod val="20000"/>
                        <a:lumOff val="80000"/>
                      </a:schemeClr>
                    </a:solidFill>
                  </a:tcPr>
                </a:tc>
                <a:extLst>
                  <a:ext uri="{0D108BD9-81ED-4DB2-BD59-A6C34878D82A}">
                    <a16:rowId xmlns:a16="http://schemas.microsoft.com/office/drawing/2014/main" val="10006"/>
                  </a:ext>
                </a:extLst>
              </a:tr>
              <a:tr h="156998">
                <a:tc>
                  <a:txBody>
                    <a:bodyPr/>
                    <a:lstStyle/>
                    <a:p>
                      <a:pPr marL="180340" indent="-180340">
                        <a:lnSpc>
                          <a:spcPct val="110000"/>
                        </a:lnSpc>
                        <a:spcAft>
                          <a:spcPts val="0"/>
                        </a:spcAft>
                        <a:tabLst>
                          <a:tab pos="226695" algn="l"/>
                        </a:tabLst>
                      </a:pPr>
                      <a:r>
                        <a:rPr lang="fr-CA" sz="1400">
                          <a:solidFill>
                            <a:schemeClr val="tx1"/>
                          </a:solidFill>
                        </a:rPr>
                        <a:t>	Seulement Pharynx </a:t>
                      </a:r>
                      <a:endParaRPr lang="fr-CA" sz="1400">
                        <a:solidFill>
                          <a:schemeClr val="tx1"/>
                        </a:solidFill>
                        <a:latin typeface="HelveticaNeueLT Std"/>
                        <a:ea typeface="Calibri"/>
                        <a:cs typeface="Times New Roman"/>
                      </a:endParaRPr>
                    </a:p>
                  </a:txBody>
                  <a:tcPr marL="14973" marR="14973" marT="14973" marB="14973" anchor="ctr">
                    <a:solidFill>
                      <a:schemeClr val="accent5">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229</a:t>
                      </a:r>
                      <a:endParaRPr lang="fr-CA" sz="1400" dirty="0">
                        <a:solidFill>
                          <a:schemeClr val="tx1"/>
                        </a:solidFill>
                        <a:latin typeface="HelveticaNeueLT Std"/>
                        <a:ea typeface="Calibri"/>
                        <a:cs typeface="Times New Roman"/>
                      </a:endParaRPr>
                    </a:p>
                  </a:txBody>
                  <a:tcPr marL="14973" marR="14973" marT="14973" marB="14973" anchor="ctr">
                    <a:solidFill>
                      <a:schemeClr val="tx2">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2,1 %</a:t>
                      </a:r>
                      <a:endParaRPr lang="fr-CA" sz="1400" dirty="0">
                        <a:solidFill>
                          <a:schemeClr val="tx1"/>
                        </a:solidFill>
                        <a:latin typeface="HelveticaNeueLT Std"/>
                        <a:ea typeface="Calibri"/>
                        <a:cs typeface="Times New Roman"/>
                      </a:endParaRPr>
                    </a:p>
                  </a:txBody>
                  <a:tcPr marL="14973" marR="14973" marT="14973" marB="14973" anchor="ctr">
                    <a:solidFill>
                      <a:schemeClr val="tx2">
                        <a:lumMod val="20000"/>
                        <a:lumOff val="80000"/>
                      </a:schemeClr>
                    </a:solidFill>
                  </a:tcPr>
                </a:tc>
                <a:extLst>
                  <a:ext uri="{0D108BD9-81ED-4DB2-BD59-A6C34878D82A}">
                    <a16:rowId xmlns:a16="http://schemas.microsoft.com/office/drawing/2014/main" val="10007"/>
                  </a:ext>
                </a:extLst>
              </a:tr>
              <a:tr h="156998">
                <a:tc>
                  <a:txBody>
                    <a:bodyPr/>
                    <a:lstStyle/>
                    <a:p>
                      <a:pPr marL="180340" indent="-180340">
                        <a:lnSpc>
                          <a:spcPct val="110000"/>
                        </a:lnSpc>
                        <a:spcAft>
                          <a:spcPts val="0"/>
                        </a:spcAft>
                        <a:tabLst>
                          <a:tab pos="226695" algn="l"/>
                        </a:tabLst>
                      </a:pPr>
                      <a:r>
                        <a:rPr lang="fr-CA" sz="1400">
                          <a:solidFill>
                            <a:schemeClr val="tx1"/>
                          </a:solidFill>
                        </a:rPr>
                        <a:t>Rectum ou pharynx**</a:t>
                      </a:r>
                      <a:endParaRPr lang="fr-CA" sz="1400">
                        <a:solidFill>
                          <a:schemeClr val="tx1"/>
                        </a:solidFill>
                        <a:latin typeface="HelveticaNeueLT Std"/>
                        <a:ea typeface="Calibri"/>
                        <a:cs typeface="Times New Roman"/>
                      </a:endParaRPr>
                    </a:p>
                  </a:txBody>
                  <a:tcPr marL="14973" marR="14973" marT="14973" marB="14973" anchor="ctr">
                    <a:solidFill>
                      <a:schemeClr val="accent5">
                        <a:lumMod val="20000"/>
                        <a:lumOff val="80000"/>
                      </a:schemeClr>
                    </a:solidFill>
                  </a:tcPr>
                </a:tc>
                <a:tc>
                  <a:txBody>
                    <a:bodyPr/>
                    <a:lstStyle/>
                    <a:p>
                      <a:pPr marL="180340" marR="66675" indent="-180340" algn="ctr">
                        <a:lnSpc>
                          <a:spcPct val="110000"/>
                        </a:lnSpc>
                        <a:spcAft>
                          <a:spcPts val="0"/>
                        </a:spcAft>
                        <a:tabLst>
                          <a:tab pos="226695" algn="l"/>
                        </a:tabLst>
                      </a:pPr>
                      <a:r>
                        <a:rPr lang="fr-CA" sz="1400">
                          <a:solidFill>
                            <a:schemeClr val="tx1"/>
                          </a:solidFill>
                        </a:rPr>
                        <a:t>1 907</a:t>
                      </a:r>
                      <a:endParaRPr lang="fr-CA" sz="1400">
                        <a:solidFill>
                          <a:schemeClr val="tx1"/>
                        </a:solidFill>
                        <a:latin typeface="HelveticaNeueLT Std"/>
                        <a:ea typeface="Calibri"/>
                        <a:cs typeface="Times New Roman"/>
                      </a:endParaRPr>
                    </a:p>
                  </a:txBody>
                  <a:tcPr marL="14973" marR="14973" marT="14973" marB="14973" anchor="ctr">
                    <a:solidFill>
                      <a:schemeClr val="tx2">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18 %</a:t>
                      </a:r>
                      <a:endParaRPr lang="fr-CA" sz="1400" dirty="0">
                        <a:solidFill>
                          <a:schemeClr val="tx1"/>
                        </a:solidFill>
                        <a:latin typeface="HelveticaNeueLT Std"/>
                        <a:ea typeface="Calibri"/>
                        <a:cs typeface="Times New Roman"/>
                      </a:endParaRPr>
                    </a:p>
                  </a:txBody>
                  <a:tcPr marL="14973" marR="14973" marT="14973" marB="14973" anchor="ctr">
                    <a:solidFill>
                      <a:schemeClr val="tx2">
                        <a:lumMod val="20000"/>
                        <a:lumOff val="80000"/>
                      </a:schemeClr>
                    </a:solidFill>
                  </a:tcPr>
                </a:tc>
                <a:extLst>
                  <a:ext uri="{0D108BD9-81ED-4DB2-BD59-A6C34878D82A}">
                    <a16:rowId xmlns:a16="http://schemas.microsoft.com/office/drawing/2014/main" val="10008"/>
                  </a:ext>
                </a:extLst>
              </a:tr>
              <a:tr h="156998">
                <a:tc>
                  <a:txBody>
                    <a:bodyPr/>
                    <a:lstStyle/>
                    <a:p>
                      <a:pPr marL="226695" indent="-180340">
                        <a:lnSpc>
                          <a:spcPct val="110000"/>
                        </a:lnSpc>
                        <a:spcAft>
                          <a:spcPts val="0"/>
                        </a:spcAft>
                        <a:tabLst>
                          <a:tab pos="226695" algn="l"/>
                        </a:tabLst>
                      </a:pPr>
                      <a:r>
                        <a:rPr lang="fr-CA" sz="1400" dirty="0">
                          <a:solidFill>
                            <a:schemeClr val="tx1"/>
                          </a:solidFill>
                        </a:rPr>
                        <a:t>Seulement rectum ou pharynx</a:t>
                      </a:r>
                      <a:endParaRPr lang="fr-CA" sz="1400" dirty="0">
                        <a:solidFill>
                          <a:schemeClr val="tx1"/>
                        </a:solidFill>
                        <a:latin typeface="HelveticaNeueLT Std"/>
                        <a:ea typeface="Calibri"/>
                        <a:cs typeface="Times New Roman"/>
                      </a:endParaRPr>
                    </a:p>
                  </a:txBody>
                  <a:tcPr marL="14973" marR="14973" marT="14973" marB="14973" anchor="ctr">
                    <a:solidFill>
                      <a:schemeClr val="accent5">
                        <a:lumMod val="20000"/>
                        <a:lumOff val="80000"/>
                      </a:schemeClr>
                    </a:solidFill>
                  </a:tcPr>
                </a:tc>
                <a:tc>
                  <a:txBody>
                    <a:bodyPr/>
                    <a:lstStyle/>
                    <a:p>
                      <a:pPr marL="180340" marR="66675" indent="-180340" algn="ctr">
                        <a:lnSpc>
                          <a:spcPct val="110000"/>
                        </a:lnSpc>
                        <a:spcAft>
                          <a:spcPts val="0"/>
                        </a:spcAft>
                        <a:tabLst>
                          <a:tab pos="226695" algn="l"/>
                        </a:tabLst>
                      </a:pPr>
                      <a:r>
                        <a:rPr lang="fr-CA" sz="1400">
                          <a:solidFill>
                            <a:schemeClr val="tx1"/>
                          </a:solidFill>
                        </a:rPr>
                        <a:t>1 749</a:t>
                      </a:r>
                      <a:endParaRPr lang="fr-CA" sz="1400">
                        <a:solidFill>
                          <a:schemeClr val="tx1"/>
                        </a:solidFill>
                        <a:latin typeface="HelveticaNeueLT Std"/>
                        <a:ea typeface="Calibri"/>
                        <a:cs typeface="Times New Roman"/>
                      </a:endParaRPr>
                    </a:p>
                  </a:txBody>
                  <a:tcPr marL="14973" marR="14973" marT="14973" marB="14973" anchor="ctr">
                    <a:solidFill>
                      <a:schemeClr val="tx2">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16 %</a:t>
                      </a:r>
                      <a:endParaRPr lang="fr-CA" sz="1400" dirty="0">
                        <a:solidFill>
                          <a:schemeClr val="tx1"/>
                        </a:solidFill>
                        <a:latin typeface="HelveticaNeueLT Std"/>
                        <a:ea typeface="Calibri"/>
                        <a:cs typeface="Times New Roman"/>
                      </a:endParaRPr>
                    </a:p>
                  </a:txBody>
                  <a:tcPr marL="14973" marR="14973" marT="14973" marB="14973" anchor="ctr">
                    <a:solidFill>
                      <a:schemeClr val="tx2">
                        <a:lumMod val="20000"/>
                        <a:lumOff val="80000"/>
                      </a:schemeClr>
                    </a:solidFill>
                  </a:tcPr>
                </a:tc>
                <a:extLst>
                  <a:ext uri="{0D108BD9-81ED-4DB2-BD59-A6C34878D82A}">
                    <a16:rowId xmlns:a16="http://schemas.microsoft.com/office/drawing/2014/main" val="10009"/>
                  </a:ext>
                </a:extLst>
              </a:tr>
            </a:tbl>
          </a:graphicData>
        </a:graphic>
      </p:graphicFrame>
      <p:sp>
        <p:nvSpPr>
          <p:cNvPr id="4" name="Espace réservé du numéro de diapositive 3"/>
          <p:cNvSpPr>
            <a:spLocks noGrp="1"/>
          </p:cNvSpPr>
          <p:nvPr>
            <p:ph type="sldNum" sz="quarter" idx="12"/>
          </p:nvPr>
        </p:nvSpPr>
        <p:spPr/>
        <p:txBody>
          <a:bodyPr/>
          <a:lstStyle/>
          <a:p>
            <a:fld id="{00BA8EDE-6DC9-4F99-B0F4-25DFD083338C}" type="slidenum">
              <a:rPr lang="fr-FR" smtClean="0"/>
              <a:pPr/>
              <a:t>6</a:t>
            </a:fld>
            <a:endParaRPr lang="fr-FR"/>
          </a:p>
        </p:txBody>
      </p:sp>
      <p:graphicFrame>
        <p:nvGraphicFramePr>
          <p:cNvPr id="6" name="Tableau 5"/>
          <p:cNvGraphicFramePr>
            <a:graphicFrameLocks noGrp="1"/>
          </p:cNvGraphicFramePr>
          <p:nvPr/>
        </p:nvGraphicFramePr>
        <p:xfrm>
          <a:off x="5724128" y="1491630"/>
          <a:ext cx="1728192" cy="2545184"/>
        </p:xfrm>
        <a:graphic>
          <a:graphicData uri="http://schemas.openxmlformats.org/drawingml/2006/table">
            <a:tbl>
              <a:tblPr>
                <a:tableStyleId>{8FD4443E-F989-4FC4-A0C8-D5A2AF1F390B}</a:tableStyleId>
              </a:tblPr>
              <a:tblGrid>
                <a:gridCol w="977594">
                  <a:extLst>
                    <a:ext uri="{9D8B030D-6E8A-4147-A177-3AD203B41FA5}">
                      <a16:colId xmlns:a16="http://schemas.microsoft.com/office/drawing/2014/main" val="20000"/>
                    </a:ext>
                  </a:extLst>
                </a:gridCol>
                <a:gridCol w="750598">
                  <a:extLst>
                    <a:ext uri="{9D8B030D-6E8A-4147-A177-3AD203B41FA5}">
                      <a16:colId xmlns:a16="http://schemas.microsoft.com/office/drawing/2014/main" val="20001"/>
                    </a:ext>
                  </a:extLst>
                </a:gridCol>
              </a:tblGrid>
              <a:tr h="156998">
                <a:tc gridSpan="2">
                  <a:txBody>
                    <a:bodyPr/>
                    <a:lstStyle/>
                    <a:p>
                      <a:pPr marL="180340" marR="66675" indent="-180340" algn="ctr">
                        <a:lnSpc>
                          <a:spcPct val="110000"/>
                        </a:lnSpc>
                        <a:spcAft>
                          <a:spcPts val="0"/>
                        </a:spcAft>
                        <a:tabLst>
                          <a:tab pos="226695" algn="l"/>
                        </a:tabLst>
                      </a:pPr>
                      <a:r>
                        <a:rPr lang="fr-CA" sz="1400" b="1" dirty="0"/>
                        <a:t>Femmes*</a:t>
                      </a:r>
                      <a:endParaRPr lang="fr-CA" sz="1400" b="1" dirty="0">
                        <a:latin typeface="HelveticaNeueLT Std"/>
                        <a:ea typeface="Calibri"/>
                        <a:cs typeface="Times New Roman"/>
                      </a:endParaRPr>
                    </a:p>
                  </a:txBody>
                  <a:tcPr marL="14973" marR="14973" marT="14973" marB="14973" anchor="ctr">
                    <a:solidFill>
                      <a:schemeClr val="accent2">
                        <a:lumMod val="50000"/>
                      </a:schemeClr>
                    </a:solidFill>
                  </a:tcPr>
                </a:tc>
                <a:tc hMerge="1">
                  <a:txBody>
                    <a:bodyPr/>
                    <a:lstStyle/>
                    <a:p>
                      <a:endParaRPr lang="fr-CA"/>
                    </a:p>
                  </a:txBody>
                  <a:tcPr/>
                </a:tc>
                <a:extLst>
                  <a:ext uri="{0D108BD9-81ED-4DB2-BD59-A6C34878D82A}">
                    <a16:rowId xmlns:a16="http://schemas.microsoft.com/office/drawing/2014/main" val="10000"/>
                  </a:ext>
                </a:extLst>
              </a:tr>
              <a:tr h="284052">
                <a:tc gridSpan="2">
                  <a:txBody>
                    <a:bodyPr/>
                    <a:lstStyle/>
                    <a:p>
                      <a:pPr marL="180340" marR="66675" indent="-180340" algn="ctr">
                        <a:lnSpc>
                          <a:spcPct val="110000"/>
                        </a:lnSpc>
                        <a:spcAft>
                          <a:spcPts val="0"/>
                        </a:spcAft>
                        <a:tabLst>
                          <a:tab pos="226695" algn="l"/>
                        </a:tabLst>
                      </a:pPr>
                      <a:r>
                        <a:rPr lang="fr-CA" sz="1400" b="1" dirty="0"/>
                        <a:t>N = 16 424</a:t>
                      </a:r>
                      <a:endParaRPr lang="fr-CA" sz="1400" b="1" dirty="0">
                        <a:latin typeface="HelveticaNeueLT Std"/>
                        <a:ea typeface="Calibri"/>
                        <a:cs typeface="Times New Roman"/>
                      </a:endParaRPr>
                    </a:p>
                  </a:txBody>
                  <a:tcPr marL="14973" marR="14973" marT="14973" marB="14973" anchor="ctr">
                    <a:solidFill>
                      <a:schemeClr val="accent2">
                        <a:lumMod val="50000"/>
                      </a:schemeClr>
                    </a:solidFill>
                  </a:tcPr>
                </a:tc>
                <a:tc hMerge="1">
                  <a:txBody>
                    <a:bodyPr/>
                    <a:lstStyle/>
                    <a:p>
                      <a:endParaRPr lang="fr-CA"/>
                    </a:p>
                  </a:txBody>
                  <a:tcPr/>
                </a:tc>
                <a:extLst>
                  <a:ext uri="{0D108BD9-81ED-4DB2-BD59-A6C34878D82A}">
                    <a16:rowId xmlns:a16="http://schemas.microsoft.com/office/drawing/2014/main" val="10001"/>
                  </a:ext>
                </a:extLst>
              </a:tr>
              <a:tr h="156998">
                <a:tc>
                  <a:txBody>
                    <a:bodyPr/>
                    <a:lstStyle/>
                    <a:p>
                      <a:pPr marL="180340" marR="66675" indent="-180340" algn="ctr">
                        <a:lnSpc>
                          <a:spcPct val="110000"/>
                        </a:lnSpc>
                        <a:spcAft>
                          <a:spcPts val="0"/>
                        </a:spcAft>
                        <a:tabLst>
                          <a:tab pos="226695" algn="l"/>
                        </a:tabLst>
                      </a:pPr>
                      <a:r>
                        <a:rPr lang="fr-CA" sz="1400" dirty="0"/>
                        <a:t>n</a:t>
                      </a:r>
                      <a:endParaRPr lang="fr-CA" sz="1400" dirty="0">
                        <a:latin typeface="HelveticaNeueLT Std"/>
                        <a:ea typeface="Calibri"/>
                        <a:cs typeface="Times New Roman"/>
                      </a:endParaRPr>
                    </a:p>
                  </a:txBody>
                  <a:tcPr marL="14973" marR="14973" marT="14973" marB="14973" anchor="ctr">
                    <a:solidFill>
                      <a:schemeClr val="accent2">
                        <a:lumMod val="50000"/>
                      </a:schemeClr>
                    </a:solidFill>
                  </a:tcPr>
                </a:tc>
                <a:tc>
                  <a:txBody>
                    <a:bodyPr/>
                    <a:lstStyle/>
                    <a:p>
                      <a:pPr marL="180340" marR="66675" indent="-180340" algn="ctr">
                        <a:lnSpc>
                          <a:spcPct val="110000"/>
                        </a:lnSpc>
                        <a:spcAft>
                          <a:spcPts val="0"/>
                        </a:spcAft>
                        <a:tabLst>
                          <a:tab pos="226695" algn="l"/>
                        </a:tabLst>
                      </a:pPr>
                      <a:r>
                        <a:rPr lang="fr-CA" sz="1400" dirty="0"/>
                        <a:t>%</a:t>
                      </a:r>
                      <a:endParaRPr lang="fr-CA" sz="1400" dirty="0">
                        <a:latin typeface="HelveticaNeueLT Std"/>
                        <a:ea typeface="Calibri"/>
                        <a:cs typeface="Times New Roman"/>
                      </a:endParaRPr>
                    </a:p>
                  </a:txBody>
                  <a:tcPr marL="14973" marR="14973" marT="14973" marB="14973" anchor="ctr">
                    <a:solidFill>
                      <a:schemeClr val="accent2">
                        <a:lumMod val="50000"/>
                      </a:schemeClr>
                    </a:solidFill>
                  </a:tcPr>
                </a:tc>
                <a:extLst>
                  <a:ext uri="{0D108BD9-81ED-4DB2-BD59-A6C34878D82A}">
                    <a16:rowId xmlns:a16="http://schemas.microsoft.com/office/drawing/2014/main" val="10002"/>
                  </a:ext>
                </a:extLst>
              </a:tr>
              <a:tr h="156998">
                <a:tc>
                  <a:txBody>
                    <a:bodyPr/>
                    <a:lstStyle/>
                    <a:p>
                      <a:pPr marL="180340" marR="66675" indent="-180340" algn="ctr">
                        <a:lnSpc>
                          <a:spcPct val="110000"/>
                        </a:lnSpc>
                        <a:spcAft>
                          <a:spcPts val="0"/>
                        </a:spcAft>
                        <a:tabLst>
                          <a:tab pos="226695" algn="l"/>
                        </a:tabLst>
                      </a:pPr>
                      <a:r>
                        <a:rPr lang="fr-CA" sz="1400" dirty="0">
                          <a:solidFill>
                            <a:schemeClr val="tx1"/>
                          </a:solidFill>
                        </a:rPr>
                        <a:t>252</a:t>
                      </a:r>
                      <a:endParaRPr lang="fr-CA" sz="1400" dirty="0">
                        <a:solidFill>
                          <a:schemeClr val="tx1"/>
                        </a:solidFill>
                        <a:latin typeface="HelveticaNeueLT Std"/>
                        <a:ea typeface="Calibri"/>
                        <a:cs typeface="Times New Roman"/>
                      </a:endParaRPr>
                    </a:p>
                  </a:txBody>
                  <a:tcPr marL="14973" marR="14973" marT="14973" marB="14973" anchor="ctr">
                    <a:solidFill>
                      <a:schemeClr val="accent2">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1,5 %</a:t>
                      </a:r>
                      <a:endParaRPr lang="fr-CA" sz="1400" dirty="0">
                        <a:solidFill>
                          <a:schemeClr val="tx1"/>
                        </a:solidFill>
                        <a:latin typeface="HelveticaNeueLT Std"/>
                        <a:ea typeface="Calibri"/>
                        <a:cs typeface="Times New Roman"/>
                      </a:endParaRPr>
                    </a:p>
                  </a:txBody>
                  <a:tcPr marL="14973" marR="14973" marT="14973" marB="14973" anchor="ctr">
                    <a:solidFill>
                      <a:schemeClr val="accent2">
                        <a:lumMod val="20000"/>
                        <a:lumOff val="80000"/>
                      </a:schemeClr>
                    </a:solidFill>
                  </a:tcPr>
                </a:tc>
                <a:extLst>
                  <a:ext uri="{0D108BD9-81ED-4DB2-BD59-A6C34878D82A}">
                    <a16:rowId xmlns:a16="http://schemas.microsoft.com/office/drawing/2014/main" val="10003"/>
                  </a:ext>
                </a:extLst>
              </a:tr>
              <a:tr h="156998">
                <a:tc>
                  <a:txBody>
                    <a:bodyPr/>
                    <a:lstStyle/>
                    <a:p>
                      <a:pPr marL="180340" marR="66675" indent="-180340" algn="ctr">
                        <a:lnSpc>
                          <a:spcPct val="110000"/>
                        </a:lnSpc>
                        <a:spcAft>
                          <a:spcPts val="0"/>
                        </a:spcAft>
                        <a:tabLst>
                          <a:tab pos="226695" algn="l"/>
                        </a:tabLst>
                      </a:pPr>
                      <a:r>
                        <a:rPr lang="fr-CA" sz="1400" dirty="0">
                          <a:solidFill>
                            <a:schemeClr val="tx1"/>
                          </a:solidFill>
                        </a:rPr>
                        <a:t>92</a:t>
                      </a:r>
                      <a:endParaRPr lang="fr-CA" sz="1400" dirty="0">
                        <a:solidFill>
                          <a:schemeClr val="tx1"/>
                        </a:solidFill>
                        <a:latin typeface="HelveticaNeueLT Std"/>
                        <a:ea typeface="Calibri"/>
                        <a:cs typeface="Times New Roman"/>
                      </a:endParaRPr>
                    </a:p>
                  </a:txBody>
                  <a:tcPr marL="14973" marR="14973" marT="14973" marB="14973" anchor="ctr">
                    <a:solidFill>
                      <a:schemeClr val="accent2">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0,6 %</a:t>
                      </a:r>
                      <a:endParaRPr lang="fr-CA" sz="1400" dirty="0">
                        <a:solidFill>
                          <a:schemeClr val="tx1"/>
                        </a:solidFill>
                        <a:latin typeface="HelveticaNeueLT Std"/>
                        <a:ea typeface="Calibri"/>
                        <a:cs typeface="Times New Roman"/>
                      </a:endParaRPr>
                    </a:p>
                  </a:txBody>
                  <a:tcPr marL="14973" marR="14973" marT="14973" marB="14973" anchor="ctr">
                    <a:solidFill>
                      <a:schemeClr val="accent2">
                        <a:lumMod val="20000"/>
                        <a:lumOff val="80000"/>
                      </a:schemeClr>
                    </a:solidFill>
                  </a:tcPr>
                </a:tc>
                <a:extLst>
                  <a:ext uri="{0D108BD9-81ED-4DB2-BD59-A6C34878D82A}">
                    <a16:rowId xmlns:a16="http://schemas.microsoft.com/office/drawing/2014/main" val="10004"/>
                  </a:ext>
                </a:extLst>
              </a:tr>
              <a:tr h="156998">
                <a:tc>
                  <a:txBody>
                    <a:bodyPr/>
                    <a:lstStyle/>
                    <a:p>
                      <a:pPr marL="180340" marR="66675" indent="-180340" algn="ctr">
                        <a:lnSpc>
                          <a:spcPct val="110000"/>
                        </a:lnSpc>
                        <a:spcAft>
                          <a:spcPts val="0"/>
                        </a:spcAft>
                        <a:tabLst>
                          <a:tab pos="226695" algn="l"/>
                        </a:tabLst>
                      </a:pPr>
                      <a:r>
                        <a:rPr lang="fr-CA" sz="1400" dirty="0">
                          <a:solidFill>
                            <a:schemeClr val="tx1"/>
                          </a:solidFill>
                        </a:rPr>
                        <a:t>8</a:t>
                      </a:r>
                      <a:endParaRPr lang="fr-CA" sz="1400" dirty="0">
                        <a:solidFill>
                          <a:schemeClr val="tx1"/>
                        </a:solidFill>
                        <a:latin typeface="HelveticaNeueLT Std"/>
                        <a:ea typeface="Calibri"/>
                        <a:cs typeface="Times New Roman"/>
                      </a:endParaRPr>
                    </a:p>
                  </a:txBody>
                  <a:tcPr marL="14973" marR="14973" marT="14973" marB="14973" anchor="ctr">
                    <a:solidFill>
                      <a:schemeClr val="accent2">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0,05 %</a:t>
                      </a:r>
                      <a:endParaRPr lang="fr-CA" sz="1400" dirty="0">
                        <a:solidFill>
                          <a:schemeClr val="tx1"/>
                        </a:solidFill>
                        <a:latin typeface="HelveticaNeueLT Std"/>
                        <a:ea typeface="Calibri"/>
                        <a:cs typeface="Times New Roman"/>
                      </a:endParaRPr>
                    </a:p>
                  </a:txBody>
                  <a:tcPr marL="14973" marR="14973" marT="14973" marB="14973" anchor="ctr">
                    <a:solidFill>
                      <a:schemeClr val="accent2">
                        <a:lumMod val="20000"/>
                        <a:lumOff val="80000"/>
                      </a:schemeClr>
                    </a:solidFill>
                  </a:tcPr>
                </a:tc>
                <a:extLst>
                  <a:ext uri="{0D108BD9-81ED-4DB2-BD59-A6C34878D82A}">
                    <a16:rowId xmlns:a16="http://schemas.microsoft.com/office/drawing/2014/main" val="10005"/>
                  </a:ext>
                </a:extLst>
              </a:tr>
              <a:tr h="156998">
                <a:tc>
                  <a:txBody>
                    <a:bodyPr/>
                    <a:lstStyle/>
                    <a:p>
                      <a:pPr marL="180340" marR="66675" indent="-180340" algn="ctr">
                        <a:lnSpc>
                          <a:spcPct val="110000"/>
                        </a:lnSpc>
                        <a:spcAft>
                          <a:spcPts val="0"/>
                        </a:spcAft>
                        <a:tabLst>
                          <a:tab pos="226695" algn="l"/>
                        </a:tabLst>
                      </a:pPr>
                      <a:r>
                        <a:rPr lang="fr-CA" sz="1400" dirty="0">
                          <a:solidFill>
                            <a:schemeClr val="tx1"/>
                          </a:solidFill>
                        </a:rPr>
                        <a:t>194</a:t>
                      </a:r>
                      <a:endParaRPr lang="fr-CA" sz="1400" dirty="0">
                        <a:solidFill>
                          <a:schemeClr val="tx1"/>
                        </a:solidFill>
                        <a:latin typeface="HelveticaNeueLT Std"/>
                        <a:ea typeface="Calibri"/>
                        <a:cs typeface="Times New Roman"/>
                      </a:endParaRPr>
                    </a:p>
                  </a:txBody>
                  <a:tcPr marL="14973" marR="14973" marT="14973" marB="14973" anchor="ctr">
                    <a:solidFill>
                      <a:schemeClr val="accent2">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1,2 %</a:t>
                      </a:r>
                      <a:endParaRPr lang="fr-CA" sz="1400" dirty="0">
                        <a:solidFill>
                          <a:schemeClr val="tx1"/>
                        </a:solidFill>
                        <a:latin typeface="HelveticaNeueLT Std"/>
                        <a:ea typeface="Calibri"/>
                        <a:cs typeface="Times New Roman"/>
                      </a:endParaRPr>
                    </a:p>
                  </a:txBody>
                  <a:tcPr marL="14973" marR="14973" marT="14973" marB="14973" anchor="ctr">
                    <a:solidFill>
                      <a:schemeClr val="accent2">
                        <a:lumMod val="20000"/>
                        <a:lumOff val="80000"/>
                      </a:schemeClr>
                    </a:solidFill>
                  </a:tcPr>
                </a:tc>
                <a:extLst>
                  <a:ext uri="{0D108BD9-81ED-4DB2-BD59-A6C34878D82A}">
                    <a16:rowId xmlns:a16="http://schemas.microsoft.com/office/drawing/2014/main" val="10006"/>
                  </a:ext>
                </a:extLst>
              </a:tr>
              <a:tr h="156998">
                <a:tc>
                  <a:txBody>
                    <a:bodyPr/>
                    <a:lstStyle/>
                    <a:p>
                      <a:pPr marL="180340" marR="66675" indent="-180340" algn="ctr">
                        <a:lnSpc>
                          <a:spcPct val="110000"/>
                        </a:lnSpc>
                        <a:spcAft>
                          <a:spcPts val="0"/>
                        </a:spcAft>
                        <a:tabLst>
                          <a:tab pos="226695" algn="l"/>
                        </a:tabLst>
                      </a:pPr>
                      <a:r>
                        <a:rPr lang="fr-CA" sz="1400">
                          <a:solidFill>
                            <a:schemeClr val="tx1"/>
                          </a:solidFill>
                        </a:rPr>
                        <a:t>105</a:t>
                      </a:r>
                      <a:endParaRPr lang="fr-CA" sz="1400">
                        <a:solidFill>
                          <a:schemeClr val="tx1"/>
                        </a:solidFill>
                        <a:latin typeface="HelveticaNeueLT Std"/>
                        <a:ea typeface="Calibri"/>
                        <a:cs typeface="Times New Roman"/>
                      </a:endParaRPr>
                    </a:p>
                  </a:txBody>
                  <a:tcPr marL="14973" marR="14973" marT="14973" marB="14973" anchor="ctr">
                    <a:solidFill>
                      <a:schemeClr val="accent2">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0,6 %</a:t>
                      </a:r>
                      <a:endParaRPr lang="fr-CA" sz="1400" dirty="0">
                        <a:solidFill>
                          <a:schemeClr val="tx1"/>
                        </a:solidFill>
                        <a:latin typeface="HelveticaNeueLT Std"/>
                        <a:ea typeface="Calibri"/>
                        <a:cs typeface="Times New Roman"/>
                      </a:endParaRPr>
                    </a:p>
                  </a:txBody>
                  <a:tcPr marL="14973" marR="14973" marT="14973" marB="14973" anchor="ctr">
                    <a:solidFill>
                      <a:schemeClr val="accent2">
                        <a:lumMod val="20000"/>
                        <a:lumOff val="80000"/>
                      </a:schemeClr>
                    </a:solidFill>
                  </a:tcPr>
                </a:tc>
                <a:extLst>
                  <a:ext uri="{0D108BD9-81ED-4DB2-BD59-A6C34878D82A}">
                    <a16:rowId xmlns:a16="http://schemas.microsoft.com/office/drawing/2014/main" val="10007"/>
                  </a:ext>
                </a:extLst>
              </a:tr>
              <a:tr h="156998">
                <a:tc>
                  <a:txBody>
                    <a:bodyPr/>
                    <a:lstStyle/>
                    <a:p>
                      <a:pPr marL="180340" marR="66675" indent="-180340" algn="ctr">
                        <a:lnSpc>
                          <a:spcPct val="110000"/>
                        </a:lnSpc>
                        <a:spcAft>
                          <a:spcPts val="0"/>
                        </a:spcAft>
                        <a:tabLst>
                          <a:tab pos="226695" algn="l"/>
                        </a:tabLst>
                      </a:pPr>
                      <a:r>
                        <a:rPr lang="fr-CA" sz="1400">
                          <a:solidFill>
                            <a:schemeClr val="tx1"/>
                          </a:solidFill>
                        </a:rPr>
                        <a:t>423</a:t>
                      </a:r>
                      <a:endParaRPr lang="fr-CA" sz="1400">
                        <a:solidFill>
                          <a:schemeClr val="tx1"/>
                        </a:solidFill>
                        <a:latin typeface="HelveticaNeueLT Std"/>
                        <a:ea typeface="Calibri"/>
                        <a:cs typeface="Times New Roman"/>
                      </a:endParaRPr>
                    </a:p>
                  </a:txBody>
                  <a:tcPr marL="14973" marR="14973" marT="14973" marB="14973" anchor="ctr">
                    <a:solidFill>
                      <a:schemeClr val="accent2">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2,6 %</a:t>
                      </a:r>
                      <a:endParaRPr lang="fr-CA" sz="1400" dirty="0">
                        <a:solidFill>
                          <a:schemeClr val="tx1"/>
                        </a:solidFill>
                        <a:latin typeface="HelveticaNeueLT Std"/>
                        <a:ea typeface="Calibri"/>
                        <a:cs typeface="Times New Roman"/>
                      </a:endParaRPr>
                    </a:p>
                  </a:txBody>
                  <a:tcPr marL="14973" marR="14973" marT="14973" marB="14973" anchor="ctr">
                    <a:solidFill>
                      <a:schemeClr val="accent2">
                        <a:lumMod val="20000"/>
                        <a:lumOff val="80000"/>
                      </a:schemeClr>
                    </a:solidFill>
                  </a:tcPr>
                </a:tc>
                <a:extLst>
                  <a:ext uri="{0D108BD9-81ED-4DB2-BD59-A6C34878D82A}">
                    <a16:rowId xmlns:a16="http://schemas.microsoft.com/office/drawing/2014/main" val="10008"/>
                  </a:ext>
                </a:extLst>
              </a:tr>
              <a:tr h="156998">
                <a:tc>
                  <a:txBody>
                    <a:bodyPr/>
                    <a:lstStyle/>
                    <a:p>
                      <a:pPr marL="180340" marR="66675" indent="-180340" algn="ctr">
                        <a:lnSpc>
                          <a:spcPct val="110000"/>
                        </a:lnSpc>
                        <a:spcAft>
                          <a:spcPts val="0"/>
                        </a:spcAft>
                        <a:tabLst>
                          <a:tab pos="226695" algn="l"/>
                        </a:tabLst>
                      </a:pPr>
                      <a:r>
                        <a:rPr lang="fr-CA" sz="1400">
                          <a:solidFill>
                            <a:schemeClr val="tx1"/>
                          </a:solidFill>
                        </a:rPr>
                        <a:t>205</a:t>
                      </a:r>
                      <a:endParaRPr lang="fr-CA" sz="1400">
                        <a:solidFill>
                          <a:schemeClr val="tx1"/>
                        </a:solidFill>
                        <a:latin typeface="HelveticaNeueLT Std"/>
                        <a:ea typeface="Calibri"/>
                        <a:cs typeface="Times New Roman"/>
                      </a:endParaRPr>
                    </a:p>
                  </a:txBody>
                  <a:tcPr marL="14973" marR="14973" marT="14973" marB="14973" anchor="ctr">
                    <a:solidFill>
                      <a:schemeClr val="accent2">
                        <a:lumMod val="20000"/>
                        <a:lumOff val="80000"/>
                      </a:schemeClr>
                    </a:solidFill>
                  </a:tcPr>
                </a:tc>
                <a:tc>
                  <a:txBody>
                    <a:bodyPr/>
                    <a:lstStyle/>
                    <a:p>
                      <a:pPr marL="180340" marR="66675" indent="-180340" algn="ctr">
                        <a:lnSpc>
                          <a:spcPct val="110000"/>
                        </a:lnSpc>
                        <a:spcAft>
                          <a:spcPts val="0"/>
                        </a:spcAft>
                        <a:tabLst>
                          <a:tab pos="226695" algn="l"/>
                        </a:tabLst>
                      </a:pPr>
                      <a:r>
                        <a:rPr lang="fr-CA" sz="1400" dirty="0">
                          <a:solidFill>
                            <a:schemeClr val="tx1"/>
                          </a:solidFill>
                        </a:rPr>
                        <a:t>1,2 %</a:t>
                      </a:r>
                      <a:endParaRPr lang="fr-CA" sz="1400" dirty="0">
                        <a:solidFill>
                          <a:schemeClr val="tx1"/>
                        </a:solidFill>
                        <a:latin typeface="HelveticaNeueLT Std"/>
                        <a:ea typeface="Calibri"/>
                        <a:cs typeface="Times New Roman"/>
                      </a:endParaRPr>
                    </a:p>
                  </a:txBody>
                  <a:tcPr marL="14973" marR="14973" marT="14973" marB="14973" anchor="ctr">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
        <p:nvSpPr>
          <p:cNvPr id="2049" name="Rectangle 1"/>
          <p:cNvSpPr>
            <a:spLocks noChangeArrowheads="1"/>
          </p:cNvSpPr>
          <p:nvPr/>
        </p:nvSpPr>
        <p:spPr bwMode="auto">
          <a:xfrm>
            <a:off x="1043608" y="4135601"/>
            <a:ext cx="640871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975" marR="0" lvl="0" indent="-180975" algn="l" defTabSz="914400" rtl="0" eaLnBrk="1" fontAlgn="base" latinLnBrk="0" hangingPunct="1">
              <a:lnSpc>
                <a:spcPct val="100000"/>
              </a:lnSpc>
              <a:spcBef>
                <a:spcPct val="0"/>
              </a:spcBef>
              <a:spcAft>
                <a:spcPct val="0"/>
              </a:spcAft>
              <a:buClrTx/>
              <a:buSzTx/>
              <a:tabLst>
                <a:tab pos="180975" algn="l"/>
              </a:tabLst>
            </a:pPr>
            <a:r>
              <a:rPr kumimoji="0" lang="fr-CA" sz="1200" b="0" i="0" u="none" strike="noStrike" cap="none" normalizeH="0" baseline="0" dirty="0">
                <a:ln>
                  <a:noFill/>
                </a:ln>
                <a:solidFill>
                  <a:schemeClr val="tx1"/>
                </a:solidFill>
                <a:effectLst/>
                <a:latin typeface="HelveticaNeueLT Std"/>
                <a:ea typeface="Times New Roman" pitchFamily="18" charset="0"/>
                <a:cs typeface="Times New Roman" pitchFamily="18" charset="0"/>
              </a:rPr>
              <a:t>* 	Le N exclut les cas pour lesquels le site d’infection est manquant et les cas pour lesquels l’information est invalide (ex. : col ou vagin comme unique site d’infection parmi les cas masculins)</a:t>
            </a:r>
            <a:endParaRPr kumimoji="0" lang="fr-CA" sz="10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fr-CA" sz="1200" b="0" i="0" u="none" strike="noStrike" cap="none" normalizeH="0" baseline="0" dirty="0">
                <a:ln>
                  <a:noFill/>
                </a:ln>
                <a:solidFill>
                  <a:schemeClr val="tx1"/>
                </a:solidFill>
                <a:effectLst/>
                <a:latin typeface="HelveticaNeueLT Std"/>
                <a:ea typeface="Times New Roman" pitchFamily="18" charset="0"/>
                <a:cs typeface="Times New Roman" pitchFamily="18" charset="0"/>
              </a:rPr>
              <a:t>**	Avec ou sans autres sites d’infection pour un même épisode. </a:t>
            </a:r>
            <a:endParaRPr kumimoji="0" lang="fr-CA" sz="3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87474"/>
            <a:ext cx="8435280" cy="857250"/>
          </a:xfrm>
        </p:spPr>
        <p:txBody>
          <a:bodyPr>
            <a:normAutofit/>
          </a:bodyPr>
          <a:lstStyle/>
          <a:p>
            <a:r>
              <a:rPr lang="fr-CA" sz="2800" dirty="0"/>
              <a:t>Infections gonococciques</a:t>
            </a:r>
          </a:p>
        </p:txBody>
      </p:sp>
      <p:sp>
        <p:nvSpPr>
          <p:cNvPr id="10" name="ZoneTexte 9"/>
          <p:cNvSpPr txBox="1"/>
          <p:nvPr/>
        </p:nvSpPr>
        <p:spPr>
          <a:xfrm>
            <a:off x="3527376" y="3501760"/>
            <a:ext cx="5616624" cy="1508105"/>
          </a:xfrm>
          <a:prstGeom prst="rect">
            <a:avLst/>
          </a:prstGeom>
          <a:solidFill>
            <a:schemeClr val="bg1"/>
          </a:solidFill>
          <a:ln w="38100">
            <a:solidFill>
              <a:srgbClr val="1C819A"/>
            </a:solidFill>
          </a:ln>
        </p:spPr>
        <p:txBody>
          <a:bodyPr wrap="square" rtlCol="0">
            <a:spAutoFit/>
          </a:bodyPr>
          <a:lstStyle/>
          <a:p>
            <a:pPr>
              <a:spcAft>
                <a:spcPts val="600"/>
              </a:spcAft>
            </a:pPr>
            <a:r>
              <a:rPr lang="fr-CA" sz="1300" b="1" dirty="0">
                <a:solidFill>
                  <a:schemeClr val="tx1">
                    <a:lumMod val="65000"/>
                    <a:lumOff val="35000"/>
                  </a:schemeClr>
                </a:solidFill>
                <a:latin typeface="HelveticaNeueLT Std" panose="020B0604020202020204" pitchFamily="34" charset="0"/>
              </a:rPr>
              <a:t>Jeunes âgés de 15 à 24 ans</a:t>
            </a:r>
          </a:p>
          <a:p>
            <a:pPr marL="285750" indent="-285750">
              <a:spcAft>
                <a:spcPts val="300"/>
              </a:spcAft>
              <a:buFont typeface="Arial" pitchFamily="34" charset="0"/>
              <a:buChar char="•"/>
            </a:pPr>
            <a:r>
              <a:rPr lang="fr-CA" sz="1100" dirty="0">
                <a:solidFill>
                  <a:schemeClr val="tx1">
                    <a:lumMod val="65000"/>
                    <a:lumOff val="35000"/>
                  </a:schemeClr>
                </a:solidFill>
                <a:latin typeface="HelveticaNeueLT Std" panose="020B0604020202020204" pitchFamily="34" charset="0"/>
              </a:rPr>
              <a:t>En 2018 : 22 % des cas ♂ et 46 % des cas ♀</a:t>
            </a:r>
          </a:p>
          <a:p>
            <a:pPr marL="285750" indent="-285750">
              <a:spcAft>
                <a:spcPts val="300"/>
              </a:spcAft>
              <a:buFont typeface="Arial" pitchFamily="34" charset="0"/>
              <a:buChar char="•"/>
            </a:pPr>
            <a:r>
              <a:rPr lang="fr-CA" sz="1100" dirty="0">
                <a:solidFill>
                  <a:schemeClr val="tx1">
                    <a:lumMod val="65000"/>
                    <a:lumOff val="35000"/>
                  </a:schemeClr>
                </a:solidFill>
                <a:latin typeface="HelveticaNeueLT Std" panose="020B0604020202020204" pitchFamily="34" charset="0"/>
              </a:rPr>
              <a:t>rapport homme-femme 1,6 / 1  vs </a:t>
            </a:r>
            <a:r>
              <a:rPr lang="fr-CA" sz="1100" i="1" dirty="0">
                <a:solidFill>
                  <a:schemeClr val="tx1">
                    <a:lumMod val="65000"/>
                    <a:lumOff val="35000"/>
                  </a:schemeClr>
                </a:solidFill>
                <a:latin typeface="HelveticaNeueLT Std" panose="020B0604020202020204" pitchFamily="34" charset="0"/>
              </a:rPr>
              <a:t>5,2 / 1 </a:t>
            </a:r>
            <a:r>
              <a:rPr lang="fr-CA" sz="1100" dirty="0">
                <a:solidFill>
                  <a:schemeClr val="tx1">
                    <a:lumMod val="65000"/>
                    <a:lumOff val="35000"/>
                  </a:schemeClr>
                </a:solidFill>
                <a:latin typeface="HelveticaNeueLT Std" panose="020B0604020202020204" pitchFamily="34" charset="0"/>
              </a:rPr>
              <a:t>pour les autres gr âge  (0,7 / 1 chez les 15-19)</a:t>
            </a:r>
          </a:p>
          <a:p>
            <a:pPr marL="285750" indent="-285750">
              <a:spcAft>
                <a:spcPts val="300"/>
              </a:spcAft>
              <a:buFont typeface="Arial" pitchFamily="34" charset="0"/>
              <a:buChar char="•"/>
            </a:pPr>
            <a:r>
              <a:rPr lang="fr-CA" sz="1100" dirty="0">
                <a:solidFill>
                  <a:schemeClr val="tx1">
                    <a:lumMod val="65000"/>
                    <a:lumOff val="35000"/>
                  </a:schemeClr>
                </a:solidFill>
                <a:latin typeface="HelveticaNeueLT Std" panose="020B0604020202020204" pitchFamily="34" charset="0"/>
              </a:rPr>
              <a:t>taux chez les 20-24 ans plus élevé que chez  les 15-19 ans</a:t>
            </a:r>
          </a:p>
          <a:p>
            <a:pPr marL="285750" indent="-285750">
              <a:spcAft>
                <a:spcPts val="300"/>
              </a:spcAft>
              <a:buFont typeface="Arial" pitchFamily="34" charset="0"/>
              <a:buChar char="•"/>
            </a:pPr>
            <a:r>
              <a:rPr lang="fr-CA" sz="1100" dirty="0">
                <a:solidFill>
                  <a:schemeClr val="tx1">
                    <a:lumMod val="65000"/>
                    <a:lumOff val="35000"/>
                  </a:schemeClr>
                </a:solidFill>
                <a:latin typeface="HelveticaNeueLT Std" panose="020B0604020202020204" pitchFamily="34" charset="0"/>
              </a:rPr>
              <a:t>2014-2018: </a:t>
            </a:r>
            <a:r>
              <a:rPr lang="fr-CA" sz="900" dirty="0">
                <a:solidFill>
                  <a:schemeClr val="tx1">
                    <a:lumMod val="65000"/>
                    <a:lumOff val="35000"/>
                  </a:schemeClr>
                </a:solidFill>
                <a:latin typeface="HelveticaNeueLT Std" panose="020B0604020202020204" pitchFamily="34" charset="0"/>
              </a:rPr>
              <a:t>Hommes :  Hausse de 85 % chez les 15-19  ans et de 97 % chez les 20-24  ans</a:t>
            </a:r>
          </a:p>
          <a:p>
            <a:pPr lvl="2">
              <a:spcAft>
                <a:spcPts val="300"/>
              </a:spcAft>
            </a:pPr>
            <a:r>
              <a:rPr lang="fr-CA" sz="900" dirty="0">
                <a:solidFill>
                  <a:schemeClr val="tx1">
                    <a:lumMod val="65000"/>
                    <a:lumOff val="35000"/>
                  </a:schemeClr>
                </a:solidFill>
                <a:latin typeface="HelveticaNeueLT Std" panose="020B0604020202020204" pitchFamily="34" charset="0"/>
              </a:rPr>
              <a:t>     Femmes :  Hausse de 43 %  chez les 15-19 ans et de 60 % chez les 20-24 ans</a:t>
            </a:r>
          </a:p>
        </p:txBody>
      </p:sp>
      <p:sp>
        <p:nvSpPr>
          <p:cNvPr id="5" name="Espace réservé du contenu 2"/>
          <p:cNvSpPr>
            <a:spLocks noGrp="1"/>
          </p:cNvSpPr>
          <p:nvPr>
            <p:ph idx="1"/>
          </p:nvPr>
        </p:nvSpPr>
        <p:spPr>
          <a:xfrm>
            <a:off x="164990" y="1035344"/>
            <a:ext cx="3171237" cy="3697252"/>
          </a:xfrm>
        </p:spPr>
        <p:style>
          <a:lnRef idx="2">
            <a:schemeClr val="accent6"/>
          </a:lnRef>
          <a:fillRef idx="1">
            <a:schemeClr val="lt1"/>
          </a:fillRef>
          <a:effectRef idx="0">
            <a:schemeClr val="accent6"/>
          </a:effectRef>
          <a:fontRef idx="minor">
            <a:schemeClr val="dk1"/>
          </a:fontRef>
        </p:style>
        <p:txBody>
          <a:bodyPr>
            <a:normAutofit fontScale="55000" lnSpcReduction="20000"/>
          </a:bodyPr>
          <a:lstStyle/>
          <a:p>
            <a:pPr>
              <a:lnSpc>
                <a:spcPct val="120000"/>
              </a:lnSpc>
              <a:spcBef>
                <a:spcPts val="600"/>
              </a:spcBef>
              <a:spcAft>
                <a:spcPts val="0"/>
              </a:spcAft>
            </a:pPr>
            <a:r>
              <a:rPr lang="fr-CA" sz="2100" b="1" dirty="0">
                <a:solidFill>
                  <a:schemeClr val="accent5">
                    <a:lumMod val="75000"/>
                  </a:schemeClr>
                </a:solidFill>
              </a:rPr>
              <a:t>En 2018:</a:t>
            </a:r>
          </a:p>
          <a:p>
            <a:pPr marL="285750" indent="-285750">
              <a:lnSpc>
                <a:spcPct val="120000"/>
              </a:lnSpc>
              <a:spcBef>
                <a:spcPts val="600"/>
              </a:spcBef>
              <a:spcAft>
                <a:spcPts val="0"/>
              </a:spcAft>
              <a:buFont typeface="Arial" panose="020B0604020202020204" pitchFamily="34" charset="0"/>
              <a:buChar char="•"/>
            </a:pPr>
            <a:r>
              <a:rPr lang="fr-CA" sz="1800" b="1" dirty="0">
                <a:solidFill>
                  <a:schemeClr val="accent5">
                    <a:lumMod val="75000"/>
                  </a:schemeClr>
                </a:solidFill>
              </a:rPr>
              <a:t>78 % des cas chez les hommes </a:t>
            </a:r>
          </a:p>
          <a:p>
            <a:pPr marL="285750" indent="-285750">
              <a:lnSpc>
                <a:spcPct val="120000"/>
              </a:lnSpc>
              <a:spcBef>
                <a:spcPts val="600"/>
              </a:spcBef>
              <a:spcAft>
                <a:spcPts val="0"/>
              </a:spcAft>
              <a:buFont typeface="Arial" panose="020B0604020202020204" pitchFamily="34" charset="0"/>
              <a:buChar char="•"/>
            </a:pPr>
            <a:r>
              <a:rPr lang="fr-CA" sz="1800" b="1" dirty="0">
                <a:solidFill>
                  <a:schemeClr val="accent5">
                    <a:lumMod val="75000"/>
                  </a:schemeClr>
                </a:solidFill>
              </a:rPr>
              <a:t>Infection uniquement à un site </a:t>
            </a:r>
            <a:r>
              <a:rPr lang="fr-CA" sz="1800" b="1" dirty="0" err="1">
                <a:solidFill>
                  <a:schemeClr val="accent5">
                    <a:lumMod val="75000"/>
                  </a:schemeClr>
                </a:solidFill>
              </a:rPr>
              <a:t>extragénital</a:t>
            </a:r>
            <a:r>
              <a:rPr lang="fr-CA" sz="1800" b="1" dirty="0">
                <a:solidFill>
                  <a:schemeClr val="accent5">
                    <a:lumMod val="75000"/>
                  </a:schemeClr>
                </a:solidFill>
              </a:rPr>
              <a:t> : </a:t>
            </a:r>
            <a:r>
              <a:rPr lang="fr-CA" sz="1800" dirty="0">
                <a:solidFill>
                  <a:schemeClr val="tx1">
                    <a:lumMod val="65000"/>
                    <a:lumOff val="35000"/>
                  </a:schemeClr>
                </a:solidFill>
              </a:rPr>
              <a:t>58 % chez ♂ et 15 % chez ♀</a:t>
            </a:r>
          </a:p>
          <a:p>
            <a:pPr marL="285750" indent="-285750">
              <a:lnSpc>
                <a:spcPct val="120000"/>
              </a:lnSpc>
              <a:spcBef>
                <a:spcPts val="600"/>
              </a:spcBef>
              <a:spcAft>
                <a:spcPts val="0"/>
              </a:spcAft>
            </a:pPr>
            <a:r>
              <a:rPr lang="fr-CA" sz="2100" b="1" dirty="0">
                <a:solidFill>
                  <a:schemeClr val="accent5">
                    <a:lumMod val="75000"/>
                  </a:schemeClr>
                </a:solidFill>
              </a:rPr>
              <a:t>Répartition géographique</a:t>
            </a:r>
          </a:p>
          <a:p>
            <a:pPr marL="442913" lvl="1" indent="-261938">
              <a:lnSpc>
                <a:spcPct val="120000"/>
              </a:lnSpc>
              <a:spcAft>
                <a:spcPts val="0"/>
              </a:spcAft>
            </a:pPr>
            <a:r>
              <a:rPr lang="fr-CA" sz="1800" dirty="0">
                <a:solidFill>
                  <a:schemeClr val="tx1">
                    <a:lumMod val="65000"/>
                    <a:lumOff val="35000"/>
                  </a:schemeClr>
                </a:solidFill>
              </a:rPr>
              <a:t>57 % des cas sont de la région 06</a:t>
            </a:r>
          </a:p>
          <a:p>
            <a:pPr marL="442913" lvl="1" indent="-261938">
              <a:lnSpc>
                <a:spcPct val="120000"/>
              </a:lnSpc>
              <a:spcAft>
                <a:spcPts val="600"/>
              </a:spcAft>
            </a:pPr>
            <a:r>
              <a:rPr lang="fr-CA" sz="1800" dirty="0">
                <a:solidFill>
                  <a:schemeClr val="tx1">
                    <a:lumMod val="65000"/>
                    <a:lumOff val="35000"/>
                  </a:schemeClr>
                </a:solidFill>
              </a:rPr>
              <a:t>Situation encore problématique dans les régions 17 et 18</a:t>
            </a:r>
          </a:p>
          <a:p>
            <a:pPr>
              <a:lnSpc>
                <a:spcPct val="120000"/>
              </a:lnSpc>
              <a:spcAft>
                <a:spcPts val="600"/>
              </a:spcAft>
            </a:pPr>
            <a:r>
              <a:rPr lang="fr-CA" sz="2100" b="1" dirty="0">
                <a:solidFill>
                  <a:schemeClr val="accent5">
                    <a:lumMod val="75000"/>
                  </a:schemeClr>
                </a:solidFill>
              </a:rPr>
              <a:t>Tendances 2014-2018:</a:t>
            </a:r>
          </a:p>
          <a:p>
            <a:pPr>
              <a:lnSpc>
                <a:spcPct val="120000"/>
              </a:lnSpc>
              <a:spcAft>
                <a:spcPts val="0"/>
              </a:spcAft>
            </a:pPr>
            <a:r>
              <a:rPr lang="fr-CA" sz="2100" b="1" dirty="0">
                <a:solidFill>
                  <a:schemeClr val="accent5">
                    <a:lumMod val="75000"/>
                  </a:schemeClr>
                </a:solidFill>
              </a:rPr>
              <a:t>    Hausse de</a:t>
            </a:r>
            <a:endParaRPr lang="fr-CA" sz="2100" dirty="0">
              <a:solidFill>
                <a:schemeClr val="accent5">
                  <a:lumMod val="75000"/>
                </a:schemeClr>
              </a:solidFill>
            </a:endParaRPr>
          </a:p>
          <a:p>
            <a:pPr marL="442913" lvl="1" indent="-261938">
              <a:lnSpc>
                <a:spcPct val="120000"/>
              </a:lnSpc>
              <a:spcAft>
                <a:spcPts val="0"/>
              </a:spcAft>
            </a:pPr>
            <a:r>
              <a:rPr lang="fr-CA" sz="1800" b="1" dirty="0">
                <a:solidFill>
                  <a:schemeClr val="tx1">
                    <a:lumMod val="65000"/>
                    <a:lumOff val="35000"/>
                  </a:schemeClr>
                </a:solidFill>
              </a:rPr>
              <a:t>138 % chez les ♂  </a:t>
            </a:r>
          </a:p>
          <a:p>
            <a:pPr marL="442913" lvl="1" indent="-261938">
              <a:lnSpc>
                <a:spcPct val="120000"/>
              </a:lnSpc>
              <a:spcAft>
                <a:spcPts val="0"/>
              </a:spcAft>
            </a:pPr>
            <a:r>
              <a:rPr lang="fr-CA" sz="1800" b="1" dirty="0">
                <a:solidFill>
                  <a:schemeClr val="tx1">
                    <a:lumMod val="65000"/>
                    <a:lumOff val="35000"/>
                  </a:schemeClr>
                </a:solidFill>
              </a:rPr>
              <a:t>75 % chez les ♀ </a:t>
            </a:r>
          </a:p>
          <a:p>
            <a:pPr marL="442913" lvl="1" indent="-261938">
              <a:lnSpc>
                <a:spcPct val="120000"/>
              </a:lnSpc>
              <a:spcAft>
                <a:spcPts val="300"/>
              </a:spcAft>
            </a:pPr>
            <a:r>
              <a:rPr lang="fr-CA" sz="1800" dirty="0">
                <a:solidFill>
                  <a:schemeClr val="tx1">
                    <a:lumMod val="65000"/>
                    <a:lumOff val="35000"/>
                  </a:schemeClr>
                </a:solidFill>
              </a:rPr>
              <a:t>Dans tous les groupes d’âge</a:t>
            </a:r>
          </a:p>
          <a:p>
            <a:pPr marL="442913" lvl="1" indent="-261938">
              <a:lnSpc>
                <a:spcPct val="120000"/>
              </a:lnSpc>
              <a:spcAft>
                <a:spcPts val="0"/>
              </a:spcAft>
            </a:pPr>
            <a:r>
              <a:rPr lang="fr-CA" sz="1800" dirty="0">
                <a:solidFill>
                  <a:schemeClr val="tx1">
                    <a:lumMod val="65000"/>
                    <a:lumOff val="35000"/>
                  </a:schemeClr>
                </a:solidFill>
              </a:rPr>
              <a:t>Dans pratiquement toutes les régions</a:t>
            </a:r>
          </a:p>
          <a:p>
            <a:pPr marL="442913" lvl="1" indent="-261938">
              <a:lnSpc>
                <a:spcPct val="120000"/>
              </a:lnSpc>
              <a:spcAft>
                <a:spcPts val="0"/>
              </a:spcAft>
            </a:pPr>
            <a:r>
              <a:rPr lang="fr-CA" sz="1800" dirty="0">
                <a:solidFill>
                  <a:schemeClr val="tx1">
                    <a:lumMod val="65000"/>
                    <a:lumOff val="35000"/>
                  </a:schemeClr>
                </a:solidFill>
              </a:rPr>
              <a:t>Les infections uniquement </a:t>
            </a:r>
            <a:r>
              <a:rPr lang="fr-CA" sz="1800" dirty="0" err="1">
                <a:solidFill>
                  <a:schemeClr val="tx1">
                    <a:lumMod val="65000"/>
                    <a:lumOff val="35000"/>
                  </a:schemeClr>
                </a:solidFill>
              </a:rPr>
              <a:t>extragénitales</a:t>
            </a:r>
            <a:r>
              <a:rPr lang="fr-CA" sz="1800" dirty="0">
                <a:solidFill>
                  <a:schemeClr val="tx1">
                    <a:lumMod val="65000"/>
                    <a:lumOff val="35000"/>
                  </a:schemeClr>
                </a:solidFill>
              </a:rPr>
              <a:t> comptent pour 63 % de l’augmentation chez les ♂ et pour 24 % chez les ♀</a:t>
            </a:r>
          </a:p>
        </p:txBody>
      </p:sp>
      <p:sp>
        <p:nvSpPr>
          <p:cNvPr id="7" name="ZoneTexte 6"/>
          <p:cNvSpPr txBox="1"/>
          <p:nvPr/>
        </p:nvSpPr>
        <p:spPr>
          <a:xfrm>
            <a:off x="5940152" y="153527"/>
            <a:ext cx="2746648" cy="477054"/>
          </a:xfrm>
          <a:prstGeom prst="rect">
            <a:avLst/>
          </a:prstGeom>
          <a:solidFill>
            <a:schemeClr val="bg1"/>
          </a:solidFill>
          <a:ln w="38100">
            <a:solidFill>
              <a:srgbClr val="1C819A"/>
            </a:solidFill>
          </a:ln>
        </p:spPr>
        <p:txBody>
          <a:bodyPr wrap="square" rtlCol="0">
            <a:spAutoFit/>
          </a:bodyPr>
          <a:lstStyle/>
          <a:p>
            <a:pPr>
              <a:spcAft>
                <a:spcPts val="600"/>
              </a:spcAft>
            </a:pPr>
            <a:r>
              <a:rPr lang="fr-CA" sz="1000" dirty="0">
                <a:solidFill>
                  <a:schemeClr val="tx1">
                    <a:lumMod val="65000"/>
                    <a:lumOff val="35000"/>
                  </a:schemeClr>
                </a:solidFill>
                <a:latin typeface="HelveticaNeueLT Std" panose="020B0604020202020204" pitchFamily="34" charset="0"/>
              </a:rPr>
              <a:t>2018: 7 520 cas déclarés</a:t>
            </a:r>
          </a:p>
          <a:p>
            <a:pPr>
              <a:spcAft>
                <a:spcPts val="600"/>
              </a:spcAft>
            </a:pPr>
            <a:r>
              <a:rPr lang="fr-CA" sz="1000" dirty="0">
                <a:solidFill>
                  <a:schemeClr val="tx1">
                    <a:lumMod val="65000"/>
                    <a:lumOff val="35000"/>
                  </a:schemeClr>
                </a:solidFill>
                <a:latin typeface="HelveticaNeueLT Std" panose="020B0604020202020204" pitchFamily="34" charset="0"/>
              </a:rPr>
              <a:t>2019p : 7 241 cas (Infocentre 16 sept 2019)</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7</a:t>
            </a:fld>
            <a:endParaRPr lang="fr-FR" dirty="0"/>
          </a:p>
        </p:txBody>
      </p:sp>
      <p:pic>
        <p:nvPicPr>
          <p:cNvPr id="1026" name="Picture 2"/>
          <p:cNvPicPr>
            <a:picLocks noChangeAspect="1" noChangeArrowheads="1"/>
          </p:cNvPicPr>
          <p:nvPr/>
        </p:nvPicPr>
        <p:blipFill>
          <a:blip r:embed="rId3" cstate="print"/>
          <a:srcRect l="4126" b="8221"/>
          <a:stretch>
            <a:fillRect/>
          </a:stretch>
        </p:blipFill>
        <p:spPr bwMode="auto">
          <a:xfrm>
            <a:off x="3419872" y="699542"/>
            <a:ext cx="5605742" cy="2664295"/>
          </a:xfrm>
          <a:prstGeom prst="rect">
            <a:avLst/>
          </a:prstGeom>
          <a:noFill/>
          <a:ln w="9525">
            <a:noFill/>
            <a:miter lim="800000"/>
            <a:headEnd/>
            <a:tailEnd/>
          </a:ln>
          <a:effectLst/>
        </p:spPr>
      </p:pic>
    </p:spTree>
    <p:extLst>
      <p:ext uri="{BB962C8B-B14F-4D97-AF65-F5344CB8AC3E}">
        <p14:creationId xmlns:p14="http://schemas.microsoft.com/office/powerpoint/2010/main" val="3903719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Infection gonococcique, infections </a:t>
            </a:r>
            <a:r>
              <a:rPr lang="fr-CA" dirty="0" err="1"/>
              <a:t>extragénitales</a:t>
            </a:r>
            <a:r>
              <a:rPr lang="fr-CA" dirty="0"/>
              <a:t> – 2018</a:t>
            </a:r>
          </a:p>
        </p:txBody>
      </p:sp>
      <p:graphicFrame>
        <p:nvGraphicFramePr>
          <p:cNvPr id="5" name="Espace réservé du contenu 4"/>
          <p:cNvGraphicFramePr>
            <a:graphicFrameLocks noGrp="1"/>
          </p:cNvGraphicFramePr>
          <p:nvPr>
            <p:ph idx="1"/>
          </p:nvPr>
        </p:nvGraphicFramePr>
        <p:xfrm>
          <a:off x="1043608" y="1419622"/>
          <a:ext cx="4464497" cy="2744890"/>
        </p:xfrm>
        <a:graphic>
          <a:graphicData uri="http://schemas.openxmlformats.org/drawingml/2006/table">
            <a:tbl>
              <a:tblPr>
                <a:tableStyleId>{327F97BB-C833-4FB7-BDE5-3F7075034690}</a:tableStyleId>
              </a:tblPr>
              <a:tblGrid>
                <a:gridCol w="2676506">
                  <a:extLst>
                    <a:ext uri="{9D8B030D-6E8A-4147-A177-3AD203B41FA5}">
                      <a16:colId xmlns:a16="http://schemas.microsoft.com/office/drawing/2014/main" val="20000"/>
                    </a:ext>
                  </a:extLst>
                </a:gridCol>
                <a:gridCol w="1011421">
                  <a:extLst>
                    <a:ext uri="{9D8B030D-6E8A-4147-A177-3AD203B41FA5}">
                      <a16:colId xmlns:a16="http://schemas.microsoft.com/office/drawing/2014/main" val="20001"/>
                    </a:ext>
                  </a:extLst>
                </a:gridCol>
                <a:gridCol w="776570">
                  <a:extLst>
                    <a:ext uri="{9D8B030D-6E8A-4147-A177-3AD203B41FA5}">
                      <a16:colId xmlns:a16="http://schemas.microsoft.com/office/drawing/2014/main" val="20002"/>
                    </a:ext>
                  </a:extLst>
                </a:gridCol>
              </a:tblGrid>
              <a:tr h="158962">
                <a:tc rowSpan="2">
                  <a:txBody>
                    <a:bodyPr/>
                    <a:lstStyle/>
                    <a:p>
                      <a:pPr marL="180340" indent="-180340">
                        <a:lnSpc>
                          <a:spcPct val="110000"/>
                        </a:lnSpc>
                        <a:spcAft>
                          <a:spcPts val="0"/>
                        </a:spcAft>
                        <a:tabLst>
                          <a:tab pos="226695" algn="l"/>
                        </a:tabLst>
                      </a:pPr>
                      <a:r>
                        <a:rPr lang="fr-CA" sz="1400" b="1" dirty="0"/>
                        <a:t>   Cas avec information disponible </a:t>
                      </a:r>
                    </a:p>
                    <a:p>
                      <a:pPr marL="180340" indent="-180340">
                        <a:lnSpc>
                          <a:spcPct val="110000"/>
                        </a:lnSpc>
                        <a:spcAft>
                          <a:spcPts val="0"/>
                        </a:spcAft>
                        <a:tabLst>
                          <a:tab pos="226695" algn="l"/>
                        </a:tabLst>
                      </a:pPr>
                      <a:r>
                        <a:rPr lang="fr-CA" sz="1400" b="1" dirty="0"/>
                        <a:t>   sur le site*</a:t>
                      </a:r>
                      <a:endParaRPr lang="fr-CA" sz="1600" b="1" dirty="0">
                        <a:latin typeface="+mn-lt"/>
                        <a:ea typeface="Calibri"/>
                        <a:cs typeface="Times New Roman"/>
                      </a:endParaRPr>
                    </a:p>
                  </a:txBody>
                  <a:tcPr marL="12659" marR="38429" marT="25770" marB="25770" anchor="ctr">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solidFill>
                      <a:schemeClr val="accent5">
                        <a:lumMod val="50000"/>
                      </a:schemeClr>
                    </a:solidFill>
                  </a:tcPr>
                </a:tc>
                <a:tc gridSpan="2">
                  <a:txBody>
                    <a:bodyPr/>
                    <a:lstStyle/>
                    <a:p>
                      <a:pPr marL="180340" indent="-180340" algn="ctr">
                        <a:lnSpc>
                          <a:spcPct val="110000"/>
                        </a:lnSpc>
                        <a:spcAft>
                          <a:spcPts val="0"/>
                        </a:spcAft>
                        <a:tabLst>
                          <a:tab pos="226695" algn="l"/>
                        </a:tabLst>
                      </a:pPr>
                      <a:r>
                        <a:rPr lang="fr-CA" sz="1400" b="1" dirty="0"/>
                        <a:t>Hommes*</a:t>
                      </a:r>
                      <a:endParaRPr lang="fr-CA" sz="1600" b="1" dirty="0">
                        <a:latin typeface="+mn-lt"/>
                        <a:ea typeface="Calibri"/>
                        <a:cs typeface="Times New Roman"/>
                      </a:endParaRPr>
                    </a:p>
                  </a:txBody>
                  <a:tcPr marL="12659" marR="38429" marT="25770" marB="2577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solidFill>
                      <a:schemeClr val="tx2"/>
                    </a:solidFill>
                  </a:tcPr>
                </a:tc>
                <a:tc hMerge="1">
                  <a:txBody>
                    <a:bodyPr/>
                    <a:lstStyle/>
                    <a:p>
                      <a:endParaRPr lang="fr-CA"/>
                    </a:p>
                  </a:txBody>
                  <a:tcPr/>
                </a:tc>
                <a:extLst>
                  <a:ext uri="{0D108BD9-81ED-4DB2-BD59-A6C34878D82A}">
                    <a16:rowId xmlns:a16="http://schemas.microsoft.com/office/drawing/2014/main" val="10000"/>
                  </a:ext>
                </a:extLst>
              </a:tr>
              <a:tr h="266383">
                <a:tc vMerge="1">
                  <a:txBody>
                    <a:bodyPr/>
                    <a:lstStyle/>
                    <a:p>
                      <a:endParaRPr lang="fr-CA"/>
                    </a:p>
                  </a:txBody>
                  <a:tcPr/>
                </a:tc>
                <a:tc gridSpan="2">
                  <a:txBody>
                    <a:bodyPr/>
                    <a:lstStyle/>
                    <a:p>
                      <a:pPr marL="180340" indent="-180340" algn="ctr">
                        <a:lnSpc>
                          <a:spcPct val="110000"/>
                        </a:lnSpc>
                        <a:spcAft>
                          <a:spcPts val="0"/>
                        </a:spcAft>
                        <a:tabLst>
                          <a:tab pos="226695" algn="l"/>
                        </a:tabLst>
                      </a:pPr>
                      <a:r>
                        <a:rPr lang="fr-CA" sz="1400" b="1" dirty="0"/>
                        <a:t>N = 5 697</a:t>
                      </a:r>
                      <a:endParaRPr lang="fr-CA" sz="1600" b="1" dirty="0">
                        <a:latin typeface="+mn-lt"/>
                        <a:ea typeface="Calibri"/>
                        <a:cs typeface="Times New Roman"/>
                      </a:endParaRPr>
                    </a:p>
                  </a:txBody>
                  <a:tcPr marL="12659" marR="38429" marT="25770" marB="25770" anchor="ctr">
                    <a:lnL>
                      <a:noFill/>
                    </a:lnL>
                    <a:lnR w="9525" cap="flat" cmpd="sng" algn="ctr">
                      <a:noFill/>
                      <a:prstDash val="solid"/>
                    </a:lnR>
                    <a:lnT>
                      <a:noFill/>
                    </a:lnT>
                    <a:lnB>
                      <a:noFill/>
                    </a:lnB>
                    <a:lnTlToBr w="12700" cmpd="sng">
                      <a:noFill/>
                      <a:prstDash val="solid"/>
                    </a:lnTlToBr>
                    <a:lnBlToTr w="12700" cmpd="sng">
                      <a:noFill/>
                      <a:prstDash val="solid"/>
                    </a:lnBlToTr>
                    <a:solidFill>
                      <a:schemeClr val="tx2"/>
                    </a:solidFill>
                  </a:tcPr>
                </a:tc>
                <a:tc hMerge="1">
                  <a:txBody>
                    <a:bodyPr/>
                    <a:lstStyle/>
                    <a:p>
                      <a:endParaRPr lang="fr-CA"/>
                    </a:p>
                  </a:txBody>
                  <a:tcPr/>
                </a:tc>
                <a:extLst>
                  <a:ext uri="{0D108BD9-81ED-4DB2-BD59-A6C34878D82A}">
                    <a16:rowId xmlns:a16="http://schemas.microsoft.com/office/drawing/2014/main" val="10001"/>
                  </a:ext>
                </a:extLst>
              </a:tr>
              <a:tr h="158962">
                <a:tc>
                  <a:txBody>
                    <a:bodyPr/>
                    <a:lstStyle/>
                    <a:p>
                      <a:pPr marL="180340" indent="-180340">
                        <a:lnSpc>
                          <a:spcPct val="110000"/>
                        </a:lnSpc>
                        <a:spcAft>
                          <a:spcPts val="0"/>
                        </a:spcAft>
                        <a:tabLst>
                          <a:tab pos="226695" algn="l"/>
                        </a:tabLst>
                      </a:pPr>
                      <a:endParaRPr lang="fr-CA" sz="1400" dirty="0">
                        <a:solidFill>
                          <a:schemeClr val="tx1"/>
                        </a:solidFill>
                        <a:latin typeface="+mn-lt"/>
                        <a:ea typeface="Calibri"/>
                        <a:cs typeface="Times New Roman"/>
                      </a:endParaRPr>
                    </a:p>
                  </a:txBody>
                  <a:tcPr marL="12659" marR="38429" marT="25770" marB="25770" anchor="ctr">
                    <a:lnL w="9525" cap="flat" cmpd="sng" algn="ctr">
                      <a:noFill/>
                      <a:prstDash val="solid"/>
                    </a:lnL>
                    <a:lnR>
                      <a:noFill/>
                    </a:lnR>
                    <a:lnT>
                      <a:noFill/>
                    </a:lnT>
                    <a:lnB>
                      <a:noFill/>
                    </a:lnB>
                    <a:lnTlToBr w="12700" cmpd="sng">
                      <a:noFill/>
                      <a:prstDash val="solid"/>
                    </a:lnTlToBr>
                    <a:lnBlToTr w="12700" cmpd="sng">
                      <a:noFill/>
                      <a:prstDash val="solid"/>
                    </a:lnBlToTr>
                    <a:solidFill>
                      <a:schemeClr val="accent5">
                        <a:lumMod val="50000"/>
                      </a:schemeClr>
                    </a:solidFill>
                  </a:tcPr>
                </a:tc>
                <a:tc>
                  <a:txBody>
                    <a:bodyPr/>
                    <a:lstStyle/>
                    <a:p>
                      <a:pPr marL="180340" indent="-180340" algn="ctr">
                        <a:lnSpc>
                          <a:spcPct val="110000"/>
                        </a:lnSpc>
                        <a:spcAft>
                          <a:spcPts val="0"/>
                        </a:spcAft>
                        <a:tabLst>
                          <a:tab pos="226695" algn="l"/>
                        </a:tabLst>
                      </a:pPr>
                      <a:r>
                        <a:rPr lang="fr-CA" sz="1400"/>
                        <a:t>n</a:t>
                      </a:r>
                      <a:endParaRPr lang="fr-CA" sz="1600">
                        <a:latin typeface="+mn-lt"/>
                        <a:ea typeface="Calibri"/>
                        <a:cs typeface="Times New Roman"/>
                      </a:endParaRPr>
                    </a:p>
                  </a:txBody>
                  <a:tcPr marL="12659" marR="38429" marT="25770" marB="25770" anchor="ctr">
                    <a:lnL>
                      <a:noFill/>
                    </a:lnL>
                    <a:lnR>
                      <a:noFill/>
                    </a:lnR>
                    <a:lnT>
                      <a:noFill/>
                    </a:lnT>
                    <a:lnB>
                      <a:noFill/>
                    </a:lnB>
                    <a:lnTlToBr w="12700" cmpd="sng">
                      <a:noFill/>
                      <a:prstDash val="solid"/>
                    </a:lnTlToBr>
                    <a:lnBlToTr w="12700" cmpd="sng">
                      <a:noFill/>
                      <a:prstDash val="solid"/>
                    </a:lnBlToTr>
                    <a:solidFill>
                      <a:schemeClr val="tx2"/>
                    </a:solidFill>
                  </a:tcPr>
                </a:tc>
                <a:tc>
                  <a:txBody>
                    <a:bodyPr/>
                    <a:lstStyle/>
                    <a:p>
                      <a:pPr marL="180340" indent="-180340" algn="ctr">
                        <a:lnSpc>
                          <a:spcPct val="110000"/>
                        </a:lnSpc>
                        <a:spcAft>
                          <a:spcPts val="0"/>
                        </a:spcAft>
                        <a:tabLst>
                          <a:tab pos="226695" algn="l"/>
                        </a:tabLst>
                      </a:pPr>
                      <a:r>
                        <a:rPr lang="fr-CA" sz="1400" dirty="0"/>
                        <a:t>%</a:t>
                      </a:r>
                      <a:endParaRPr lang="fr-CA" sz="1600" dirty="0">
                        <a:latin typeface="+mn-lt"/>
                        <a:ea typeface="Calibri"/>
                        <a:cs typeface="Times New Roman"/>
                      </a:endParaRPr>
                    </a:p>
                  </a:txBody>
                  <a:tcPr marL="12659" marR="38429" marT="25770" marB="25770" anchor="ctr">
                    <a:lnL>
                      <a:noFill/>
                    </a:lnL>
                    <a:lnR w="9525" cap="flat" cmpd="sng" algn="ctr">
                      <a:noFill/>
                      <a:prstDash val="solid"/>
                    </a:lnR>
                    <a:lnT>
                      <a:noFill/>
                    </a:lnT>
                    <a:lnB>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r h="158962">
                <a:tc>
                  <a:txBody>
                    <a:bodyPr/>
                    <a:lstStyle/>
                    <a:p>
                      <a:pPr marL="180340" indent="-180340">
                        <a:lnSpc>
                          <a:spcPct val="110000"/>
                        </a:lnSpc>
                        <a:spcAft>
                          <a:spcPts val="0"/>
                        </a:spcAft>
                        <a:tabLst>
                          <a:tab pos="226695" algn="l"/>
                        </a:tabLst>
                      </a:pPr>
                      <a:r>
                        <a:rPr lang="fr-CA" sz="1400" dirty="0">
                          <a:solidFill>
                            <a:schemeClr val="tx1"/>
                          </a:solidFill>
                        </a:rPr>
                        <a:t>Rectum**</a:t>
                      </a:r>
                      <a:endParaRPr lang="fr-CA" sz="1600" dirty="0">
                        <a:solidFill>
                          <a:schemeClr val="tx1"/>
                        </a:solidFill>
                        <a:latin typeface="+mn-lt"/>
                        <a:ea typeface="Calibri"/>
                        <a:cs typeface="Times New Roman"/>
                      </a:endParaRPr>
                    </a:p>
                  </a:txBody>
                  <a:tcPr marL="12659" marR="38429" marT="25770" marB="25770" anchor="ctr">
                    <a:lnL w="9525" cap="flat" cmpd="sng" algn="ctr">
                      <a:noFill/>
                      <a:prstDash val="solid"/>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80340" indent="-180340" algn="r">
                        <a:lnSpc>
                          <a:spcPct val="110000"/>
                        </a:lnSpc>
                        <a:spcAft>
                          <a:spcPts val="0"/>
                        </a:spcAft>
                        <a:tabLst>
                          <a:tab pos="226695" algn="l"/>
                        </a:tabLst>
                      </a:pPr>
                      <a:r>
                        <a:rPr lang="fr-CA" sz="1400" dirty="0">
                          <a:solidFill>
                            <a:schemeClr val="tx1"/>
                          </a:solidFill>
                        </a:rPr>
                        <a:t>1 865</a:t>
                      </a:r>
                      <a:endParaRPr lang="fr-CA" sz="1600" dirty="0">
                        <a:solidFill>
                          <a:schemeClr val="tx1"/>
                        </a:solidFill>
                        <a:latin typeface="+mn-lt"/>
                        <a:ea typeface="Calibri"/>
                        <a:cs typeface="Times New Roman"/>
                      </a:endParaRPr>
                    </a:p>
                  </a:txBody>
                  <a:tcPr marL="12659" marR="38429" marT="25770" marB="25770" anchor="ctr">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marL="180340" indent="-180340" algn="r">
                        <a:lnSpc>
                          <a:spcPct val="110000"/>
                        </a:lnSpc>
                        <a:spcAft>
                          <a:spcPts val="0"/>
                        </a:spcAft>
                        <a:tabLst>
                          <a:tab pos="226695" algn="l"/>
                        </a:tabLst>
                      </a:pPr>
                      <a:r>
                        <a:rPr lang="fr-CA" sz="1400" dirty="0">
                          <a:solidFill>
                            <a:schemeClr val="tx1"/>
                          </a:solidFill>
                        </a:rPr>
                        <a:t>33 %</a:t>
                      </a:r>
                      <a:endParaRPr lang="fr-CA" sz="1600" dirty="0">
                        <a:solidFill>
                          <a:schemeClr val="tx1"/>
                        </a:solidFill>
                        <a:latin typeface="+mn-lt"/>
                        <a:ea typeface="Calibri"/>
                        <a:cs typeface="Times New Roman"/>
                      </a:endParaRPr>
                    </a:p>
                  </a:txBody>
                  <a:tcPr marL="12659" marR="38429" marT="25770" marB="25770" anchor="ctr">
                    <a:lnL>
                      <a:noFill/>
                    </a:lnL>
                    <a:lnR w="9525" cap="flat" cmpd="sng" algn="ctr">
                      <a:noFill/>
                      <a:prstDash val="soli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158962">
                <a:tc>
                  <a:txBody>
                    <a:bodyPr/>
                    <a:lstStyle/>
                    <a:p>
                      <a:pPr marL="223520" indent="-180340">
                        <a:lnSpc>
                          <a:spcPct val="110000"/>
                        </a:lnSpc>
                        <a:spcAft>
                          <a:spcPts val="0"/>
                        </a:spcAft>
                        <a:tabLst>
                          <a:tab pos="226695" algn="l"/>
                        </a:tabLst>
                      </a:pPr>
                      <a:r>
                        <a:rPr lang="fr-CA" sz="1400" dirty="0">
                          <a:solidFill>
                            <a:schemeClr val="tx1"/>
                          </a:solidFill>
                        </a:rPr>
                        <a:t>Seulement rectum</a:t>
                      </a:r>
                      <a:endParaRPr lang="fr-CA" sz="1600" dirty="0">
                        <a:solidFill>
                          <a:schemeClr val="tx1"/>
                        </a:solidFill>
                        <a:latin typeface="+mn-lt"/>
                        <a:ea typeface="Calibri"/>
                        <a:cs typeface="Times New Roman"/>
                      </a:endParaRPr>
                    </a:p>
                  </a:txBody>
                  <a:tcPr marL="12659" marR="38429" marT="25770" marB="25770" anchor="ctr">
                    <a:lnL w="9525" cap="flat" cmpd="sng" algn="ctr">
                      <a:noFill/>
                      <a:prstDash val="solid"/>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80340" indent="-180340" algn="r">
                        <a:lnSpc>
                          <a:spcPct val="110000"/>
                        </a:lnSpc>
                        <a:spcAft>
                          <a:spcPts val="0"/>
                        </a:spcAft>
                        <a:tabLst>
                          <a:tab pos="226695" algn="l"/>
                        </a:tabLst>
                      </a:pPr>
                      <a:r>
                        <a:rPr lang="fr-CA" sz="1400" dirty="0">
                          <a:solidFill>
                            <a:schemeClr val="tx1"/>
                          </a:solidFill>
                        </a:rPr>
                        <a:t>1 070</a:t>
                      </a:r>
                      <a:endParaRPr lang="fr-CA" sz="1600" dirty="0">
                        <a:solidFill>
                          <a:schemeClr val="tx1"/>
                        </a:solidFill>
                        <a:latin typeface="+mn-lt"/>
                        <a:ea typeface="Calibri"/>
                        <a:cs typeface="Times New Roman"/>
                      </a:endParaRPr>
                    </a:p>
                  </a:txBody>
                  <a:tcPr marL="12659" marR="38429" marT="25770" marB="25770" anchor="ctr">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marL="180340" indent="-180340" algn="r">
                        <a:lnSpc>
                          <a:spcPct val="110000"/>
                        </a:lnSpc>
                        <a:spcAft>
                          <a:spcPts val="0"/>
                        </a:spcAft>
                        <a:tabLst>
                          <a:tab pos="226695" algn="l"/>
                        </a:tabLst>
                      </a:pPr>
                      <a:r>
                        <a:rPr lang="fr-CA" sz="1400" dirty="0">
                          <a:solidFill>
                            <a:schemeClr val="tx1"/>
                          </a:solidFill>
                        </a:rPr>
                        <a:t>19 %</a:t>
                      </a:r>
                      <a:endParaRPr lang="fr-CA" sz="1600" dirty="0">
                        <a:solidFill>
                          <a:schemeClr val="tx1"/>
                        </a:solidFill>
                        <a:latin typeface="+mn-lt"/>
                        <a:ea typeface="Calibri"/>
                        <a:cs typeface="Times New Roman"/>
                      </a:endParaRPr>
                    </a:p>
                  </a:txBody>
                  <a:tcPr marL="12659" marR="38429" marT="25770" marB="25770" anchor="ctr">
                    <a:lnL>
                      <a:noFill/>
                    </a:lnL>
                    <a:lnR w="9525" cap="flat" cmpd="sng" algn="ctr">
                      <a:noFill/>
                      <a:prstDash val="soli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58962">
                <a:tc>
                  <a:txBody>
                    <a:bodyPr/>
                    <a:lstStyle/>
                    <a:p>
                      <a:pPr marL="219710" indent="-180340">
                        <a:lnSpc>
                          <a:spcPct val="110000"/>
                        </a:lnSpc>
                        <a:spcAft>
                          <a:spcPts val="0"/>
                        </a:spcAft>
                        <a:tabLst>
                          <a:tab pos="226695" algn="l"/>
                        </a:tabLst>
                      </a:pPr>
                      <a:r>
                        <a:rPr lang="fr-CA" sz="1400" dirty="0">
                          <a:solidFill>
                            <a:schemeClr val="tx1"/>
                          </a:solidFill>
                        </a:rPr>
                        <a:t>Seulement rectum et pharynx </a:t>
                      </a:r>
                      <a:endParaRPr lang="fr-CA" sz="1600" dirty="0">
                        <a:solidFill>
                          <a:schemeClr val="tx1"/>
                        </a:solidFill>
                        <a:latin typeface="+mn-lt"/>
                        <a:ea typeface="Calibri"/>
                        <a:cs typeface="Times New Roman"/>
                      </a:endParaRPr>
                    </a:p>
                  </a:txBody>
                  <a:tcPr marL="12659" marR="38429" marT="25770" marB="25770" anchor="ctr">
                    <a:lnL w="9525" cap="flat" cmpd="sng" algn="ctr">
                      <a:noFill/>
                      <a:prstDash val="solid"/>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80340" indent="-180340" algn="r">
                        <a:lnSpc>
                          <a:spcPct val="110000"/>
                        </a:lnSpc>
                        <a:spcAft>
                          <a:spcPts val="0"/>
                        </a:spcAft>
                        <a:tabLst>
                          <a:tab pos="226695" algn="l"/>
                        </a:tabLst>
                      </a:pPr>
                      <a:r>
                        <a:rPr lang="fr-CA" sz="1400" dirty="0">
                          <a:solidFill>
                            <a:schemeClr val="tx1"/>
                          </a:solidFill>
                        </a:rPr>
                        <a:t>568</a:t>
                      </a:r>
                      <a:endParaRPr lang="fr-CA" sz="1600" dirty="0">
                        <a:solidFill>
                          <a:schemeClr val="tx1"/>
                        </a:solidFill>
                        <a:latin typeface="+mn-lt"/>
                        <a:ea typeface="Calibri"/>
                        <a:cs typeface="Times New Roman"/>
                      </a:endParaRPr>
                    </a:p>
                  </a:txBody>
                  <a:tcPr marL="12659" marR="38429" marT="25770" marB="25770" anchor="ctr">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marL="180340" indent="-180340" algn="r">
                        <a:lnSpc>
                          <a:spcPct val="110000"/>
                        </a:lnSpc>
                        <a:spcAft>
                          <a:spcPts val="0"/>
                        </a:spcAft>
                        <a:tabLst>
                          <a:tab pos="226695" algn="l"/>
                        </a:tabLst>
                      </a:pPr>
                      <a:r>
                        <a:rPr lang="fr-CA" sz="1400" dirty="0">
                          <a:solidFill>
                            <a:schemeClr val="tx1"/>
                          </a:solidFill>
                        </a:rPr>
                        <a:t>10 %</a:t>
                      </a:r>
                      <a:endParaRPr lang="fr-CA" sz="1600" dirty="0">
                        <a:solidFill>
                          <a:schemeClr val="tx1"/>
                        </a:solidFill>
                        <a:latin typeface="+mn-lt"/>
                        <a:ea typeface="Calibri"/>
                        <a:cs typeface="Times New Roman"/>
                      </a:endParaRPr>
                    </a:p>
                  </a:txBody>
                  <a:tcPr marL="12659" marR="38429" marT="25770" marB="25770" anchor="ctr">
                    <a:lnL>
                      <a:noFill/>
                    </a:lnL>
                    <a:lnR w="9525" cap="flat" cmpd="sng" algn="ctr">
                      <a:noFill/>
                      <a:prstDash val="soli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158962">
                <a:tc>
                  <a:txBody>
                    <a:bodyPr/>
                    <a:lstStyle/>
                    <a:p>
                      <a:pPr marL="180340" indent="-180340">
                        <a:lnSpc>
                          <a:spcPct val="110000"/>
                        </a:lnSpc>
                        <a:spcAft>
                          <a:spcPts val="0"/>
                        </a:spcAft>
                        <a:tabLst>
                          <a:tab pos="226695" algn="l"/>
                        </a:tabLst>
                      </a:pPr>
                      <a:r>
                        <a:rPr lang="fr-CA" sz="1400" dirty="0">
                          <a:solidFill>
                            <a:schemeClr val="tx1"/>
                          </a:solidFill>
                        </a:rPr>
                        <a:t>Pharynx**</a:t>
                      </a:r>
                      <a:endParaRPr lang="fr-CA" sz="1600" dirty="0">
                        <a:solidFill>
                          <a:schemeClr val="tx1"/>
                        </a:solidFill>
                        <a:latin typeface="+mn-lt"/>
                        <a:ea typeface="Calibri"/>
                        <a:cs typeface="Times New Roman"/>
                      </a:endParaRPr>
                    </a:p>
                  </a:txBody>
                  <a:tcPr marL="12659" marR="38429" marT="25770" marB="25770" anchor="ctr">
                    <a:lnL w="9525" cap="flat" cmpd="sng" algn="ctr">
                      <a:noFill/>
                      <a:prstDash val="solid"/>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80340" indent="-180340" algn="r">
                        <a:lnSpc>
                          <a:spcPct val="110000"/>
                        </a:lnSpc>
                        <a:spcAft>
                          <a:spcPts val="0"/>
                        </a:spcAft>
                        <a:tabLst>
                          <a:tab pos="226695" algn="l"/>
                        </a:tabLst>
                      </a:pPr>
                      <a:r>
                        <a:rPr lang="fr-CA" sz="1400" dirty="0">
                          <a:solidFill>
                            <a:schemeClr val="tx1"/>
                          </a:solidFill>
                        </a:rPr>
                        <a:t>2 562</a:t>
                      </a:r>
                      <a:endParaRPr lang="fr-CA" sz="1600" dirty="0">
                        <a:solidFill>
                          <a:schemeClr val="tx1"/>
                        </a:solidFill>
                        <a:latin typeface="+mn-lt"/>
                        <a:ea typeface="Calibri"/>
                        <a:cs typeface="Times New Roman"/>
                      </a:endParaRPr>
                    </a:p>
                  </a:txBody>
                  <a:tcPr marL="12659" marR="38429" marT="25770" marB="25770" anchor="ctr">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marL="180340" indent="-180340" algn="r">
                        <a:lnSpc>
                          <a:spcPct val="110000"/>
                        </a:lnSpc>
                        <a:spcAft>
                          <a:spcPts val="0"/>
                        </a:spcAft>
                        <a:tabLst>
                          <a:tab pos="226695" algn="l"/>
                        </a:tabLst>
                      </a:pPr>
                      <a:r>
                        <a:rPr lang="fr-CA" sz="1400" dirty="0">
                          <a:solidFill>
                            <a:schemeClr val="tx1"/>
                          </a:solidFill>
                        </a:rPr>
                        <a:t>45 %</a:t>
                      </a:r>
                      <a:endParaRPr lang="fr-CA" sz="1600" dirty="0">
                        <a:solidFill>
                          <a:schemeClr val="tx1"/>
                        </a:solidFill>
                        <a:latin typeface="+mn-lt"/>
                        <a:ea typeface="Calibri"/>
                        <a:cs typeface="Times New Roman"/>
                      </a:endParaRPr>
                    </a:p>
                  </a:txBody>
                  <a:tcPr marL="12659" marR="38429" marT="25770" marB="25770" anchor="ctr">
                    <a:lnL>
                      <a:noFill/>
                    </a:lnL>
                    <a:lnR w="9525" cap="flat" cmpd="sng" algn="ctr">
                      <a:noFill/>
                      <a:prstDash val="soli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6"/>
                  </a:ext>
                </a:extLst>
              </a:tr>
              <a:tr h="158962">
                <a:tc>
                  <a:txBody>
                    <a:bodyPr/>
                    <a:lstStyle/>
                    <a:p>
                      <a:pPr marL="219710" indent="-180340">
                        <a:lnSpc>
                          <a:spcPct val="110000"/>
                        </a:lnSpc>
                        <a:spcAft>
                          <a:spcPts val="0"/>
                        </a:spcAft>
                        <a:tabLst>
                          <a:tab pos="226695" algn="l"/>
                        </a:tabLst>
                      </a:pPr>
                      <a:r>
                        <a:rPr lang="fr-CA" sz="1400" dirty="0">
                          <a:solidFill>
                            <a:schemeClr val="tx1"/>
                          </a:solidFill>
                        </a:rPr>
                        <a:t>Seulement Pharynx </a:t>
                      </a:r>
                      <a:endParaRPr lang="fr-CA" sz="1600" dirty="0">
                        <a:solidFill>
                          <a:schemeClr val="tx1"/>
                        </a:solidFill>
                        <a:latin typeface="+mn-lt"/>
                        <a:ea typeface="Calibri"/>
                        <a:cs typeface="Times New Roman"/>
                      </a:endParaRPr>
                    </a:p>
                  </a:txBody>
                  <a:tcPr marL="12659" marR="38429" marT="25770" marB="25770" anchor="ctr">
                    <a:lnL w="9525" cap="flat" cmpd="sng" algn="ctr">
                      <a:noFill/>
                      <a:prstDash val="solid"/>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80340" indent="-180340" algn="r">
                        <a:lnSpc>
                          <a:spcPct val="110000"/>
                        </a:lnSpc>
                        <a:spcAft>
                          <a:spcPts val="0"/>
                        </a:spcAft>
                        <a:tabLst>
                          <a:tab pos="226695" algn="l"/>
                        </a:tabLst>
                      </a:pPr>
                      <a:r>
                        <a:rPr lang="fr-CA" sz="1400" dirty="0">
                          <a:solidFill>
                            <a:schemeClr val="tx1"/>
                          </a:solidFill>
                        </a:rPr>
                        <a:t>1 680</a:t>
                      </a:r>
                      <a:endParaRPr lang="fr-CA" sz="1600" dirty="0">
                        <a:solidFill>
                          <a:schemeClr val="tx1"/>
                        </a:solidFill>
                        <a:latin typeface="+mn-lt"/>
                        <a:ea typeface="Calibri"/>
                        <a:cs typeface="Times New Roman"/>
                      </a:endParaRPr>
                    </a:p>
                  </a:txBody>
                  <a:tcPr marL="12659" marR="38429" marT="25770" marB="25770" anchor="ctr">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marL="180340" indent="-180340" algn="r">
                        <a:lnSpc>
                          <a:spcPct val="110000"/>
                        </a:lnSpc>
                        <a:spcAft>
                          <a:spcPts val="0"/>
                        </a:spcAft>
                        <a:tabLst>
                          <a:tab pos="226695" algn="l"/>
                        </a:tabLst>
                      </a:pPr>
                      <a:r>
                        <a:rPr lang="fr-CA" sz="1400" dirty="0">
                          <a:solidFill>
                            <a:schemeClr val="tx1"/>
                          </a:solidFill>
                        </a:rPr>
                        <a:t>29 %</a:t>
                      </a:r>
                      <a:endParaRPr lang="fr-CA" sz="1600" dirty="0">
                        <a:solidFill>
                          <a:schemeClr val="tx1"/>
                        </a:solidFill>
                        <a:latin typeface="+mn-lt"/>
                        <a:ea typeface="Calibri"/>
                        <a:cs typeface="Times New Roman"/>
                      </a:endParaRPr>
                    </a:p>
                  </a:txBody>
                  <a:tcPr marL="12659" marR="38429" marT="25770" marB="25770" anchor="ctr">
                    <a:lnL>
                      <a:noFill/>
                    </a:lnL>
                    <a:lnR w="9525" cap="flat" cmpd="sng" algn="ctr">
                      <a:noFill/>
                      <a:prstDash val="soli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7"/>
                  </a:ext>
                </a:extLst>
              </a:tr>
              <a:tr h="158962">
                <a:tc>
                  <a:txBody>
                    <a:bodyPr/>
                    <a:lstStyle/>
                    <a:p>
                      <a:pPr marL="180340" indent="-180340">
                        <a:lnSpc>
                          <a:spcPct val="110000"/>
                        </a:lnSpc>
                        <a:spcAft>
                          <a:spcPts val="0"/>
                        </a:spcAft>
                        <a:tabLst>
                          <a:tab pos="226695" algn="l"/>
                        </a:tabLst>
                      </a:pPr>
                      <a:r>
                        <a:rPr lang="fr-CA" sz="1400" dirty="0">
                          <a:solidFill>
                            <a:schemeClr val="tx1"/>
                          </a:solidFill>
                        </a:rPr>
                        <a:t>Sites </a:t>
                      </a:r>
                      <a:r>
                        <a:rPr lang="fr-CA" sz="1400" dirty="0" err="1">
                          <a:solidFill>
                            <a:schemeClr val="tx1"/>
                          </a:solidFill>
                        </a:rPr>
                        <a:t>extragénitaux</a:t>
                      </a:r>
                      <a:r>
                        <a:rPr lang="fr-CA" sz="1400" dirty="0">
                          <a:solidFill>
                            <a:schemeClr val="tx1"/>
                          </a:solidFill>
                        </a:rPr>
                        <a:t>**</a:t>
                      </a:r>
                      <a:endParaRPr lang="fr-CA" sz="1600" dirty="0">
                        <a:solidFill>
                          <a:schemeClr val="tx1"/>
                        </a:solidFill>
                        <a:latin typeface="+mn-lt"/>
                        <a:ea typeface="Calibri"/>
                        <a:cs typeface="Times New Roman"/>
                      </a:endParaRPr>
                    </a:p>
                  </a:txBody>
                  <a:tcPr marL="12659" marR="38429" marT="25770" marB="25770" anchor="ctr">
                    <a:lnL w="9525" cap="flat" cmpd="sng" algn="ctr">
                      <a:noFill/>
                      <a:prstDash val="solid"/>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80340" indent="-180340" algn="r">
                        <a:lnSpc>
                          <a:spcPct val="110000"/>
                        </a:lnSpc>
                        <a:spcAft>
                          <a:spcPts val="0"/>
                        </a:spcAft>
                        <a:tabLst>
                          <a:tab pos="226695" algn="l"/>
                        </a:tabLst>
                      </a:pPr>
                      <a:r>
                        <a:rPr lang="fr-CA" sz="1400" dirty="0">
                          <a:solidFill>
                            <a:schemeClr val="tx1"/>
                          </a:solidFill>
                        </a:rPr>
                        <a:t>3 758</a:t>
                      </a:r>
                      <a:endParaRPr lang="fr-CA" sz="1600" dirty="0">
                        <a:solidFill>
                          <a:schemeClr val="tx1"/>
                        </a:solidFill>
                        <a:latin typeface="+mn-lt"/>
                        <a:ea typeface="Calibri"/>
                        <a:cs typeface="Times New Roman"/>
                      </a:endParaRPr>
                    </a:p>
                  </a:txBody>
                  <a:tcPr marL="12659" marR="38429" marT="25770" marB="25770" anchor="ctr">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marL="180340" indent="-180340" algn="r">
                        <a:lnSpc>
                          <a:spcPct val="110000"/>
                        </a:lnSpc>
                        <a:spcAft>
                          <a:spcPts val="0"/>
                        </a:spcAft>
                        <a:tabLst>
                          <a:tab pos="226695" algn="l"/>
                        </a:tabLst>
                      </a:pPr>
                      <a:r>
                        <a:rPr lang="fr-CA" sz="1400" dirty="0">
                          <a:solidFill>
                            <a:schemeClr val="tx1"/>
                          </a:solidFill>
                        </a:rPr>
                        <a:t>66 %</a:t>
                      </a:r>
                      <a:endParaRPr lang="fr-CA" sz="1600" dirty="0">
                        <a:solidFill>
                          <a:schemeClr val="tx1"/>
                        </a:solidFill>
                        <a:latin typeface="+mn-lt"/>
                        <a:ea typeface="Calibri"/>
                        <a:cs typeface="Times New Roman"/>
                      </a:endParaRPr>
                    </a:p>
                  </a:txBody>
                  <a:tcPr marL="12659" marR="38429" marT="25770" marB="25770" anchor="ctr">
                    <a:lnL>
                      <a:noFill/>
                    </a:lnL>
                    <a:lnR w="9525" cap="flat" cmpd="sng" algn="ctr">
                      <a:noFill/>
                      <a:prstDash val="soli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8"/>
                  </a:ext>
                </a:extLst>
              </a:tr>
              <a:tr h="158962">
                <a:tc>
                  <a:txBody>
                    <a:bodyPr/>
                    <a:lstStyle/>
                    <a:p>
                      <a:pPr marL="226695" indent="-180340">
                        <a:lnSpc>
                          <a:spcPct val="110000"/>
                        </a:lnSpc>
                        <a:spcAft>
                          <a:spcPts val="0"/>
                        </a:spcAft>
                        <a:tabLst>
                          <a:tab pos="226695" algn="l"/>
                        </a:tabLst>
                      </a:pPr>
                      <a:r>
                        <a:rPr lang="fr-CA" sz="1400" dirty="0">
                          <a:solidFill>
                            <a:schemeClr val="tx1"/>
                          </a:solidFill>
                        </a:rPr>
                        <a:t>Seulement rectum ou pharynx</a:t>
                      </a:r>
                      <a:endParaRPr lang="fr-CA" sz="1600" dirty="0">
                        <a:solidFill>
                          <a:schemeClr val="tx1"/>
                        </a:solidFill>
                        <a:latin typeface="+mn-lt"/>
                        <a:ea typeface="Calibri"/>
                        <a:cs typeface="Times New Roman"/>
                      </a:endParaRPr>
                    </a:p>
                  </a:txBody>
                  <a:tcPr marL="12659" marR="38429" marT="25770" marB="25770" anchor="ctr">
                    <a:lnL w="9525" cap="flat" cmpd="sng" algn="ctr">
                      <a:noFill/>
                      <a:prstDash val="solid"/>
                    </a:lnL>
                    <a:lnR>
                      <a:noFill/>
                    </a:lnR>
                    <a:lnT>
                      <a:noFill/>
                    </a:lnT>
                    <a:lnB w="9525" cap="flat" cmpd="sng" algn="ctr">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180340" indent="-180340" algn="r">
                        <a:lnSpc>
                          <a:spcPct val="110000"/>
                        </a:lnSpc>
                        <a:spcAft>
                          <a:spcPts val="0"/>
                        </a:spcAft>
                        <a:tabLst>
                          <a:tab pos="226695" algn="l"/>
                        </a:tabLst>
                      </a:pPr>
                      <a:r>
                        <a:rPr lang="fr-CA" sz="1400" dirty="0">
                          <a:solidFill>
                            <a:schemeClr val="tx1"/>
                          </a:solidFill>
                        </a:rPr>
                        <a:t>3 318</a:t>
                      </a:r>
                      <a:endParaRPr lang="fr-CA" sz="1600" dirty="0">
                        <a:solidFill>
                          <a:schemeClr val="tx1"/>
                        </a:solidFill>
                        <a:latin typeface="+mn-lt"/>
                        <a:ea typeface="Calibri"/>
                        <a:cs typeface="Times New Roman"/>
                      </a:endParaRPr>
                    </a:p>
                  </a:txBody>
                  <a:tcPr marL="12659" marR="38429" marT="25770" marB="25770" anchor="ctr">
                    <a:lnL>
                      <a:noFill/>
                    </a:lnL>
                    <a:lnR>
                      <a:noFill/>
                    </a:lnR>
                    <a:lnT>
                      <a:noFill/>
                    </a:lnT>
                    <a:lnB w="9525" cap="flat" cmpd="sng" algn="ctr">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marL="180340" indent="-180340" algn="r">
                        <a:lnSpc>
                          <a:spcPct val="110000"/>
                        </a:lnSpc>
                        <a:spcAft>
                          <a:spcPts val="0"/>
                        </a:spcAft>
                        <a:tabLst>
                          <a:tab pos="226695" algn="l"/>
                        </a:tabLst>
                      </a:pPr>
                      <a:r>
                        <a:rPr lang="fr-CA" sz="1400" dirty="0">
                          <a:solidFill>
                            <a:schemeClr val="tx1"/>
                          </a:solidFill>
                        </a:rPr>
                        <a:t>58 %</a:t>
                      </a:r>
                      <a:endParaRPr lang="fr-CA" sz="1600" dirty="0">
                        <a:solidFill>
                          <a:schemeClr val="tx1"/>
                        </a:solidFill>
                        <a:latin typeface="+mn-lt"/>
                        <a:ea typeface="Calibri"/>
                        <a:cs typeface="Times New Roman"/>
                      </a:endParaRPr>
                    </a:p>
                  </a:txBody>
                  <a:tcPr marL="12659" marR="38429" marT="25770" marB="25770" anchor="ctr">
                    <a:lnL>
                      <a:noFill/>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9"/>
                  </a:ext>
                </a:extLst>
              </a:tr>
            </a:tbl>
          </a:graphicData>
        </a:graphic>
      </p:graphicFrame>
      <p:sp>
        <p:nvSpPr>
          <p:cNvPr id="4" name="Espace réservé du numéro de diapositive 3"/>
          <p:cNvSpPr>
            <a:spLocks noGrp="1"/>
          </p:cNvSpPr>
          <p:nvPr>
            <p:ph type="sldNum" sz="quarter" idx="12"/>
          </p:nvPr>
        </p:nvSpPr>
        <p:spPr/>
        <p:txBody>
          <a:bodyPr/>
          <a:lstStyle/>
          <a:p>
            <a:fld id="{00BA8EDE-6DC9-4F99-B0F4-25DFD083338C}" type="slidenum">
              <a:rPr lang="fr-FR" smtClean="0"/>
              <a:pPr/>
              <a:t>8</a:t>
            </a:fld>
            <a:endParaRPr lang="fr-FR"/>
          </a:p>
        </p:txBody>
      </p:sp>
      <p:graphicFrame>
        <p:nvGraphicFramePr>
          <p:cNvPr id="6" name="Tableau 5"/>
          <p:cNvGraphicFramePr>
            <a:graphicFrameLocks noGrp="1"/>
          </p:cNvGraphicFramePr>
          <p:nvPr/>
        </p:nvGraphicFramePr>
        <p:xfrm>
          <a:off x="5580112" y="1419622"/>
          <a:ext cx="1872208" cy="2781168"/>
        </p:xfrm>
        <a:graphic>
          <a:graphicData uri="http://schemas.openxmlformats.org/drawingml/2006/table">
            <a:tbl>
              <a:tblPr/>
              <a:tblGrid>
                <a:gridCol w="1059061">
                  <a:extLst>
                    <a:ext uri="{9D8B030D-6E8A-4147-A177-3AD203B41FA5}">
                      <a16:colId xmlns:a16="http://schemas.microsoft.com/office/drawing/2014/main" val="20000"/>
                    </a:ext>
                  </a:extLst>
                </a:gridCol>
                <a:gridCol w="813147">
                  <a:extLst>
                    <a:ext uri="{9D8B030D-6E8A-4147-A177-3AD203B41FA5}">
                      <a16:colId xmlns:a16="http://schemas.microsoft.com/office/drawing/2014/main" val="20001"/>
                    </a:ext>
                  </a:extLst>
                </a:gridCol>
              </a:tblGrid>
              <a:tr h="279058">
                <a:tc gridSpan="2">
                  <a:txBody>
                    <a:bodyPr/>
                    <a:lstStyle/>
                    <a:p>
                      <a:pPr marL="180340" indent="-180340" algn="ctr">
                        <a:lnSpc>
                          <a:spcPct val="110000"/>
                        </a:lnSpc>
                        <a:spcAft>
                          <a:spcPts val="0"/>
                        </a:spcAft>
                        <a:tabLst>
                          <a:tab pos="226695" algn="l"/>
                        </a:tabLst>
                      </a:pPr>
                      <a:r>
                        <a:rPr lang="fr-CA" sz="1400" b="1" dirty="0">
                          <a:solidFill>
                            <a:schemeClr val="bg1"/>
                          </a:solidFill>
                          <a:latin typeface="+mn-lt"/>
                          <a:ea typeface="Calibri"/>
                          <a:cs typeface="Times New Roman"/>
                        </a:rPr>
                        <a:t>Femmes*</a:t>
                      </a:r>
                      <a:endParaRPr lang="fr-CA" sz="1600" dirty="0">
                        <a:solidFill>
                          <a:schemeClr val="bg1"/>
                        </a:solidFill>
                        <a:latin typeface="+mn-lt"/>
                        <a:ea typeface="Calibri"/>
                        <a:cs typeface="Times New Roman"/>
                      </a:endParaRPr>
                    </a:p>
                  </a:txBody>
                  <a:tcPr marL="12659" marR="38429" marT="25770" marB="2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endParaRPr lang="fr-CA"/>
                    </a:p>
                  </a:txBody>
                  <a:tcPr/>
                </a:tc>
                <a:extLst>
                  <a:ext uri="{0D108BD9-81ED-4DB2-BD59-A6C34878D82A}">
                    <a16:rowId xmlns:a16="http://schemas.microsoft.com/office/drawing/2014/main" val="10000"/>
                  </a:ext>
                </a:extLst>
              </a:tr>
              <a:tr h="152989">
                <a:tc gridSpan="2">
                  <a:txBody>
                    <a:bodyPr/>
                    <a:lstStyle/>
                    <a:p>
                      <a:pPr marL="180340" indent="-180340" algn="ctr">
                        <a:lnSpc>
                          <a:spcPct val="110000"/>
                        </a:lnSpc>
                        <a:spcAft>
                          <a:spcPts val="0"/>
                        </a:spcAft>
                        <a:tabLst>
                          <a:tab pos="226695" algn="l"/>
                        </a:tabLst>
                      </a:pPr>
                      <a:r>
                        <a:rPr lang="fr-CA" sz="1400" b="1" dirty="0">
                          <a:solidFill>
                            <a:schemeClr val="bg1"/>
                          </a:solidFill>
                          <a:latin typeface="+mn-lt"/>
                          <a:ea typeface="Calibri"/>
                          <a:cs typeface="Times New Roman"/>
                        </a:rPr>
                        <a:t>N = 1 556</a:t>
                      </a:r>
                      <a:endParaRPr lang="fr-CA" sz="1600" dirty="0">
                        <a:solidFill>
                          <a:schemeClr val="bg1"/>
                        </a:solidFill>
                        <a:latin typeface="+mn-lt"/>
                        <a:ea typeface="Calibri"/>
                        <a:cs typeface="Times New Roman"/>
                      </a:endParaRPr>
                    </a:p>
                  </a:txBody>
                  <a:tcPr marL="12659" marR="38429" marT="25770" marB="2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endParaRPr lang="fr-CA"/>
                    </a:p>
                  </a:txBody>
                  <a:tcPr/>
                </a:tc>
                <a:extLst>
                  <a:ext uri="{0D108BD9-81ED-4DB2-BD59-A6C34878D82A}">
                    <a16:rowId xmlns:a16="http://schemas.microsoft.com/office/drawing/2014/main" val="10001"/>
                  </a:ext>
                </a:extLst>
              </a:tr>
              <a:tr h="279058">
                <a:tc>
                  <a:txBody>
                    <a:bodyPr/>
                    <a:lstStyle/>
                    <a:p>
                      <a:pPr marL="180340" indent="-180340" algn="ctr">
                        <a:lnSpc>
                          <a:spcPct val="110000"/>
                        </a:lnSpc>
                        <a:spcAft>
                          <a:spcPts val="0"/>
                        </a:spcAft>
                        <a:tabLst>
                          <a:tab pos="226695" algn="l"/>
                        </a:tabLst>
                      </a:pPr>
                      <a:r>
                        <a:rPr lang="fr-CA" sz="1400" dirty="0">
                          <a:solidFill>
                            <a:schemeClr val="bg1"/>
                          </a:solidFill>
                          <a:latin typeface="+mn-lt"/>
                          <a:ea typeface="Calibri"/>
                          <a:cs typeface="Times New Roman"/>
                        </a:rPr>
                        <a:t>n</a:t>
                      </a:r>
                      <a:endParaRPr lang="fr-CA" sz="1600" dirty="0">
                        <a:solidFill>
                          <a:schemeClr val="bg1"/>
                        </a:solidFill>
                        <a:latin typeface="+mn-lt"/>
                        <a:ea typeface="Calibri"/>
                        <a:cs typeface="Times New Roman"/>
                      </a:endParaRPr>
                    </a:p>
                  </a:txBody>
                  <a:tcPr marL="12659" marR="38429" marT="25770" marB="2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marL="180340" indent="-180340" algn="ctr">
                        <a:lnSpc>
                          <a:spcPct val="110000"/>
                        </a:lnSpc>
                        <a:spcAft>
                          <a:spcPts val="0"/>
                        </a:spcAft>
                        <a:tabLst>
                          <a:tab pos="226695" algn="l"/>
                        </a:tabLst>
                      </a:pPr>
                      <a:r>
                        <a:rPr lang="fr-CA" sz="1400" dirty="0">
                          <a:solidFill>
                            <a:schemeClr val="bg1"/>
                          </a:solidFill>
                          <a:latin typeface="+mn-lt"/>
                          <a:ea typeface="Calibri"/>
                          <a:cs typeface="Times New Roman"/>
                        </a:rPr>
                        <a:t>%</a:t>
                      </a:r>
                      <a:endParaRPr lang="fr-CA" sz="1600" dirty="0">
                        <a:solidFill>
                          <a:schemeClr val="bg1"/>
                        </a:solidFill>
                        <a:latin typeface="+mn-lt"/>
                        <a:ea typeface="Calibri"/>
                        <a:cs typeface="Times New Roman"/>
                      </a:endParaRPr>
                    </a:p>
                  </a:txBody>
                  <a:tcPr marL="12659" marR="38429" marT="25770" marB="2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10002"/>
                  </a:ext>
                </a:extLst>
              </a:tr>
              <a:tr h="279058">
                <a:tc>
                  <a:txBody>
                    <a:bodyPr/>
                    <a:lstStyle/>
                    <a:p>
                      <a:pPr marL="180340" indent="-180340" algn="r">
                        <a:lnSpc>
                          <a:spcPct val="110000"/>
                        </a:lnSpc>
                        <a:spcAft>
                          <a:spcPts val="0"/>
                        </a:spcAft>
                        <a:tabLst>
                          <a:tab pos="226695" algn="l"/>
                        </a:tabLst>
                      </a:pPr>
                      <a:r>
                        <a:rPr lang="fr-CA" sz="1400" dirty="0">
                          <a:latin typeface="+mn-lt"/>
                          <a:ea typeface="Calibri"/>
                          <a:cs typeface="Times New Roman"/>
                        </a:rPr>
                        <a:t>69</a:t>
                      </a:r>
                      <a:endParaRPr lang="fr-CA" sz="1600" dirty="0">
                        <a:latin typeface="+mn-lt"/>
                        <a:ea typeface="Calibri"/>
                        <a:cs typeface="Times New Roman"/>
                      </a:endParaRPr>
                    </a:p>
                  </a:txBody>
                  <a:tcPr marL="12659" marR="38429" marT="25770" marB="2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80340" indent="-180340" algn="r">
                        <a:lnSpc>
                          <a:spcPct val="110000"/>
                        </a:lnSpc>
                        <a:spcAft>
                          <a:spcPts val="0"/>
                        </a:spcAft>
                        <a:tabLst>
                          <a:tab pos="226695" algn="l"/>
                        </a:tabLst>
                      </a:pPr>
                      <a:r>
                        <a:rPr lang="fr-CA" sz="1400" dirty="0">
                          <a:latin typeface="+mn-lt"/>
                          <a:ea typeface="Calibri"/>
                          <a:cs typeface="Times New Roman"/>
                        </a:rPr>
                        <a:t>4 %</a:t>
                      </a:r>
                      <a:endParaRPr lang="fr-CA" sz="1600" dirty="0">
                        <a:latin typeface="+mn-lt"/>
                        <a:ea typeface="Calibri"/>
                        <a:cs typeface="Times New Roman"/>
                      </a:endParaRPr>
                    </a:p>
                  </a:txBody>
                  <a:tcPr marL="12659" marR="38429" marT="25770" marB="2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279058">
                <a:tc>
                  <a:txBody>
                    <a:bodyPr/>
                    <a:lstStyle/>
                    <a:p>
                      <a:pPr marL="180340" indent="-180340" algn="r">
                        <a:lnSpc>
                          <a:spcPct val="110000"/>
                        </a:lnSpc>
                        <a:spcAft>
                          <a:spcPts val="0"/>
                        </a:spcAft>
                        <a:tabLst>
                          <a:tab pos="226695" algn="l"/>
                        </a:tabLst>
                      </a:pPr>
                      <a:r>
                        <a:rPr lang="fr-CA" sz="1400" dirty="0">
                          <a:latin typeface="+mn-lt"/>
                          <a:ea typeface="Calibri"/>
                          <a:cs typeface="Times New Roman"/>
                        </a:rPr>
                        <a:t>20</a:t>
                      </a:r>
                      <a:endParaRPr lang="fr-CA" sz="1600" dirty="0">
                        <a:latin typeface="+mn-lt"/>
                        <a:ea typeface="Calibri"/>
                        <a:cs typeface="Times New Roman"/>
                      </a:endParaRPr>
                    </a:p>
                  </a:txBody>
                  <a:tcPr marL="12659" marR="38429" marT="25770" marB="2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80340" indent="-180340" algn="r">
                        <a:lnSpc>
                          <a:spcPct val="110000"/>
                        </a:lnSpc>
                        <a:spcAft>
                          <a:spcPts val="0"/>
                        </a:spcAft>
                        <a:tabLst>
                          <a:tab pos="226695" algn="l"/>
                        </a:tabLst>
                      </a:pPr>
                      <a:r>
                        <a:rPr lang="fr-CA" sz="1400" dirty="0">
                          <a:latin typeface="+mn-lt"/>
                          <a:ea typeface="Calibri"/>
                          <a:cs typeface="Times New Roman"/>
                        </a:rPr>
                        <a:t>1,3 %</a:t>
                      </a:r>
                      <a:endParaRPr lang="fr-CA" sz="1600" dirty="0">
                        <a:latin typeface="+mn-lt"/>
                        <a:ea typeface="Calibri"/>
                        <a:cs typeface="Times New Roman"/>
                      </a:endParaRPr>
                    </a:p>
                  </a:txBody>
                  <a:tcPr marL="12659" marR="38429" marT="25770" marB="2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4"/>
                  </a:ext>
                </a:extLst>
              </a:tr>
              <a:tr h="279058">
                <a:tc>
                  <a:txBody>
                    <a:bodyPr/>
                    <a:lstStyle/>
                    <a:p>
                      <a:pPr marL="180340" indent="-180340" algn="r">
                        <a:lnSpc>
                          <a:spcPct val="110000"/>
                        </a:lnSpc>
                        <a:spcAft>
                          <a:spcPts val="0"/>
                        </a:spcAft>
                        <a:tabLst>
                          <a:tab pos="226695" algn="l"/>
                        </a:tabLst>
                      </a:pPr>
                      <a:r>
                        <a:rPr lang="fr-CA" sz="1400" dirty="0">
                          <a:latin typeface="+mn-lt"/>
                          <a:ea typeface="Calibri"/>
                          <a:cs typeface="Times New Roman"/>
                        </a:rPr>
                        <a:t>11</a:t>
                      </a:r>
                      <a:endParaRPr lang="fr-CA" sz="1600" dirty="0">
                        <a:latin typeface="+mn-lt"/>
                        <a:ea typeface="Calibri"/>
                        <a:cs typeface="Times New Roman"/>
                      </a:endParaRPr>
                    </a:p>
                  </a:txBody>
                  <a:tcPr marL="12659" marR="38429" marT="25770" marB="2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80340" indent="-180340" algn="r">
                        <a:lnSpc>
                          <a:spcPct val="110000"/>
                        </a:lnSpc>
                        <a:spcAft>
                          <a:spcPts val="0"/>
                        </a:spcAft>
                        <a:tabLst>
                          <a:tab pos="226695" algn="l"/>
                        </a:tabLst>
                      </a:pPr>
                      <a:r>
                        <a:rPr lang="fr-CA" sz="1400" dirty="0">
                          <a:latin typeface="+mn-lt"/>
                          <a:ea typeface="Calibri"/>
                          <a:cs typeface="Times New Roman"/>
                        </a:rPr>
                        <a:t>0,7 %</a:t>
                      </a:r>
                      <a:endParaRPr lang="fr-CA" sz="1600" dirty="0">
                        <a:latin typeface="+mn-lt"/>
                        <a:ea typeface="Calibri"/>
                        <a:cs typeface="Times New Roman"/>
                      </a:endParaRPr>
                    </a:p>
                  </a:txBody>
                  <a:tcPr marL="12659" marR="38429" marT="25770" marB="2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r h="279058">
                <a:tc>
                  <a:txBody>
                    <a:bodyPr/>
                    <a:lstStyle/>
                    <a:p>
                      <a:pPr marL="180340" indent="-180340" algn="r">
                        <a:lnSpc>
                          <a:spcPct val="110000"/>
                        </a:lnSpc>
                        <a:spcAft>
                          <a:spcPts val="0"/>
                        </a:spcAft>
                        <a:tabLst>
                          <a:tab pos="226695" algn="l"/>
                        </a:tabLst>
                      </a:pPr>
                      <a:r>
                        <a:rPr lang="fr-CA" sz="1400">
                          <a:latin typeface="+mn-lt"/>
                          <a:ea typeface="Calibri"/>
                          <a:cs typeface="Times New Roman"/>
                        </a:rPr>
                        <a:t>327</a:t>
                      </a:r>
                      <a:endParaRPr lang="fr-CA" sz="1600">
                        <a:latin typeface="+mn-lt"/>
                        <a:ea typeface="Calibri"/>
                        <a:cs typeface="Times New Roman"/>
                      </a:endParaRPr>
                    </a:p>
                  </a:txBody>
                  <a:tcPr marL="12659" marR="38429" marT="25770" marB="2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80340" indent="-180340" algn="r">
                        <a:lnSpc>
                          <a:spcPct val="110000"/>
                        </a:lnSpc>
                        <a:spcAft>
                          <a:spcPts val="0"/>
                        </a:spcAft>
                        <a:tabLst>
                          <a:tab pos="226695" algn="l"/>
                        </a:tabLst>
                      </a:pPr>
                      <a:r>
                        <a:rPr lang="fr-CA" sz="1400" dirty="0">
                          <a:latin typeface="+mn-lt"/>
                          <a:ea typeface="Calibri"/>
                          <a:cs typeface="Times New Roman"/>
                        </a:rPr>
                        <a:t>21 %</a:t>
                      </a:r>
                      <a:endParaRPr lang="fr-CA" sz="1600" dirty="0">
                        <a:latin typeface="+mn-lt"/>
                        <a:ea typeface="Calibri"/>
                        <a:cs typeface="Times New Roman"/>
                      </a:endParaRPr>
                    </a:p>
                  </a:txBody>
                  <a:tcPr marL="12659" marR="38429" marT="25770" marB="2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6"/>
                  </a:ext>
                </a:extLst>
              </a:tr>
              <a:tr h="279058">
                <a:tc>
                  <a:txBody>
                    <a:bodyPr/>
                    <a:lstStyle/>
                    <a:p>
                      <a:pPr marL="180340" indent="-180340" algn="r">
                        <a:lnSpc>
                          <a:spcPct val="110000"/>
                        </a:lnSpc>
                        <a:spcAft>
                          <a:spcPts val="0"/>
                        </a:spcAft>
                        <a:tabLst>
                          <a:tab pos="226695" algn="l"/>
                        </a:tabLst>
                      </a:pPr>
                      <a:r>
                        <a:rPr lang="fr-CA" sz="1400" dirty="0">
                          <a:latin typeface="+mn-lt"/>
                          <a:ea typeface="Calibri"/>
                          <a:cs typeface="Times New Roman"/>
                        </a:rPr>
                        <a:t>207</a:t>
                      </a:r>
                      <a:endParaRPr lang="fr-CA" sz="1600" dirty="0">
                        <a:latin typeface="+mn-lt"/>
                        <a:ea typeface="Calibri"/>
                        <a:cs typeface="Times New Roman"/>
                      </a:endParaRPr>
                    </a:p>
                  </a:txBody>
                  <a:tcPr marL="12659" marR="38429" marT="25770" marB="2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80340" indent="-180340" algn="r">
                        <a:lnSpc>
                          <a:spcPct val="110000"/>
                        </a:lnSpc>
                        <a:spcAft>
                          <a:spcPts val="0"/>
                        </a:spcAft>
                        <a:tabLst>
                          <a:tab pos="226695" algn="l"/>
                        </a:tabLst>
                      </a:pPr>
                      <a:r>
                        <a:rPr lang="fr-CA" sz="1400" dirty="0">
                          <a:latin typeface="+mn-lt"/>
                          <a:ea typeface="Calibri"/>
                          <a:cs typeface="Times New Roman"/>
                        </a:rPr>
                        <a:t>13 %</a:t>
                      </a:r>
                      <a:endParaRPr lang="fr-CA" sz="1600" dirty="0">
                        <a:latin typeface="+mn-lt"/>
                        <a:ea typeface="Calibri"/>
                        <a:cs typeface="Times New Roman"/>
                      </a:endParaRPr>
                    </a:p>
                  </a:txBody>
                  <a:tcPr marL="12659" marR="38429" marT="25770" marB="2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7"/>
                  </a:ext>
                </a:extLst>
              </a:tr>
              <a:tr h="279058">
                <a:tc>
                  <a:txBody>
                    <a:bodyPr/>
                    <a:lstStyle/>
                    <a:p>
                      <a:pPr marL="180340" indent="-180340" algn="r">
                        <a:lnSpc>
                          <a:spcPct val="110000"/>
                        </a:lnSpc>
                        <a:spcAft>
                          <a:spcPts val="0"/>
                        </a:spcAft>
                        <a:tabLst>
                          <a:tab pos="226695" algn="l"/>
                        </a:tabLst>
                      </a:pPr>
                      <a:r>
                        <a:rPr lang="fr-CA" sz="1400">
                          <a:latin typeface="+mn-lt"/>
                          <a:ea typeface="Calibri"/>
                          <a:cs typeface="Times New Roman"/>
                        </a:rPr>
                        <a:t>370</a:t>
                      </a:r>
                      <a:endParaRPr lang="fr-CA" sz="1600">
                        <a:latin typeface="+mn-lt"/>
                        <a:ea typeface="Calibri"/>
                        <a:cs typeface="Times New Roman"/>
                      </a:endParaRPr>
                    </a:p>
                  </a:txBody>
                  <a:tcPr marL="12659" marR="38429" marT="25770" marB="2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80340" indent="-180340" algn="r">
                        <a:lnSpc>
                          <a:spcPct val="110000"/>
                        </a:lnSpc>
                        <a:spcAft>
                          <a:spcPts val="0"/>
                        </a:spcAft>
                        <a:tabLst>
                          <a:tab pos="226695" algn="l"/>
                        </a:tabLst>
                      </a:pPr>
                      <a:r>
                        <a:rPr lang="fr-CA" sz="1400" dirty="0">
                          <a:latin typeface="+mn-lt"/>
                          <a:ea typeface="Calibri"/>
                          <a:cs typeface="Times New Roman"/>
                        </a:rPr>
                        <a:t>24 %</a:t>
                      </a:r>
                      <a:endParaRPr lang="fr-CA" sz="1600" dirty="0">
                        <a:latin typeface="+mn-lt"/>
                        <a:ea typeface="Calibri"/>
                        <a:cs typeface="Times New Roman"/>
                      </a:endParaRPr>
                    </a:p>
                  </a:txBody>
                  <a:tcPr marL="12659" marR="38429" marT="25770" marB="2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8"/>
                  </a:ext>
                </a:extLst>
              </a:tr>
              <a:tr h="274215">
                <a:tc>
                  <a:txBody>
                    <a:bodyPr/>
                    <a:lstStyle/>
                    <a:p>
                      <a:pPr marR="62230" algn="r">
                        <a:lnSpc>
                          <a:spcPct val="107000"/>
                        </a:lnSpc>
                        <a:spcAft>
                          <a:spcPts val="0"/>
                        </a:spcAft>
                        <a:tabLst>
                          <a:tab pos="381635" algn="l"/>
                        </a:tabLst>
                      </a:pPr>
                      <a:r>
                        <a:rPr lang="fr-CA" sz="1400" dirty="0">
                          <a:latin typeface="+mn-lt"/>
                          <a:ea typeface="Calibri"/>
                          <a:cs typeface="Times New Roman"/>
                        </a:rPr>
                        <a:t>238</a:t>
                      </a:r>
                    </a:p>
                  </a:txBody>
                  <a:tcPr marL="12659" marR="38429" marT="25770" marB="2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lnSpc>
                          <a:spcPct val="107000"/>
                        </a:lnSpc>
                        <a:spcAft>
                          <a:spcPts val="0"/>
                        </a:spcAft>
                        <a:tabLst>
                          <a:tab pos="380365" algn="l"/>
                        </a:tabLst>
                      </a:pPr>
                      <a:r>
                        <a:rPr lang="fr-CA" sz="1400" dirty="0">
                          <a:latin typeface="+mn-lt"/>
                          <a:ea typeface="Calibri"/>
                          <a:cs typeface="Times New Roman"/>
                        </a:rPr>
                        <a:t>15 %</a:t>
                      </a:r>
                    </a:p>
                  </a:txBody>
                  <a:tcPr marL="12659" marR="38429" marT="25770" marB="2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
        <p:nvSpPr>
          <p:cNvPr id="7" name="Rectangle 6"/>
          <p:cNvSpPr/>
          <p:nvPr/>
        </p:nvSpPr>
        <p:spPr>
          <a:xfrm>
            <a:off x="1115616" y="4299942"/>
            <a:ext cx="6840760" cy="646331"/>
          </a:xfrm>
          <a:prstGeom prst="rect">
            <a:avLst/>
          </a:prstGeom>
        </p:spPr>
        <p:txBody>
          <a:bodyPr wrap="square">
            <a:spAutoFit/>
          </a:bodyPr>
          <a:lstStyle/>
          <a:p>
            <a:pPr lvl="0" fontAlgn="base">
              <a:spcBef>
                <a:spcPct val="0"/>
              </a:spcBef>
              <a:spcAft>
                <a:spcPct val="0"/>
              </a:spcAft>
              <a:tabLst>
                <a:tab pos="180975" algn="l"/>
              </a:tabLst>
            </a:pPr>
            <a:r>
              <a:rPr lang="fr-CA" sz="1200" dirty="0">
                <a:latin typeface="HelveticaNeueLT Std"/>
                <a:ea typeface="Times New Roman" pitchFamily="18" charset="0"/>
                <a:cs typeface="Times New Roman" pitchFamily="18" charset="0"/>
              </a:rPr>
              <a:t>* Le N exclut les cas pour lesquels le site d’infection est manquant et les cas pour lesquels l’information est invalide (ex. : col ou vagin comme unique site d’infection parmi les cas masculins)</a:t>
            </a:r>
            <a:endParaRPr lang="fr-CA" sz="1050" dirty="0">
              <a:latin typeface="Arial" pitchFamily="34" charset="0"/>
              <a:cs typeface="Arial" pitchFamily="34" charset="0"/>
            </a:endParaRPr>
          </a:p>
          <a:p>
            <a:pPr lvl="0" eaLnBrk="0" fontAlgn="base" hangingPunct="0">
              <a:spcBef>
                <a:spcPct val="0"/>
              </a:spcBef>
              <a:spcAft>
                <a:spcPct val="0"/>
              </a:spcAft>
              <a:tabLst>
                <a:tab pos="180975" algn="l"/>
              </a:tabLst>
            </a:pPr>
            <a:r>
              <a:rPr lang="fr-CA" sz="1200" dirty="0">
                <a:latin typeface="HelveticaNeueLT Std"/>
                <a:ea typeface="Times New Roman" pitchFamily="18" charset="0"/>
                <a:cs typeface="Times New Roman" pitchFamily="18" charset="0"/>
              </a:rPr>
              <a:t>**	Avec ou sans autres sites d’infection pour un même épisode. </a:t>
            </a:r>
            <a:endParaRPr lang="fr-CA" sz="36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Infections gonococciques – résistance aux antibiotiques</a:t>
            </a:r>
          </a:p>
        </p:txBody>
      </p:sp>
      <p:sp>
        <p:nvSpPr>
          <p:cNvPr id="3" name="Espace réservé du contenu 2"/>
          <p:cNvSpPr>
            <a:spLocks noGrp="1"/>
          </p:cNvSpPr>
          <p:nvPr>
            <p:ph idx="1"/>
          </p:nvPr>
        </p:nvSpPr>
        <p:spPr>
          <a:xfrm>
            <a:off x="457200" y="1325747"/>
            <a:ext cx="8363272" cy="2808311"/>
          </a:xfrm>
        </p:spPr>
        <p:txBody>
          <a:bodyPr>
            <a:noAutofit/>
          </a:bodyPr>
          <a:lstStyle/>
          <a:p>
            <a:pPr>
              <a:spcBef>
                <a:spcPts val="600"/>
              </a:spcBef>
              <a:spcAft>
                <a:spcPts val="600"/>
              </a:spcAft>
            </a:pPr>
            <a:r>
              <a:rPr lang="fr-CA" sz="2000" dirty="0">
                <a:solidFill>
                  <a:schemeClr val="tx1">
                    <a:lumMod val="65000"/>
                    <a:lumOff val="35000"/>
                  </a:schemeClr>
                </a:solidFill>
              </a:rPr>
              <a:t>Surveillance de la sensibilité aux antibiotiques (LSPQ)</a:t>
            </a:r>
          </a:p>
          <a:p>
            <a:pPr>
              <a:spcBef>
                <a:spcPts val="600"/>
              </a:spcBef>
            </a:pPr>
            <a:r>
              <a:rPr lang="fr-CA" sz="2000" dirty="0">
                <a:solidFill>
                  <a:schemeClr val="tx1">
                    <a:lumMod val="65000"/>
                    <a:lumOff val="35000"/>
                  </a:schemeClr>
                </a:solidFill>
              </a:rPr>
              <a:t>1 836 souches analysées en 2018 </a:t>
            </a:r>
          </a:p>
          <a:p>
            <a:pPr lvl="1">
              <a:lnSpc>
                <a:spcPct val="110000"/>
              </a:lnSpc>
              <a:spcBef>
                <a:spcPts val="600"/>
              </a:spcBef>
              <a:spcAft>
                <a:spcPts val="600"/>
              </a:spcAft>
              <a:tabLst>
                <a:tab pos="2238375" algn="l"/>
              </a:tabLst>
            </a:pPr>
            <a:r>
              <a:rPr lang="fr-CA" sz="1600" dirty="0"/>
              <a:t>Ciprofloxacine : 	74 % des souches étaient résistantes </a:t>
            </a:r>
          </a:p>
          <a:p>
            <a:pPr lvl="1">
              <a:lnSpc>
                <a:spcPct val="110000"/>
              </a:lnSpc>
              <a:spcBef>
                <a:spcPts val="600"/>
              </a:spcBef>
              <a:spcAft>
                <a:spcPts val="600"/>
              </a:spcAft>
              <a:tabLst>
                <a:tab pos="2238375" algn="l"/>
              </a:tabLst>
            </a:pPr>
            <a:r>
              <a:rPr lang="fr-CA" sz="1600" dirty="0"/>
              <a:t>Azithromycine :  	28 % des souches étaient résistantes</a:t>
            </a:r>
          </a:p>
          <a:p>
            <a:pPr lvl="1">
              <a:lnSpc>
                <a:spcPct val="110000"/>
              </a:lnSpc>
              <a:spcBef>
                <a:spcPts val="600"/>
              </a:spcBef>
              <a:spcAft>
                <a:spcPts val="600"/>
              </a:spcAft>
              <a:tabLst>
                <a:tab pos="2238375" algn="l"/>
              </a:tabLst>
            </a:pPr>
            <a:r>
              <a:rPr lang="fr-CA" sz="1600" dirty="0" err="1"/>
              <a:t>Céfixime</a:t>
            </a:r>
            <a:r>
              <a:rPr lang="fr-CA" sz="1600" dirty="0"/>
              <a:t> : 	6 souches (0,4 %) avec sensibilité réduite (critères CLSI) </a:t>
            </a:r>
          </a:p>
          <a:p>
            <a:pPr lvl="1">
              <a:lnSpc>
                <a:spcPct val="110000"/>
              </a:lnSpc>
              <a:spcBef>
                <a:spcPts val="600"/>
              </a:spcBef>
              <a:spcAft>
                <a:spcPts val="600"/>
              </a:spcAft>
            </a:pPr>
            <a:r>
              <a:rPr lang="fr-CA" sz="1600" dirty="0"/>
              <a:t>Ceftriaxone : 	       1 souche (0,1 %) avec sensibilité réduite (critères CLSI) </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9</a:t>
            </a:fld>
            <a:endParaRPr lang="fr-FR"/>
          </a:p>
        </p:txBody>
      </p:sp>
      <p:sp>
        <p:nvSpPr>
          <p:cNvPr id="6" name="ZoneTexte 5"/>
          <p:cNvSpPr txBox="1"/>
          <p:nvPr/>
        </p:nvSpPr>
        <p:spPr>
          <a:xfrm>
            <a:off x="457200" y="4119059"/>
            <a:ext cx="7767873" cy="369332"/>
          </a:xfrm>
          <a:prstGeom prst="rect">
            <a:avLst/>
          </a:prstGeom>
          <a:solidFill>
            <a:srgbClr val="1C819A"/>
          </a:solidFill>
        </p:spPr>
        <p:txBody>
          <a:bodyPr wrap="square" rtlCol="0">
            <a:spAutoFit/>
          </a:bodyPr>
          <a:lstStyle/>
          <a:p>
            <a:r>
              <a:rPr lang="fr-CA" dirty="0">
                <a:solidFill>
                  <a:schemeClr val="bg1"/>
                </a:solidFill>
              </a:rPr>
              <a:t>La surveillance de la résistance permet l’adaptation des régimes thérapeutiques</a:t>
            </a:r>
          </a:p>
        </p:txBody>
      </p:sp>
    </p:spTree>
    <p:extLst>
      <p:ext uri="{BB962C8B-B14F-4D97-AF65-F5344CB8AC3E}">
        <p14:creationId xmlns:p14="http://schemas.microsoft.com/office/powerpoint/2010/main" val="1183841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ECF322C0-2A18-4701-89AD-B87F3467F692"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ontenu image" ma:contentTypeID="0x0101009148F5A04DDD49CBA7127AADA5FB792B00AADE34325A8B49CDA8BB4DB53328F21400856AFD427B85AA4492343E505C9EEA5C" ma:contentTypeVersion="1" ma:contentTypeDescription="Télécharger une image." ma:contentTypeScope="" ma:versionID="720cfd53b35c2c6a53028517a5fc57bc">
  <xsd:schema xmlns:xsd="http://www.w3.org/2001/XMLSchema" xmlns:xs="http://www.w3.org/2001/XMLSchema" xmlns:p="http://schemas.microsoft.com/office/2006/metadata/properties" xmlns:ns1="http://schemas.microsoft.com/sharepoint/v3" xmlns:ns2="ECF322C0-2A18-4701-89AD-B87F3467F692" xmlns:ns3="http://schemas.microsoft.com/sharepoint/v3/fields" targetNamespace="http://schemas.microsoft.com/office/2006/metadata/properties" ma:root="true" ma:fieldsID="8603ed06f9573d0cfd96f32c6f30040a" ns1:_="" ns2:_="" ns3:_="">
    <xsd:import namespace="http://schemas.microsoft.com/sharepoint/v3"/>
    <xsd:import namespace="ECF322C0-2A18-4701-89AD-B87F3467F692"/>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Chemin d'URL" ma:hidden="true" ma:list="Docs" ma:internalName="FileRef" ma:readOnly="true" ma:showField="FullUrl">
      <xsd:simpleType>
        <xsd:restriction base="dms:Lookup"/>
      </xsd:simpleType>
    </xsd:element>
    <xsd:element name="File_x0020_Type" ma:index="9" nillable="true" ma:displayName="Type de fichier" ma:hidden="true" ma:internalName="File_x0020_Type" ma:readOnly="true">
      <xsd:simpleType>
        <xsd:restriction base="dms:Text"/>
      </xsd:simpleType>
    </xsd:element>
    <xsd:element name="HTML_x0020_File_x0020_Type" ma:index="10" nillable="true" ma:displayName="Type de fichier HTML" ma:hidden="true" ma:internalName="HTML_x0020_File_x0020_Type" ma:readOnly="true">
      <xsd:simpleType>
        <xsd:restriction base="dms:Text"/>
      </xsd:simpleType>
    </xsd:element>
    <xsd:element name="FSObjType" ma:index="11" nillable="true" ma:displayName="Type d'élément" ma:hidden="true" ma:list="Docs" ma:internalName="FSObjType" ma:readOnly="true" ma:showField="FSType">
      <xsd:simpleType>
        <xsd:restriction base="dms:Lookup"/>
      </xsd:simpleType>
    </xsd:element>
    <xsd:element name="PublishingStartDate" ma:index="27" nillable="true" ma:displayName="Date de début de planification" ma:description="" ma:hidden="true" ma:internalName="PublishingStartDate">
      <xsd:simpleType>
        <xsd:restriction base="dms:Unknown"/>
      </xsd:simpleType>
    </xsd:element>
    <xsd:element name="PublishingExpirationDate" ma:index="28" nillable="true" ma:displayName="Date de fin de planification"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F322C0-2A18-4701-89AD-B87F3467F692" elementFormDefault="qualified">
    <xsd:import namespace="http://schemas.microsoft.com/office/2006/documentManagement/types"/>
    <xsd:import namespace="http://schemas.microsoft.com/office/infopath/2007/PartnerControls"/>
    <xsd:element name="ThumbnailExists" ma:index="18" nillable="true" ma:displayName="Une miniature existe" ma:default="FALSE" ma:hidden="true" ma:internalName="ThumbnailExists" ma:readOnly="true">
      <xsd:simpleType>
        <xsd:restriction base="dms:Boolean"/>
      </xsd:simpleType>
    </xsd:element>
    <xsd:element name="PreviewExists" ma:index="19" nillable="true" ma:displayName="Un aperçu existe" ma:default="FALSE" ma:hidden="true" ma:internalName="PreviewExists" ma:readOnly="true">
      <xsd:simpleType>
        <xsd:restriction base="dms:Boolean"/>
      </xsd:simpleType>
    </xsd:element>
    <xsd:element name="ImageWidth" ma:index="20" nillable="true" ma:displayName="Largeur" ma:internalName="ImageWidth" ma:readOnly="true">
      <xsd:simpleType>
        <xsd:restriction base="dms:Unknown"/>
      </xsd:simpleType>
    </xsd:element>
    <xsd:element name="ImageHeight" ma:index="22" nillable="true" ma:displayName="Hauteur" ma:internalName="ImageHeight" ma:readOnly="true">
      <xsd:simpleType>
        <xsd:restriction base="dms:Unknown"/>
      </xsd:simpleType>
    </xsd:element>
    <xsd:element name="ImageCreateDate" ma:index="25" nillable="true" ma:displayName="Date de prise du cliché"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eur"/>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ma:index="23" ma:displayName="Commentaires"/>
        <xsd:element name="keywords" minOccurs="0" maxOccurs="1" type="xsd:string" ma:index="14"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CAD65B-4E4A-4EB6-BA9B-B31ECFEE6F77}">
  <ds:schemaRefs>
    <ds:schemaRef ds:uri="http://schemas.microsoft.com/sharepoint/v3"/>
    <ds:schemaRef ds:uri="ECF322C0-2A18-4701-89AD-B87F3467F692"/>
    <ds:schemaRef ds:uri="http://purl.org/dc/terms/"/>
    <ds:schemaRef ds:uri="http://purl.org/dc/dcmitype/"/>
    <ds:schemaRef ds:uri="http://schemas.microsoft.com/office/2006/metadata/properties"/>
    <ds:schemaRef ds:uri="http://schemas.microsoft.com/sharepoint/v3/field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EE07B615-167D-4847-97EA-64ACD74633A2}">
  <ds:schemaRefs>
    <ds:schemaRef ds:uri="http://schemas.microsoft.com/sharepoint/v3/contenttype/forms"/>
  </ds:schemaRefs>
</ds:datastoreItem>
</file>

<file path=customXml/itemProps3.xml><?xml version="1.0" encoding="utf-8"?>
<ds:datastoreItem xmlns:ds="http://schemas.openxmlformats.org/officeDocument/2006/customXml" ds:itemID="{70574DC2-56B6-46C0-9B82-AE05D04915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CF322C0-2A18-4701-89AD-B87F3467F692"/>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Modèle PowerPoint office 2013</Template>
  <TotalTime>7334</TotalTime>
  <Words>7935</Words>
  <Application>Microsoft Office PowerPoint</Application>
  <PresentationFormat>Affichage à l'écran (16:9)</PresentationFormat>
  <Paragraphs>1468</Paragraphs>
  <Slides>58</Slides>
  <Notes>51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58</vt:i4>
      </vt:variant>
    </vt:vector>
  </HeadingPairs>
  <TitlesOfParts>
    <vt:vector size="69" baseType="lpstr">
      <vt:lpstr>Arial</vt:lpstr>
      <vt:lpstr>Calibri</vt:lpstr>
      <vt:lpstr>Helvetica</vt:lpstr>
      <vt:lpstr>Helvetica neud</vt:lpstr>
      <vt:lpstr>HelveticaNeueLT Std</vt:lpstr>
      <vt:lpstr>HelveticaNeueLT Std Lt</vt:lpstr>
      <vt:lpstr>Raleway</vt:lpstr>
      <vt:lpstr>Symbol</vt:lpstr>
      <vt:lpstr>Times New Roman</vt:lpstr>
      <vt:lpstr>Wingdings</vt:lpstr>
      <vt:lpstr>Thème Office</vt:lpstr>
      <vt:lpstr>Infections transmissibles sexuellement et par le sang (ITSS) au Québec Portrait 2018 et projections 2019</vt:lpstr>
      <vt:lpstr>Objectifs</vt:lpstr>
      <vt:lpstr>Plan de la présentation</vt:lpstr>
      <vt:lpstr>Maladies à déclaration obligatoire</vt:lpstr>
      <vt:lpstr>Infections à Chlamydia trachomatis</vt:lpstr>
      <vt:lpstr>Chlamydia trachomatis, infections extragénitales - 2018</vt:lpstr>
      <vt:lpstr>Infections gonococciques</vt:lpstr>
      <vt:lpstr>Infection gonococcique, infections extragénitales – 2018</vt:lpstr>
      <vt:lpstr>Infections gonococciques – résistance aux antibiotiques</vt:lpstr>
      <vt:lpstr>Infection gonococcique - échecs de traitement</vt:lpstr>
      <vt:lpstr>Infection gonococcique, échecs de traitement, province, 2018</vt:lpstr>
      <vt:lpstr>Échecs de traitement et réinfections – interventions possibles</vt:lpstr>
      <vt:lpstr>Nombre de tests de laboratoire</vt:lpstr>
      <vt:lpstr>Syphilis infectieuse</vt:lpstr>
      <vt:lpstr>Syphilis non infectieuse</vt:lpstr>
      <vt:lpstr>Syphilis congénitale</vt:lpstr>
      <vt:lpstr>Lymphogranulomatose vénérienne (LGV)</vt:lpstr>
      <vt:lpstr>Enquête épidémiologique LGV - 2013 à 2018</vt:lpstr>
      <vt:lpstr>Hépatite B (Aiguë, chronique et sans précision)</vt:lpstr>
      <vt:lpstr>Hépatite C (aiguë/récente et sans précision)</vt:lpstr>
      <vt:lpstr>Forces et limites du fichier des MADO</vt:lpstr>
      <vt:lpstr>Programme de surveillance du VIH Rapport annuel 2018 Estimation de l’Agence de santé publique du Canada (communication personnelle pour les résultats du Québec)</vt:lpstr>
      <vt:lpstr>Programme de surveillance - Ancien et nouveau diagnostic</vt:lpstr>
      <vt:lpstr>Nombre de cas de VIH selon le sexe, 2014-2018</vt:lpstr>
      <vt:lpstr>Taux de nouveaux diagnostics de VIH selon le sexe, 2004-2018</vt:lpstr>
      <vt:lpstr>NOUVEAUX DIAGNOSTICS, 2018</vt:lpstr>
      <vt:lpstr>NOUVEAUX DIAGNOSTICS, 2018</vt:lpstr>
      <vt:lpstr>Nombre de nouveaux diagnostics de VIH, selon la catégorie d’exposition, sexes réunis, 2014-2018</vt:lpstr>
      <vt:lpstr>Cibles 90-90-90 pour le Québec</vt:lpstr>
      <vt:lpstr>ITSS MADO et VIH: vue d’ensemble</vt:lpstr>
      <vt:lpstr>Taux brut d’incidence selon la région, 2018</vt:lpstr>
      <vt:lpstr>Populations fortement touchées Étude Engage cycle 2017-2018 Réseau SurvUDI – données au 31 mars 2018</vt:lpstr>
      <vt:lpstr>Engage</vt:lpstr>
      <vt:lpstr>Engage - description de l’échantillon</vt:lpstr>
      <vt:lpstr>Engage – tests de détection de l’infection par le VIH</vt:lpstr>
      <vt:lpstr>Engage - recours à la prophylaxie préexposition </vt:lpstr>
      <vt:lpstr>Engage - recours à la prophylaxie postexposition sexuelle (PPE)</vt:lpstr>
      <vt:lpstr>Engage - Recours au traitement contre le VIH</vt:lpstr>
      <vt:lpstr>Surveillance des maladies infectieuses chez les Utilisateurs de Drogues par Injection </vt:lpstr>
      <vt:lpstr>SurvUDI - Caractéristiques sociodémographiques</vt:lpstr>
      <vt:lpstr>Présentation PowerPoint</vt:lpstr>
      <vt:lpstr>Présentation PowerPoint</vt:lpstr>
      <vt:lpstr>Utilisation de seringues et de matériels déjà utilisés par quelqu’un d’autre - Tendances 1995-2017</vt:lpstr>
      <vt:lpstr>Incidence du VIH - Tendances 1995-2016</vt:lpstr>
      <vt:lpstr>Incidence des anti-VHC - Tendances 1998-2016</vt:lpstr>
      <vt:lpstr>Dépistage des anti-VIH et des anti-VHC parmi les participants n’ayant jamais reçu un résultat positif, dernière année  - Tendances 2003-2017</vt:lpstr>
      <vt:lpstr>Présentation PowerPoint</vt:lpstr>
      <vt:lpstr>Tendances de prise actuelle de médicaments contre son infection par le VIH chez les participants qui se savent anti-VIH+ et de prise à vie de médicaments contre son infection par le VHC chez les participants qui se savent anti-VHC+, au cours des six derniers mois - Tendances 2003-2017</vt:lpstr>
      <vt:lpstr>Programme québécois de gratuité des médicaments pour le traitement des maladies transmissibles sexuellement (MTS), de 2014 à 2018  --- ANNEXE 2</vt:lpstr>
      <vt:lpstr>Informations sur la source de données</vt:lpstr>
      <vt:lpstr>Programme de gratuité des médicaments contre les MTS</vt:lpstr>
      <vt:lpstr>Programme de gratuité des médicaments contre les MTS</vt:lpstr>
      <vt:lpstr>Nombre d’ordonnances selon la nature du cas (codes K : personne atteinte et L : cas contact) et le sexe, Province, 2014 à 2018</vt:lpstr>
      <vt:lpstr>Combinaisons de médicaments reçues à une même date de service par un même bénéficiaire, Province, 2014 et 2018 </vt:lpstr>
      <vt:lpstr>Combinaisons de médicaments reçues à une même date de service par un même bénéficiaire, Province, 2014 et 2018 (suite) </vt:lpstr>
      <vt:lpstr>Ce qu’il y a d’autre dans le portrait !</vt:lpstr>
      <vt:lpstr>Présentation PowerPoint</vt:lpstr>
      <vt:lpstr>Autres documents d’intérêt sur l’épidémiologie des ITSS au Québec</vt:lpstr>
    </vt:vector>
  </TitlesOfParts>
  <Company>INSPQ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Karine Blouin</dc:creator>
  <cp:lastModifiedBy>Isabelle Gignac</cp:lastModifiedBy>
  <cp:revision>451</cp:revision>
  <cp:lastPrinted>2020-03-03T18:40:19Z</cp:lastPrinted>
  <dcterms:created xsi:type="dcterms:W3CDTF">2018-12-11T20:31:28Z</dcterms:created>
  <dcterms:modified xsi:type="dcterms:W3CDTF">2020-07-13T18:42:35Z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0x0101009148F5A04DDD49CBA7127AADA5FB792B00AADE34325A8B49CDA8BB4DB53328F21400856AFD427B85AA4492343E505C9EEA5C</vt:lpwstr>
  </property>
</Properties>
</file>