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1" r:id="rId4"/>
    <p:sldId id="260" r:id="rId5"/>
    <p:sldId id="262" r:id="rId6"/>
    <p:sldId id="268" r:id="rId7"/>
    <p:sldId id="264" r:id="rId8"/>
    <p:sldId id="266" r:id="rId9"/>
    <p:sldId id="267"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AFBD22"/>
    <a:srgbClr val="4D4D4D"/>
    <a:srgbClr val="F4F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6305" autoAdjust="0"/>
  </p:normalViewPr>
  <p:slideViewPr>
    <p:cSldViewPr snapToGrid="0">
      <p:cViewPr varScale="1">
        <p:scale>
          <a:sx n="103" d="100"/>
          <a:sy n="103" d="100"/>
        </p:scale>
        <p:origin x="150" y="222"/>
      </p:cViewPr>
      <p:guideLst/>
    </p:cSldViewPr>
  </p:slideViewPr>
  <p:outlineViewPr>
    <p:cViewPr>
      <p:scale>
        <a:sx n="33" d="100"/>
        <a:sy n="33" d="100"/>
      </p:scale>
      <p:origin x="0" y="-1098"/>
    </p:cViewPr>
  </p:outlin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5000000000000001E-2"/>
          <c:w val="0.95416666666666672"/>
          <c:h val="0.77394389763779525"/>
        </c:manualLayout>
      </c:layout>
      <c:pie3DChart>
        <c:varyColors val="1"/>
        <c:ser>
          <c:idx val="0"/>
          <c:order val="0"/>
          <c:tx>
            <c:strRef>
              <c:f>Feuil1!$B$1</c:f>
              <c:strCache>
                <c:ptCount val="1"/>
                <c:pt idx="0">
                  <c:v>Colonne1</c:v>
                </c:pt>
              </c:strCache>
            </c:strRef>
          </c:tx>
          <c:explosion val="7"/>
          <c:dPt>
            <c:idx val="0"/>
            <c:bubble3D val="0"/>
            <c:explosion val="6"/>
            <c:spPr>
              <a:solidFill>
                <a:srgbClr val="5A99D3"/>
              </a:solidFill>
              <a:ln w="25400">
                <a:solidFill>
                  <a:schemeClr val="lt1"/>
                </a:solidFill>
              </a:ln>
              <a:effectLst/>
              <a:sp3d contourW="25400">
                <a:contourClr>
                  <a:schemeClr val="lt1"/>
                </a:contourClr>
              </a:sp3d>
            </c:spPr>
          </c:dPt>
          <c:dPt>
            <c:idx val="1"/>
            <c:bubble3D val="0"/>
            <c:explosion val="0"/>
            <c:spPr>
              <a:solidFill>
                <a:schemeClr val="accent2"/>
              </a:solidFill>
              <a:ln w="25400">
                <a:solidFill>
                  <a:schemeClr val="lt1"/>
                </a:solidFill>
              </a:ln>
              <a:effectLst/>
              <a:sp3d contourW="25400">
                <a:contourClr>
                  <a:schemeClr val="lt1"/>
                </a:contourClr>
              </a:sp3d>
            </c:spPr>
          </c:dPt>
          <c:dPt>
            <c:idx val="2"/>
            <c:bubble3D val="0"/>
            <c:explosion val="24"/>
            <c:spPr>
              <a:solidFill>
                <a:srgbClr val="A3A3A3"/>
              </a:solidFill>
              <a:ln w="25400">
                <a:solidFill>
                  <a:schemeClr val="lt1"/>
                </a:solidFill>
              </a:ln>
              <a:effectLst/>
              <a:sp3d contourW="25400">
                <a:contourClr>
                  <a:schemeClr val="lt1"/>
                </a:contourClr>
              </a:sp3d>
            </c:spPr>
          </c:dPt>
          <c:dPt>
            <c:idx val="3"/>
            <c:bubble3D val="0"/>
            <c:explosion val="27"/>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Conditions socioéconomiques</c:v>
                </c:pt>
                <c:pt idx="1">
                  <c:v>Environnement</c:v>
                </c:pt>
                <c:pt idx="2">
                  <c:v>Soins de santé</c:v>
                </c:pt>
                <c:pt idx="3">
                  <c:v>Facteurs biologiques et génétiques</c:v>
                </c:pt>
              </c:strCache>
            </c:strRef>
          </c:cat>
          <c:val>
            <c:numRef>
              <c:f>Feuil1!$B$2:$B$5</c:f>
              <c:numCache>
                <c:formatCode>General</c:formatCode>
                <c:ptCount val="4"/>
                <c:pt idx="0">
                  <c:v>50</c:v>
                </c:pt>
                <c:pt idx="1">
                  <c:v>10</c:v>
                </c:pt>
                <c:pt idx="2">
                  <c:v>25</c:v>
                </c:pt>
                <c:pt idx="3">
                  <c:v>15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3.3395669291338601E-3"/>
          <c:y val="0.73644389763779528"/>
          <c:w val="0.94123753280839895"/>
          <c:h val="0.244806102362204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4DF13-1AAC-4AA4-8862-CE3689B1AE6B}" type="datetimeFigureOut">
              <a:rPr lang="fr-CA" smtClean="0"/>
              <a:t>2019-12-23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FA45E-2220-4E27-A346-0C3844115435}" type="slidenum">
              <a:rPr lang="fr-CA" smtClean="0"/>
              <a:t>‹N°›</a:t>
            </a:fld>
            <a:endParaRPr lang="fr-CA"/>
          </a:p>
        </p:txBody>
      </p:sp>
    </p:spTree>
    <p:extLst>
      <p:ext uri="{BB962C8B-B14F-4D97-AF65-F5344CB8AC3E}">
        <p14:creationId xmlns:p14="http://schemas.microsoft.com/office/powerpoint/2010/main" val="358362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A4FA45E-2220-4E27-A346-0C3844115435}" type="slidenum">
              <a:rPr lang="fr-CA" smtClean="0"/>
              <a:t>1</a:t>
            </a:fld>
            <a:endParaRPr lang="fr-CA"/>
          </a:p>
        </p:txBody>
      </p:sp>
    </p:spTree>
    <p:extLst>
      <p:ext uri="{BB962C8B-B14F-4D97-AF65-F5344CB8AC3E}">
        <p14:creationId xmlns:p14="http://schemas.microsoft.com/office/powerpoint/2010/main" val="227752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FD449-253A-4A13-B037-3C13FC9A2D93}" type="slidenum">
              <a:rPr lang="fr-CA" altLang="fr-FR"/>
              <a:pPr/>
              <a:t>2</a:t>
            </a:fld>
            <a:endParaRPr lang="fr-CA" altLang="fr-F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fr-CA" altLang="fr-FR" sz="900" dirty="0"/>
          </a:p>
        </p:txBody>
      </p:sp>
    </p:spTree>
    <p:extLst>
      <p:ext uri="{BB962C8B-B14F-4D97-AF65-F5344CB8AC3E}">
        <p14:creationId xmlns:p14="http://schemas.microsoft.com/office/powerpoint/2010/main" val="249037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1F937-C2E6-4297-A8DE-6B3CD2E91D03}" type="slidenum">
              <a:rPr lang="fr-CA" altLang="fr-FR"/>
              <a:pPr/>
              <a:t>3</a:t>
            </a:fld>
            <a:endParaRPr lang="fr-CA" altLang="fr-FR"/>
          </a:p>
        </p:txBody>
      </p:sp>
      <p:sp>
        <p:nvSpPr>
          <p:cNvPr id="109570" name="Rectangle 2"/>
          <p:cNvSpPr>
            <a:spLocks noGrp="1" noRot="1" noChangeAspect="1" noChangeArrowheads="1" noTextEdit="1"/>
          </p:cNvSpPr>
          <p:nvPr>
            <p:ph type="sldImg"/>
          </p:nvPr>
        </p:nvSpPr>
        <p:spPr>
          <a:xfrm>
            <a:off x="385763" y="695325"/>
            <a:ext cx="6188075" cy="3481388"/>
          </a:xfrm>
          <a:ln/>
        </p:spPr>
      </p:sp>
      <p:sp>
        <p:nvSpPr>
          <p:cNvPr id="109571" name="Rectangle 3"/>
          <p:cNvSpPr>
            <a:spLocks noGrp="1" noChangeArrowheads="1"/>
          </p:cNvSpPr>
          <p:nvPr>
            <p:ph type="body" idx="1"/>
          </p:nvPr>
        </p:nvSpPr>
        <p:spPr/>
        <p:txBody>
          <a:bodyPr/>
          <a:lstStyle/>
          <a:p>
            <a:endParaRPr lang="fr-FR" altLang="fr-FR" sz="900" dirty="0"/>
          </a:p>
        </p:txBody>
      </p:sp>
    </p:spTree>
    <p:extLst>
      <p:ext uri="{BB962C8B-B14F-4D97-AF65-F5344CB8AC3E}">
        <p14:creationId xmlns:p14="http://schemas.microsoft.com/office/powerpoint/2010/main" val="309522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1F937-C2E6-4297-A8DE-6B3CD2E91D03}" type="slidenum">
              <a:rPr lang="fr-CA" altLang="fr-FR"/>
              <a:pPr/>
              <a:t>4</a:t>
            </a:fld>
            <a:endParaRPr lang="fr-CA" altLang="fr-FR"/>
          </a:p>
        </p:txBody>
      </p:sp>
      <p:sp>
        <p:nvSpPr>
          <p:cNvPr id="109570" name="Rectangle 2"/>
          <p:cNvSpPr>
            <a:spLocks noGrp="1" noRot="1" noChangeAspect="1" noChangeArrowheads="1" noTextEdit="1"/>
          </p:cNvSpPr>
          <p:nvPr>
            <p:ph type="sldImg"/>
          </p:nvPr>
        </p:nvSpPr>
        <p:spPr>
          <a:xfrm>
            <a:off x="385763" y="695325"/>
            <a:ext cx="6188075" cy="3481388"/>
          </a:xfrm>
          <a:ln/>
        </p:spPr>
      </p:sp>
      <p:sp>
        <p:nvSpPr>
          <p:cNvPr id="109571" name="Rectangle 3"/>
          <p:cNvSpPr>
            <a:spLocks noGrp="1" noChangeArrowheads="1"/>
          </p:cNvSpPr>
          <p:nvPr>
            <p:ph type="body" idx="1"/>
          </p:nvPr>
        </p:nvSpPr>
        <p:spPr/>
        <p:txBody>
          <a:bodyPr/>
          <a:lstStyle/>
          <a:p>
            <a:endParaRPr lang="fr-FR" altLang="fr-FR" sz="900" dirty="0"/>
          </a:p>
        </p:txBody>
      </p:sp>
    </p:spTree>
    <p:extLst>
      <p:ext uri="{BB962C8B-B14F-4D97-AF65-F5344CB8AC3E}">
        <p14:creationId xmlns:p14="http://schemas.microsoft.com/office/powerpoint/2010/main" val="149115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FD449-253A-4A13-B037-3C13FC9A2D93}" type="slidenum">
              <a:rPr lang="fr-CA" altLang="fr-FR"/>
              <a:pPr/>
              <a:t>5</a:t>
            </a:fld>
            <a:endParaRPr lang="fr-CA" altLang="fr-F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fr-CA" altLang="fr-FR" sz="900" dirty="0"/>
          </a:p>
        </p:txBody>
      </p:sp>
    </p:spTree>
    <p:extLst>
      <p:ext uri="{BB962C8B-B14F-4D97-AF65-F5344CB8AC3E}">
        <p14:creationId xmlns:p14="http://schemas.microsoft.com/office/powerpoint/2010/main" val="120576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FD449-253A-4A13-B037-3C13FC9A2D93}" type="slidenum">
              <a:rPr lang="fr-CA" altLang="fr-FR"/>
              <a:pPr/>
              <a:t>6</a:t>
            </a:fld>
            <a:endParaRPr lang="fr-CA" altLang="fr-F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fr-CA" altLang="fr-FR" sz="900" dirty="0" smtClean="0"/>
              <a:t>.</a:t>
            </a:r>
            <a:endParaRPr lang="fr-CA" altLang="fr-FR" sz="900" dirty="0"/>
          </a:p>
          <a:p>
            <a:endParaRPr lang="fr-CA" altLang="fr-FR" sz="900" dirty="0"/>
          </a:p>
        </p:txBody>
      </p:sp>
    </p:spTree>
    <p:extLst>
      <p:ext uri="{BB962C8B-B14F-4D97-AF65-F5344CB8AC3E}">
        <p14:creationId xmlns:p14="http://schemas.microsoft.com/office/powerpoint/2010/main" val="349849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FD449-253A-4A13-B037-3C13FC9A2D93}" type="slidenum">
              <a:rPr lang="fr-CA" altLang="fr-FR"/>
              <a:pPr/>
              <a:t>7</a:t>
            </a:fld>
            <a:endParaRPr lang="fr-CA" altLang="fr-F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fr-CA" altLang="fr-FR" sz="900" dirty="0"/>
          </a:p>
        </p:txBody>
      </p:sp>
    </p:spTree>
    <p:extLst>
      <p:ext uri="{BB962C8B-B14F-4D97-AF65-F5344CB8AC3E}">
        <p14:creationId xmlns:p14="http://schemas.microsoft.com/office/powerpoint/2010/main" val="252194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FD449-253A-4A13-B037-3C13FC9A2D93}" type="slidenum">
              <a:rPr lang="fr-CA" altLang="fr-FR"/>
              <a:pPr/>
              <a:t>8</a:t>
            </a:fld>
            <a:endParaRPr lang="fr-CA" altLang="fr-F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fr-CA" altLang="fr-FR" sz="900" dirty="0"/>
          </a:p>
        </p:txBody>
      </p:sp>
    </p:spTree>
    <p:extLst>
      <p:ext uri="{BB962C8B-B14F-4D97-AF65-F5344CB8AC3E}">
        <p14:creationId xmlns:p14="http://schemas.microsoft.com/office/powerpoint/2010/main" val="70939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B39593-0905-41A3-89E1-B37DBCABFF47}" type="slidenum">
              <a:rPr lang="fr-CA" altLang="fr-FR"/>
              <a:pPr/>
              <a:t>9</a:t>
            </a:fld>
            <a:endParaRPr lang="fr-CA" altLang="fr-F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CA" altLang="fr-FR" sz="900"/>
              <a:t> </a:t>
            </a:r>
            <a:endParaRPr lang="fr-FR" altLang="fr-FR" sz="900"/>
          </a:p>
        </p:txBody>
      </p:sp>
      <p:sp>
        <p:nvSpPr>
          <p:cNvPr id="48132" name="Rectangle 4"/>
          <p:cNvSpPr>
            <a:spLocks noChangeArrowheads="1"/>
          </p:cNvSpPr>
          <p:nvPr/>
        </p:nvSpPr>
        <p:spPr bwMode="auto">
          <a:xfrm>
            <a:off x="1195388" y="4425950"/>
            <a:ext cx="3213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900"/>
              <a:t>Les 5 étapes dans le processus d’EIS «idéal» de Mme Lock</a:t>
            </a:r>
          </a:p>
        </p:txBody>
      </p:sp>
    </p:spTree>
    <p:extLst>
      <p:ext uri="{BB962C8B-B14F-4D97-AF65-F5344CB8AC3E}">
        <p14:creationId xmlns:p14="http://schemas.microsoft.com/office/powerpoint/2010/main" val="22131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F4DC124A-6B71-4742-90F1-581EBA4443F1}" type="datetimeFigureOut">
              <a:rPr lang="fr-CA" smtClean="0"/>
              <a:t>2019-12-23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376752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4DC124A-6B71-4742-90F1-581EBA4443F1}" type="datetimeFigureOut">
              <a:rPr lang="fr-CA" smtClean="0"/>
              <a:t>2019-12-23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192949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4DC124A-6B71-4742-90F1-581EBA4443F1}" type="datetimeFigureOut">
              <a:rPr lang="fr-CA" smtClean="0"/>
              <a:t>2019-12-23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82639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4DC124A-6B71-4742-90F1-581EBA4443F1}" type="datetimeFigureOut">
              <a:rPr lang="fr-CA" smtClean="0"/>
              <a:t>2019-12-23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116983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DC124A-6B71-4742-90F1-581EBA4443F1}" type="datetimeFigureOut">
              <a:rPr lang="fr-CA" smtClean="0"/>
              <a:t>2019-12-23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140151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F4DC124A-6B71-4742-90F1-581EBA4443F1}" type="datetimeFigureOut">
              <a:rPr lang="fr-CA" smtClean="0"/>
              <a:t>2019-12-23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217682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F4DC124A-6B71-4742-90F1-581EBA4443F1}" type="datetimeFigureOut">
              <a:rPr lang="fr-CA" smtClean="0"/>
              <a:t>2019-12-23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367369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F4DC124A-6B71-4742-90F1-581EBA4443F1}" type="datetimeFigureOut">
              <a:rPr lang="fr-CA" smtClean="0"/>
              <a:t>2019-12-23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154223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DC124A-6B71-4742-90F1-581EBA4443F1}" type="datetimeFigureOut">
              <a:rPr lang="fr-CA" smtClean="0"/>
              <a:t>2019-12-23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150237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DC124A-6B71-4742-90F1-581EBA4443F1}" type="datetimeFigureOut">
              <a:rPr lang="fr-CA" smtClean="0"/>
              <a:t>2019-12-23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316223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DC124A-6B71-4742-90F1-581EBA4443F1}" type="datetimeFigureOut">
              <a:rPr lang="fr-CA" smtClean="0"/>
              <a:t>2019-12-23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E175032-EC83-40C4-A71A-BE44FB617FA8}" type="slidenum">
              <a:rPr lang="fr-CA" smtClean="0"/>
              <a:t>‹N°›</a:t>
            </a:fld>
            <a:endParaRPr lang="fr-CA"/>
          </a:p>
        </p:txBody>
      </p:sp>
    </p:spTree>
    <p:extLst>
      <p:ext uri="{BB962C8B-B14F-4D97-AF65-F5344CB8AC3E}">
        <p14:creationId xmlns:p14="http://schemas.microsoft.com/office/powerpoint/2010/main" val="312612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124A-6B71-4742-90F1-581EBA4443F1}" type="datetimeFigureOut">
              <a:rPr lang="fr-CA" smtClean="0"/>
              <a:t>2019-12-23</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75032-EC83-40C4-A71A-BE44FB617FA8}" type="slidenum">
              <a:rPr lang="fr-CA" smtClean="0"/>
              <a:t>‹N°›</a:t>
            </a:fld>
            <a:endParaRPr lang="fr-CA"/>
          </a:p>
        </p:txBody>
      </p:sp>
    </p:spTree>
    <p:extLst>
      <p:ext uri="{BB962C8B-B14F-4D97-AF65-F5344CB8AC3E}">
        <p14:creationId xmlns:p14="http://schemas.microsoft.com/office/powerpoint/2010/main" val="2466893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3999" y="1579563"/>
            <a:ext cx="9318171" cy="3664241"/>
          </a:xfrm>
        </p:spPr>
        <p:txBody>
          <a:bodyPr>
            <a:normAutofit/>
          </a:bodyPr>
          <a:lstStyle/>
          <a:p>
            <a:r>
              <a:rPr lang="fr-CA" sz="4000" dirty="0" smtClean="0">
                <a:latin typeface="Arial" panose="020B0604020202020204" pitchFamily="34" charset="0"/>
                <a:cs typeface="Arial" panose="020B0604020202020204" pitchFamily="34" charset="0"/>
              </a:rPr>
              <a:t>L’évaluation d’impact sur la santé (EIS)</a:t>
            </a:r>
            <a:r>
              <a:rPr lang="fr-CA" dirty="0" smtClean="0">
                <a:latin typeface="Arial" panose="020B0604020202020204" pitchFamily="34" charset="0"/>
                <a:cs typeface="Arial" panose="020B0604020202020204" pitchFamily="34" charset="0"/>
              </a:rPr>
              <a:t/>
            </a:r>
            <a:br>
              <a:rPr lang="fr-CA" dirty="0" smtClean="0">
                <a:latin typeface="Arial" panose="020B0604020202020204" pitchFamily="34" charset="0"/>
                <a:cs typeface="Arial" panose="020B0604020202020204" pitchFamily="34" charset="0"/>
              </a:rPr>
            </a:br>
            <a:r>
              <a:rPr lang="fr-CA" dirty="0" smtClean="0">
                <a:latin typeface="Arial" panose="020B0604020202020204" pitchFamily="34" charset="0"/>
                <a:cs typeface="Arial" panose="020B0604020202020204" pitchFamily="34" charset="0"/>
              </a:rPr>
              <a:t/>
            </a:r>
            <a:br>
              <a:rPr lang="fr-CA" dirty="0" smtClean="0">
                <a:latin typeface="Arial" panose="020B0604020202020204" pitchFamily="34" charset="0"/>
                <a:cs typeface="Arial" panose="020B0604020202020204" pitchFamily="34" charset="0"/>
              </a:rPr>
            </a:br>
            <a:r>
              <a:rPr lang="fr-CA" sz="3200" dirty="0" smtClean="0">
                <a:latin typeface="Arial" panose="020B0604020202020204" pitchFamily="34" charset="0"/>
                <a:cs typeface="Arial" panose="020B0604020202020204" pitchFamily="34" charset="0"/>
              </a:rPr>
              <a:t>Présentation à une MUNICIPALITÉ</a:t>
            </a:r>
            <a:r>
              <a:rPr lang="en-CA" sz="3200" dirty="0" smtClean="0">
                <a:latin typeface="Arial" panose="020B0604020202020204" pitchFamily="34" charset="0"/>
                <a:cs typeface="Arial" panose="020B0604020202020204" pitchFamily="34" charset="0"/>
              </a:rPr>
              <a:t/>
            </a:r>
            <a:br>
              <a:rPr lang="en-CA" sz="3200" dirty="0" smtClean="0">
                <a:latin typeface="Arial" panose="020B0604020202020204" pitchFamily="34" charset="0"/>
                <a:cs typeface="Arial" panose="020B0604020202020204" pitchFamily="34" charset="0"/>
              </a:rPr>
            </a:br>
            <a:endParaRPr lang="fr-CA" dirty="0">
              <a:latin typeface="Arial" panose="020B0604020202020204" pitchFamily="34" charset="0"/>
              <a:cs typeface="Arial" panose="020B0604020202020204" pitchFamily="34" charset="0"/>
            </a:endParaRPr>
          </a:p>
        </p:txBody>
      </p:sp>
      <p:sp>
        <p:nvSpPr>
          <p:cNvPr id="4" name="ZoneTexte 3"/>
          <p:cNvSpPr txBox="1"/>
          <p:nvPr/>
        </p:nvSpPr>
        <p:spPr>
          <a:xfrm>
            <a:off x="9880650" y="6055567"/>
            <a:ext cx="2184298" cy="400110"/>
          </a:xfrm>
          <a:prstGeom prst="rect">
            <a:avLst/>
          </a:prstGeom>
          <a:noFill/>
        </p:spPr>
        <p:txBody>
          <a:bodyPr wrap="square" rtlCol="0">
            <a:spAutoFit/>
          </a:bodyPr>
          <a:lstStyle/>
          <a:p>
            <a:r>
              <a:rPr lang="fr-CA" sz="1000" dirty="0" smtClean="0">
                <a:solidFill>
                  <a:schemeClr val="bg1">
                    <a:lumMod val="50000"/>
                  </a:schemeClr>
                </a:solidFill>
                <a:latin typeface="HelveticaNeueLT Std" panose="020B0604020202020204" pitchFamily="34" charset="0"/>
              </a:rPr>
              <a:t>Document préparé par </a:t>
            </a:r>
          </a:p>
          <a:p>
            <a:r>
              <a:rPr lang="fr-CA" sz="1000" dirty="0" smtClean="0">
                <a:solidFill>
                  <a:schemeClr val="bg1">
                    <a:lumMod val="50000"/>
                  </a:schemeClr>
                </a:solidFill>
                <a:latin typeface="HelveticaNeueLT Std" panose="020B0604020202020204" pitchFamily="34" charset="0"/>
              </a:rPr>
              <a:t>l’Équipe EIS de l’INSPQ</a:t>
            </a:r>
            <a:endParaRPr lang="fr-CA" sz="1000" dirty="0">
              <a:solidFill>
                <a:schemeClr val="bg1">
                  <a:lumMod val="50000"/>
                </a:schemeClr>
              </a:solidFill>
              <a:latin typeface="HelveticaNeueLT Std" panose="020B0604020202020204" pitchFamily="34" charset="0"/>
            </a:endParaRPr>
          </a:p>
        </p:txBody>
      </p:sp>
      <p:pic>
        <p:nvPicPr>
          <p:cNvPr id="5" name="Image 4"/>
          <p:cNvPicPr/>
          <p:nvPr/>
        </p:nvPicPr>
        <p:blipFill>
          <a:blip r:embed="rId3"/>
          <a:stretch>
            <a:fillRect/>
          </a:stretch>
        </p:blipFill>
        <p:spPr>
          <a:xfrm>
            <a:off x="8648485" y="6029879"/>
            <a:ext cx="1232165" cy="451485"/>
          </a:xfrm>
          <a:prstGeom prst="rect">
            <a:avLst/>
          </a:prstGeom>
        </p:spPr>
      </p:pic>
    </p:spTree>
    <p:extLst>
      <p:ext uri="{BB962C8B-B14F-4D97-AF65-F5344CB8AC3E}">
        <p14:creationId xmlns:p14="http://schemas.microsoft.com/office/powerpoint/2010/main" val="89678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66F554B7-D591-4553-A08D-DE5A552B011C}" type="slidenum">
              <a:rPr lang="fr-CA" altLang="fr-FR"/>
              <a:pPr/>
              <a:t>2</a:t>
            </a:fld>
            <a:endParaRPr lang="fr-CA" altLang="fr-FR"/>
          </a:p>
        </p:txBody>
      </p:sp>
      <p:sp>
        <p:nvSpPr>
          <p:cNvPr id="102402" name="Rectangle 2"/>
          <p:cNvSpPr>
            <a:spLocks noGrp="1" noChangeArrowheads="1"/>
          </p:cNvSpPr>
          <p:nvPr>
            <p:ph type="title"/>
          </p:nvPr>
        </p:nvSpPr>
        <p:spPr/>
        <p:txBody>
          <a:bodyPr/>
          <a:lstStyle/>
          <a:p>
            <a:r>
              <a:rPr lang="fr-CA" altLang="fr-FR" sz="3000" b="1" dirty="0">
                <a:latin typeface="Arial" panose="020B0604020202020204" pitchFamily="34" charset="0"/>
              </a:rPr>
              <a:t>Qu’est-ce que la santé?</a:t>
            </a:r>
          </a:p>
        </p:txBody>
      </p:sp>
      <p:sp>
        <p:nvSpPr>
          <p:cNvPr id="102403" name="Rectangle 3"/>
          <p:cNvSpPr>
            <a:spLocks noGrp="1" noChangeArrowheads="1"/>
          </p:cNvSpPr>
          <p:nvPr>
            <p:ph type="body" idx="1"/>
          </p:nvPr>
        </p:nvSpPr>
        <p:spPr>
          <a:xfrm>
            <a:off x="422988" y="1531938"/>
            <a:ext cx="5483225" cy="4824412"/>
          </a:xfrm>
        </p:spPr>
        <p:txBody>
          <a:bodyPr/>
          <a:lstStyle/>
          <a:p>
            <a:pPr lvl="1">
              <a:lnSpc>
                <a:spcPct val="90000"/>
              </a:lnSpc>
              <a:buFont typeface="Symbol" panose="05050102010706020507" pitchFamily="18" charset="2"/>
              <a:buNone/>
            </a:pPr>
            <a:endParaRPr lang="fr-CA" altLang="fr-FR" sz="900" b="1" dirty="0">
              <a:solidFill>
                <a:srgbClr val="4D4D4D"/>
              </a:solidFill>
            </a:endParaRPr>
          </a:p>
          <a:p>
            <a:pPr lvl="1">
              <a:lnSpc>
                <a:spcPct val="90000"/>
              </a:lnSpc>
              <a:buFont typeface="Symbol" panose="05050102010706020507" pitchFamily="18" charset="2"/>
              <a:buNone/>
            </a:pPr>
            <a:r>
              <a:rPr lang="fr-CA" altLang="fr-FR" sz="2200" dirty="0"/>
              <a:t>	</a:t>
            </a:r>
            <a:r>
              <a:rPr lang="fr-CA" altLang="fr-FR" sz="2200" dirty="0">
                <a:solidFill>
                  <a:srgbClr val="4D4D4D"/>
                </a:solidFill>
              </a:rPr>
              <a:t>La santé est un état complet de bien -être physique, mental et social, et ne consiste pas seulement en une absence de maladie ou d’infirmité. </a:t>
            </a:r>
          </a:p>
          <a:p>
            <a:pPr lvl="1">
              <a:lnSpc>
                <a:spcPct val="90000"/>
              </a:lnSpc>
              <a:buFont typeface="Symbol" panose="05050102010706020507" pitchFamily="18" charset="2"/>
              <a:buNone/>
            </a:pPr>
            <a:endParaRPr lang="fr-CA" altLang="fr-FR" sz="1000" dirty="0">
              <a:solidFill>
                <a:srgbClr val="4D4D4D"/>
              </a:solidFill>
            </a:endParaRPr>
          </a:p>
          <a:p>
            <a:pPr lvl="1">
              <a:lnSpc>
                <a:spcPct val="90000"/>
              </a:lnSpc>
              <a:buFont typeface="Symbol" panose="05050102010706020507" pitchFamily="18" charset="2"/>
              <a:buNone/>
            </a:pPr>
            <a:r>
              <a:rPr lang="fr-CA" altLang="fr-FR" sz="2200" dirty="0">
                <a:solidFill>
                  <a:srgbClr val="4D4D4D"/>
                </a:solidFill>
              </a:rPr>
              <a:t>	Elle représente la capacité physique, psychique et sociale des personnes d'agir dans leur milieu et d'accomplir les rôles qu'elles entendent assumer d'une manière acceptable pour elles-mêmes et pour les groupes dont elles font partie.</a:t>
            </a:r>
            <a:r>
              <a:rPr lang="fr-FR" altLang="fr-FR" sz="2200" dirty="0"/>
              <a:t/>
            </a:r>
            <a:br>
              <a:rPr lang="fr-FR" altLang="fr-FR" sz="2200" dirty="0"/>
            </a:br>
            <a:endParaRPr lang="fr-CA" altLang="fr-FR" sz="2200" dirty="0">
              <a:solidFill>
                <a:srgbClr val="4D4D4D"/>
              </a:solidFill>
              <a:latin typeface="Arial" panose="020B0604020202020204" pitchFamily="34" charset="0"/>
            </a:endParaRPr>
          </a:p>
        </p:txBody>
      </p:sp>
      <p:sp>
        <p:nvSpPr>
          <p:cNvPr id="102405" name="Text Box 5"/>
          <p:cNvSpPr txBox="1">
            <a:spLocks noChangeArrowheads="1"/>
          </p:cNvSpPr>
          <p:nvPr/>
        </p:nvSpPr>
        <p:spPr bwMode="auto">
          <a:xfrm>
            <a:off x="6789028" y="1805163"/>
            <a:ext cx="230505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fr-FR" sz="1600" dirty="0">
              <a:solidFill>
                <a:srgbClr val="4D4D4D"/>
              </a:solidFill>
            </a:endParaRPr>
          </a:p>
          <a:p>
            <a:endParaRPr lang="fr-FR" altLang="fr-FR" sz="1600" dirty="0">
              <a:solidFill>
                <a:srgbClr val="4D4D4D"/>
              </a:solidFill>
            </a:endParaRPr>
          </a:p>
          <a:p>
            <a:r>
              <a:rPr lang="fr-FR" altLang="fr-FR" sz="1600" dirty="0">
                <a:solidFill>
                  <a:srgbClr val="4D4D4D"/>
                </a:solidFill>
              </a:rPr>
              <a:t>Définition de l’OMS, 2003</a:t>
            </a:r>
          </a:p>
          <a:p>
            <a:pPr algn="ctr"/>
            <a:endParaRPr lang="fr-FR" altLang="fr-FR" sz="1600" dirty="0">
              <a:solidFill>
                <a:srgbClr val="4D4D4D"/>
              </a:solidFill>
            </a:endParaRPr>
          </a:p>
          <a:p>
            <a:pPr algn="ctr"/>
            <a:endParaRPr lang="fr-FR" altLang="fr-FR" sz="1600" dirty="0">
              <a:solidFill>
                <a:srgbClr val="4D4D4D"/>
              </a:solidFill>
            </a:endParaRPr>
          </a:p>
          <a:p>
            <a:endParaRPr lang="fr-FR" altLang="fr-FR" sz="1600" dirty="0" smtClean="0">
              <a:solidFill>
                <a:srgbClr val="4D4D4D"/>
              </a:solidFill>
            </a:endParaRPr>
          </a:p>
          <a:p>
            <a:endParaRPr lang="fr-FR" altLang="fr-FR" sz="1600" dirty="0" smtClean="0">
              <a:solidFill>
                <a:srgbClr val="4D4D4D"/>
              </a:solidFill>
            </a:endParaRPr>
          </a:p>
          <a:p>
            <a:r>
              <a:rPr lang="fr-FR" altLang="fr-FR" sz="1600" dirty="0" smtClean="0">
                <a:solidFill>
                  <a:srgbClr val="4D4D4D"/>
                </a:solidFill>
              </a:rPr>
              <a:t>Gouvernement </a:t>
            </a:r>
            <a:r>
              <a:rPr lang="fr-FR" altLang="fr-FR" sz="1600" dirty="0">
                <a:solidFill>
                  <a:srgbClr val="4D4D4D"/>
                </a:solidFill>
              </a:rPr>
              <a:t>du Québec, Loi sur les services de santé et les services sociaux,</a:t>
            </a:r>
          </a:p>
          <a:p>
            <a:endParaRPr lang="fr-FR" altLang="fr-FR" sz="400" dirty="0">
              <a:solidFill>
                <a:srgbClr val="4D4D4D"/>
              </a:solidFill>
            </a:endParaRPr>
          </a:p>
          <a:p>
            <a:r>
              <a:rPr lang="fr-FR" altLang="fr-FR" sz="1400" dirty="0">
                <a:solidFill>
                  <a:srgbClr val="4D4D4D"/>
                </a:solidFill>
              </a:rPr>
              <a:t>chapitre S-4.2, à jour au 1er décembre 2005</a:t>
            </a:r>
          </a:p>
          <a:p>
            <a:pPr algn="ctr"/>
            <a:endParaRPr lang="en-CA" altLang="fr-FR" sz="1400" dirty="0">
              <a:solidFill>
                <a:srgbClr val="4D4D4D"/>
              </a:solidFill>
            </a:endParaRPr>
          </a:p>
          <a:p>
            <a:endParaRPr lang="en-CA" altLang="fr-FR" dirty="0"/>
          </a:p>
          <a:p>
            <a:endParaRPr lang="en-CA" altLang="fr-FR" dirty="0"/>
          </a:p>
          <a:p>
            <a:endParaRPr lang="fr-FR" altLang="fr-FR" dirty="0"/>
          </a:p>
        </p:txBody>
      </p:sp>
      <p:sp>
        <p:nvSpPr>
          <p:cNvPr id="102406" name="AutoShape 6"/>
          <p:cNvSpPr>
            <a:spLocks/>
          </p:cNvSpPr>
          <p:nvPr/>
        </p:nvSpPr>
        <p:spPr bwMode="auto">
          <a:xfrm>
            <a:off x="6232609" y="1948220"/>
            <a:ext cx="152400" cy="914400"/>
          </a:xfrm>
          <a:prstGeom prst="rightBrace">
            <a:avLst>
              <a:gd name="adj1" fmla="val 50000"/>
              <a:gd name="adj2" fmla="val 50000"/>
            </a:avLst>
          </a:prstGeom>
          <a:noFill/>
          <a:ln w="28575">
            <a:solidFill>
              <a:srgbClr val="AFBD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b="1"/>
          </a:p>
        </p:txBody>
      </p:sp>
      <p:sp>
        <p:nvSpPr>
          <p:cNvPr id="102407" name="AutoShape 7"/>
          <p:cNvSpPr>
            <a:spLocks/>
          </p:cNvSpPr>
          <p:nvPr/>
        </p:nvSpPr>
        <p:spPr bwMode="auto">
          <a:xfrm>
            <a:off x="6216818" y="3801286"/>
            <a:ext cx="152400" cy="914400"/>
          </a:xfrm>
          <a:prstGeom prst="rightBrace">
            <a:avLst>
              <a:gd name="adj1" fmla="val 50000"/>
              <a:gd name="adj2" fmla="val 50000"/>
            </a:avLst>
          </a:prstGeom>
          <a:noFill/>
          <a:ln w="28575">
            <a:solidFill>
              <a:srgbClr val="AFBD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extLst>
      <p:ext uri="{BB962C8B-B14F-4D97-AF65-F5344CB8AC3E}">
        <p14:creationId xmlns:p14="http://schemas.microsoft.com/office/powerpoint/2010/main" val="355313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6ADDD0A0-4C80-4CB5-89CB-4D888B87C16A}" type="slidenum">
              <a:rPr lang="fr-CA" altLang="fr-FR"/>
              <a:pPr/>
              <a:t>3</a:t>
            </a:fld>
            <a:endParaRPr lang="fr-CA" altLang="fr-FR"/>
          </a:p>
        </p:txBody>
      </p:sp>
      <p:sp>
        <p:nvSpPr>
          <p:cNvPr id="108546" name="Rectangle 2"/>
          <p:cNvSpPr>
            <a:spLocks noGrp="1" noChangeArrowheads="1"/>
          </p:cNvSpPr>
          <p:nvPr>
            <p:ph type="title"/>
          </p:nvPr>
        </p:nvSpPr>
        <p:spPr/>
        <p:txBody>
          <a:bodyPr/>
          <a:lstStyle/>
          <a:p>
            <a:r>
              <a:rPr lang="fr-CA" altLang="fr-FR" sz="3000" b="1" dirty="0">
                <a:latin typeface="Arial" panose="020B0604020202020204" pitchFamily="34" charset="0"/>
              </a:rPr>
              <a:t>Qu’est-ce qui influence la santé?</a:t>
            </a:r>
          </a:p>
        </p:txBody>
      </p:sp>
      <p:sp>
        <p:nvSpPr>
          <p:cNvPr id="108547" name="Rectangle 3"/>
          <p:cNvSpPr>
            <a:spLocks noGrp="1" noChangeArrowheads="1"/>
          </p:cNvSpPr>
          <p:nvPr>
            <p:ph type="body" idx="1"/>
          </p:nvPr>
        </p:nvSpPr>
        <p:spPr>
          <a:xfrm>
            <a:off x="413658" y="1531938"/>
            <a:ext cx="6593632" cy="4824412"/>
          </a:xfrm>
        </p:spPr>
        <p:txBody>
          <a:bodyPr/>
          <a:lstStyle/>
          <a:p>
            <a:pPr lvl="1">
              <a:lnSpc>
                <a:spcPct val="90000"/>
              </a:lnSpc>
              <a:buFont typeface="Symbol" panose="05050102010706020507" pitchFamily="18" charset="2"/>
              <a:buNone/>
            </a:pPr>
            <a:endParaRPr lang="fr-CA" altLang="fr-FR" sz="400" b="1" dirty="0">
              <a:solidFill>
                <a:srgbClr val="4D4D4D"/>
              </a:solidFill>
            </a:endParaRPr>
          </a:p>
          <a:p>
            <a:pPr lvl="1">
              <a:lnSpc>
                <a:spcPct val="90000"/>
              </a:lnSpc>
              <a:buFont typeface="Symbol" panose="05050102010706020507" pitchFamily="18" charset="2"/>
              <a:buNone/>
            </a:pPr>
            <a:r>
              <a:rPr lang="fr-CA" altLang="fr-FR" dirty="0"/>
              <a:t>	</a:t>
            </a:r>
            <a:r>
              <a:rPr lang="fr-CA" altLang="fr-FR" sz="2200" dirty="0" smtClean="0">
                <a:solidFill>
                  <a:srgbClr val="4D4D4D"/>
                </a:solidFill>
              </a:rPr>
              <a:t>La santé est déterminée par un ensemble de </a:t>
            </a:r>
            <a:r>
              <a:rPr lang="fr-CA" altLang="fr-FR" sz="2200" dirty="0">
                <a:solidFill>
                  <a:srgbClr val="4D4D4D"/>
                </a:solidFill>
              </a:rPr>
              <a:t>f</a:t>
            </a:r>
            <a:r>
              <a:rPr lang="fr-CA" altLang="fr-FR" sz="2200" dirty="0" smtClean="0">
                <a:solidFill>
                  <a:srgbClr val="4D4D4D"/>
                </a:solidFill>
              </a:rPr>
              <a:t>acteurs individuels, sociaux, économiques et environnementaux.</a:t>
            </a:r>
            <a:r>
              <a:rPr lang="fr-FR" altLang="fr-FR" sz="2200" dirty="0">
                <a:solidFill>
                  <a:srgbClr val="4D4D4D"/>
                </a:solidFill>
              </a:rPr>
              <a:t/>
            </a:r>
            <a:br>
              <a:rPr lang="fr-FR" altLang="fr-FR" sz="2200" dirty="0">
                <a:solidFill>
                  <a:srgbClr val="4D4D4D"/>
                </a:solidFill>
              </a:rPr>
            </a:br>
            <a:endParaRPr lang="fr-FR" altLang="fr-FR" sz="2200" dirty="0">
              <a:solidFill>
                <a:srgbClr val="4D4D4D"/>
              </a:solidFill>
            </a:endParaRPr>
          </a:p>
          <a:p>
            <a:pPr lvl="1">
              <a:lnSpc>
                <a:spcPct val="90000"/>
              </a:lnSpc>
              <a:buFont typeface="Symbol" panose="05050102010706020507" pitchFamily="18" charset="2"/>
              <a:buNone/>
            </a:pPr>
            <a:r>
              <a:rPr lang="en-CA" altLang="fr-FR" sz="2200" dirty="0">
                <a:solidFill>
                  <a:srgbClr val="4D4D4D"/>
                </a:solidFill>
              </a:rPr>
              <a:t>	</a:t>
            </a:r>
            <a:r>
              <a:rPr lang="fr-FR" altLang="fr-FR" sz="2200" dirty="0">
                <a:solidFill>
                  <a:srgbClr val="4D4D4D"/>
                </a:solidFill>
              </a:rPr>
              <a:t>Ces facteurs ou déterminants sont </a:t>
            </a:r>
            <a:r>
              <a:rPr lang="fr-FR" altLang="fr-FR" sz="2200" dirty="0" smtClean="0">
                <a:solidFill>
                  <a:srgbClr val="4D4D4D"/>
                </a:solidFill>
              </a:rPr>
              <a:t>nombreux, variés, </a:t>
            </a:r>
            <a:r>
              <a:rPr lang="fr-FR" altLang="fr-FR" sz="2200" dirty="0">
                <a:solidFill>
                  <a:srgbClr val="4D4D4D"/>
                </a:solidFill>
              </a:rPr>
              <a:t>interreliés et </a:t>
            </a:r>
            <a:r>
              <a:rPr lang="fr-FR" altLang="fr-FR" sz="2200" dirty="0" smtClean="0">
                <a:solidFill>
                  <a:srgbClr val="4D4D4D"/>
                </a:solidFill>
              </a:rPr>
              <a:t>agissent les uns avec les autres tout au long de la vie.</a:t>
            </a:r>
          </a:p>
          <a:p>
            <a:pPr lvl="1">
              <a:lnSpc>
                <a:spcPct val="90000"/>
              </a:lnSpc>
              <a:buFont typeface="Symbol" panose="05050102010706020507" pitchFamily="18" charset="2"/>
              <a:buNone/>
            </a:pPr>
            <a:endParaRPr lang="fr-FR" altLang="fr-FR" sz="1400" dirty="0" smtClean="0">
              <a:solidFill>
                <a:srgbClr val="4D4D4D"/>
              </a:solidFill>
            </a:endParaRPr>
          </a:p>
          <a:p>
            <a:pPr lvl="1">
              <a:lnSpc>
                <a:spcPct val="90000"/>
              </a:lnSpc>
              <a:buFont typeface="Symbol" panose="05050102010706020507" pitchFamily="18" charset="2"/>
              <a:buNone/>
            </a:pPr>
            <a:r>
              <a:rPr lang="fr-CA" altLang="fr-FR" sz="2200" dirty="0"/>
              <a:t> </a:t>
            </a:r>
            <a:r>
              <a:rPr lang="fr-CA" altLang="fr-FR" sz="2200" dirty="0" smtClean="0"/>
              <a:t>   </a:t>
            </a:r>
            <a:r>
              <a:rPr lang="fr-CA" altLang="fr-FR" sz="2200" dirty="0" smtClean="0">
                <a:solidFill>
                  <a:srgbClr val="4D4D4D"/>
                </a:solidFill>
              </a:rPr>
              <a:t>Plusieurs </a:t>
            </a:r>
            <a:r>
              <a:rPr lang="fr-CA" altLang="fr-FR" sz="2200" dirty="0">
                <a:solidFill>
                  <a:srgbClr val="4D4D4D"/>
                </a:solidFill>
              </a:rPr>
              <a:t>déterminants de la santé </a:t>
            </a:r>
            <a:r>
              <a:rPr lang="fr-CA" altLang="fr-FR" sz="2200" dirty="0" smtClean="0">
                <a:solidFill>
                  <a:srgbClr val="4D4D4D"/>
                </a:solidFill>
              </a:rPr>
              <a:t>se </a:t>
            </a:r>
            <a:r>
              <a:rPr lang="fr-CA" altLang="fr-FR" sz="2200" dirty="0">
                <a:solidFill>
                  <a:srgbClr val="4D4D4D"/>
                </a:solidFill>
              </a:rPr>
              <a:t>trouvent en dehors de la sphère d’intervention directe du réseau de la santé</a:t>
            </a:r>
            <a:endParaRPr lang="fr-FR" altLang="fr-FR" sz="2200" dirty="0">
              <a:solidFill>
                <a:srgbClr val="4D4D4D"/>
              </a:solidFill>
              <a:latin typeface="Arial" panose="020B0604020202020204" pitchFamily="34" charset="0"/>
            </a:endParaRPr>
          </a:p>
        </p:txBody>
      </p:sp>
      <p:graphicFrame>
        <p:nvGraphicFramePr>
          <p:cNvPr id="5" name="Graphique 4"/>
          <p:cNvGraphicFramePr/>
          <p:nvPr>
            <p:extLst>
              <p:ext uri="{D42A27DB-BD31-4B8C-83A1-F6EECF244321}">
                <p14:modId xmlns:p14="http://schemas.microsoft.com/office/powerpoint/2010/main" val="1517294256"/>
              </p:ext>
            </p:extLst>
          </p:nvPr>
        </p:nvGraphicFramePr>
        <p:xfrm>
          <a:off x="7007290" y="229235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783355" y="6450078"/>
            <a:ext cx="5408644" cy="40792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CA" sz="1000" dirty="0"/>
              <a:t>Source: </a:t>
            </a:r>
            <a:r>
              <a:rPr lang="fr-CA" sz="1000" dirty="0" smtClean="0"/>
              <a:t>Comité sénatorial </a:t>
            </a:r>
            <a:r>
              <a:rPr lang="fr-CA" sz="1000" dirty="0"/>
              <a:t>permanent des affaires sociales, des sciences et de la technologie, La santé des Canadiens – Le rôle </a:t>
            </a:r>
            <a:r>
              <a:rPr lang="fr-CA" sz="1000" dirty="0" smtClean="0"/>
              <a:t>du gouvernement </a:t>
            </a:r>
            <a:r>
              <a:rPr lang="fr-CA" sz="1000" dirty="0"/>
              <a:t>fédéral, Volume un : Le chemin parcouru, mars 2001.</a:t>
            </a:r>
          </a:p>
        </p:txBody>
      </p:sp>
    </p:spTree>
    <p:extLst>
      <p:ext uri="{BB962C8B-B14F-4D97-AF65-F5344CB8AC3E}">
        <p14:creationId xmlns:p14="http://schemas.microsoft.com/office/powerpoint/2010/main" val="1946411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6ADDD0A0-4C80-4CB5-89CB-4D888B87C16A}" type="slidenum">
              <a:rPr lang="fr-CA" altLang="fr-FR"/>
              <a:pPr/>
              <a:t>4</a:t>
            </a:fld>
            <a:endParaRPr lang="fr-CA" altLang="fr-FR"/>
          </a:p>
        </p:txBody>
      </p:sp>
      <p:sp>
        <p:nvSpPr>
          <p:cNvPr id="108546" name="Rectangle 2"/>
          <p:cNvSpPr>
            <a:spLocks noGrp="1" noChangeArrowheads="1"/>
          </p:cNvSpPr>
          <p:nvPr>
            <p:ph type="title"/>
          </p:nvPr>
        </p:nvSpPr>
        <p:spPr/>
        <p:txBody>
          <a:bodyPr/>
          <a:lstStyle/>
          <a:p>
            <a:r>
              <a:rPr lang="fr-CA" altLang="fr-FR" sz="3000" b="1" dirty="0" smtClean="0">
                <a:latin typeface="Arial" panose="020B0604020202020204" pitchFamily="34" charset="0"/>
              </a:rPr>
              <a:t>Perspective municipale de la santé</a:t>
            </a:r>
            <a:endParaRPr lang="fr-CA" altLang="fr-FR" sz="3000" b="1" dirty="0">
              <a:latin typeface="Arial" panose="020B0604020202020204" pitchFamily="34" charset="0"/>
            </a:endParaRPr>
          </a:p>
        </p:txBody>
      </p:sp>
      <p:pic>
        <p:nvPicPr>
          <p:cNvPr id="5" name="Picture 5" descr="F:\treemi01\Outils EIS\Schéma Municipalité et santé\Schéma EIS-2 2014 copy .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30675" y="1403286"/>
            <a:ext cx="5461325" cy="451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72870" y="5862646"/>
            <a:ext cx="1651518" cy="54689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dirty="0" smtClean="0"/>
              <a:t>Source: DSP Montérégie</a:t>
            </a:r>
            <a:endParaRPr lang="fr-CA" sz="1000" dirty="0"/>
          </a:p>
        </p:txBody>
      </p:sp>
      <p:sp>
        <p:nvSpPr>
          <p:cNvPr id="8" name="Rectangle 3"/>
          <p:cNvSpPr txBox="1">
            <a:spLocks noChangeArrowheads="1"/>
          </p:cNvSpPr>
          <p:nvPr/>
        </p:nvSpPr>
        <p:spPr>
          <a:xfrm>
            <a:off x="213049" y="1531939"/>
            <a:ext cx="6656102" cy="43838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Symbol" panose="05050102010706020507" pitchFamily="18" charset="2"/>
              <a:buNone/>
            </a:pPr>
            <a:endParaRPr lang="fr-CA" altLang="fr-FR" sz="400" b="1" dirty="0" smtClean="0">
              <a:solidFill>
                <a:srgbClr val="4D4D4D"/>
              </a:solidFill>
            </a:endParaRPr>
          </a:p>
          <a:p>
            <a:pPr lvl="1">
              <a:buNone/>
            </a:pPr>
            <a:r>
              <a:rPr lang="fr-CA" altLang="fr-FR" dirty="0" smtClean="0"/>
              <a:t>	</a:t>
            </a:r>
            <a:r>
              <a:rPr lang="fr-FR" dirty="0" smtClean="0">
                <a:solidFill>
                  <a:srgbClr val="4D4D4D"/>
                </a:solidFill>
              </a:rPr>
              <a:t>Les choix faits par les municipalités peuvent favoriser ou, à l’inverse, nuire au développement d’une population en santé. </a:t>
            </a:r>
            <a:endParaRPr lang="fr-CA" dirty="0" smtClean="0">
              <a:solidFill>
                <a:srgbClr val="4D4D4D"/>
              </a:solidFill>
            </a:endParaRPr>
          </a:p>
          <a:p>
            <a:pPr lvl="1">
              <a:buNone/>
            </a:pPr>
            <a:endParaRPr lang="fr-FR" sz="1100" dirty="0">
              <a:solidFill>
                <a:srgbClr val="4D4D4D"/>
              </a:solidFill>
            </a:endParaRPr>
          </a:p>
          <a:p>
            <a:pPr lvl="1">
              <a:buNone/>
            </a:pPr>
            <a:r>
              <a:rPr lang="fr-FR" dirty="0" smtClean="0">
                <a:solidFill>
                  <a:srgbClr val="4D4D4D"/>
                </a:solidFill>
              </a:rPr>
              <a:t>	Les décisions des municipalités, </a:t>
            </a:r>
            <a:r>
              <a:rPr lang="fr-FR" dirty="0">
                <a:solidFill>
                  <a:srgbClr val="4D4D4D"/>
                </a:solidFill>
              </a:rPr>
              <a:t>qui touchent par </a:t>
            </a:r>
            <a:r>
              <a:rPr lang="fr-FR" dirty="0" smtClean="0">
                <a:solidFill>
                  <a:srgbClr val="4D4D4D"/>
                </a:solidFill>
              </a:rPr>
              <a:t>exemple:</a:t>
            </a:r>
          </a:p>
          <a:p>
            <a:pPr marL="457200" lvl="1" indent="0">
              <a:buNone/>
            </a:pPr>
            <a:r>
              <a:rPr lang="fr-FR" dirty="0" smtClean="0">
                <a:solidFill>
                  <a:srgbClr val="4D4D4D"/>
                </a:solidFill>
              </a:rPr>
              <a:t>       -  le </a:t>
            </a:r>
            <a:r>
              <a:rPr lang="fr-FR" dirty="0">
                <a:solidFill>
                  <a:srgbClr val="4D4D4D"/>
                </a:solidFill>
              </a:rPr>
              <a:t>développement économique </a:t>
            </a:r>
            <a:r>
              <a:rPr lang="fr-FR" dirty="0" smtClean="0">
                <a:solidFill>
                  <a:srgbClr val="4D4D4D"/>
                </a:solidFill>
              </a:rPr>
              <a:t>local</a:t>
            </a:r>
          </a:p>
          <a:p>
            <a:pPr marL="457200" lvl="1" indent="0">
              <a:buNone/>
            </a:pPr>
            <a:r>
              <a:rPr lang="fr-FR" dirty="0">
                <a:solidFill>
                  <a:srgbClr val="4D4D4D"/>
                </a:solidFill>
              </a:rPr>
              <a:t> </a:t>
            </a:r>
            <a:r>
              <a:rPr lang="fr-FR" dirty="0" smtClean="0">
                <a:solidFill>
                  <a:srgbClr val="4D4D4D"/>
                </a:solidFill>
              </a:rPr>
              <a:t>      -  le transport et la mobilité</a:t>
            </a:r>
            <a:endParaRPr lang="fr-FR" dirty="0">
              <a:solidFill>
                <a:srgbClr val="4D4D4D"/>
              </a:solidFill>
            </a:endParaRPr>
          </a:p>
          <a:p>
            <a:pPr marL="457200" lvl="1" indent="0">
              <a:buNone/>
            </a:pPr>
            <a:r>
              <a:rPr lang="fr-FR" dirty="0" smtClean="0">
                <a:solidFill>
                  <a:srgbClr val="4D4D4D"/>
                </a:solidFill>
              </a:rPr>
              <a:t>       -  l’environnement bâti</a:t>
            </a:r>
          </a:p>
          <a:p>
            <a:pPr marL="457200" lvl="1" indent="0">
              <a:buNone/>
            </a:pPr>
            <a:r>
              <a:rPr lang="fr-FR" dirty="0">
                <a:solidFill>
                  <a:srgbClr val="4D4D4D"/>
                </a:solidFill>
              </a:rPr>
              <a:t> </a:t>
            </a:r>
            <a:r>
              <a:rPr lang="fr-FR" dirty="0" smtClean="0">
                <a:solidFill>
                  <a:srgbClr val="4D4D4D"/>
                </a:solidFill>
              </a:rPr>
              <a:t>      -  l’habitation</a:t>
            </a:r>
          </a:p>
          <a:p>
            <a:pPr marL="457200" lvl="1" indent="0">
              <a:buNone/>
            </a:pPr>
            <a:endParaRPr lang="fr-FR" sz="1000" dirty="0" smtClean="0">
              <a:solidFill>
                <a:srgbClr val="4D4D4D"/>
              </a:solidFill>
            </a:endParaRPr>
          </a:p>
          <a:p>
            <a:pPr marL="457200" lvl="1" indent="0">
              <a:buNone/>
            </a:pPr>
            <a:r>
              <a:rPr lang="fr-FR" dirty="0" smtClean="0">
                <a:solidFill>
                  <a:srgbClr val="4D4D4D"/>
                </a:solidFill>
              </a:rPr>
              <a:t>   ont </a:t>
            </a:r>
            <a:r>
              <a:rPr lang="fr-FR" dirty="0">
                <a:solidFill>
                  <a:srgbClr val="4D4D4D"/>
                </a:solidFill>
              </a:rPr>
              <a:t>des impacts sur les environnements, </a:t>
            </a:r>
            <a:r>
              <a:rPr lang="fr-FR" dirty="0" smtClean="0">
                <a:solidFill>
                  <a:srgbClr val="4D4D4D"/>
                </a:solidFill>
              </a:rPr>
              <a:t>les</a:t>
            </a:r>
          </a:p>
          <a:p>
            <a:pPr marL="457200" lvl="1" indent="0">
              <a:buNone/>
            </a:pPr>
            <a:r>
              <a:rPr lang="fr-FR" dirty="0">
                <a:solidFill>
                  <a:srgbClr val="4D4D4D"/>
                </a:solidFill>
              </a:rPr>
              <a:t> </a:t>
            </a:r>
            <a:r>
              <a:rPr lang="fr-FR" dirty="0" smtClean="0">
                <a:solidFill>
                  <a:srgbClr val="4D4D4D"/>
                </a:solidFill>
              </a:rPr>
              <a:t>  </a:t>
            </a:r>
            <a:r>
              <a:rPr lang="fr-FR" dirty="0">
                <a:solidFill>
                  <a:srgbClr val="4D4D4D"/>
                </a:solidFill>
              </a:rPr>
              <a:t>milieux </a:t>
            </a:r>
            <a:r>
              <a:rPr lang="fr-FR" dirty="0" smtClean="0">
                <a:solidFill>
                  <a:srgbClr val="4D4D4D"/>
                </a:solidFill>
              </a:rPr>
              <a:t>et conditions </a:t>
            </a:r>
            <a:r>
              <a:rPr lang="fr-FR" dirty="0">
                <a:solidFill>
                  <a:srgbClr val="4D4D4D"/>
                </a:solidFill>
              </a:rPr>
              <a:t>de vie des citoyens </a:t>
            </a:r>
            <a:r>
              <a:rPr lang="fr-FR" dirty="0" smtClean="0">
                <a:solidFill>
                  <a:srgbClr val="4D4D4D"/>
                </a:solidFill>
              </a:rPr>
              <a:t>ainsi que</a:t>
            </a:r>
          </a:p>
          <a:p>
            <a:pPr marL="457200" lvl="1" indent="0">
              <a:buNone/>
            </a:pPr>
            <a:r>
              <a:rPr lang="fr-FR" dirty="0">
                <a:solidFill>
                  <a:srgbClr val="4D4D4D"/>
                </a:solidFill>
              </a:rPr>
              <a:t> </a:t>
            </a:r>
            <a:r>
              <a:rPr lang="fr-FR" dirty="0" smtClean="0">
                <a:solidFill>
                  <a:srgbClr val="4D4D4D"/>
                </a:solidFill>
              </a:rPr>
              <a:t>  les services </a:t>
            </a:r>
            <a:r>
              <a:rPr lang="fr-FR" dirty="0">
                <a:solidFill>
                  <a:srgbClr val="4D4D4D"/>
                </a:solidFill>
              </a:rPr>
              <a:t>qui </a:t>
            </a:r>
            <a:r>
              <a:rPr lang="fr-FR" dirty="0" smtClean="0">
                <a:solidFill>
                  <a:srgbClr val="4D4D4D"/>
                </a:solidFill>
              </a:rPr>
              <a:t>leur sont </a:t>
            </a:r>
            <a:r>
              <a:rPr lang="fr-FR" dirty="0">
                <a:solidFill>
                  <a:srgbClr val="4D4D4D"/>
                </a:solidFill>
              </a:rPr>
              <a:t>offerts. </a:t>
            </a:r>
            <a:endParaRPr lang="fr-FR" dirty="0" smtClean="0">
              <a:solidFill>
                <a:srgbClr val="4D4D4D"/>
              </a:solidFill>
            </a:endParaRPr>
          </a:p>
          <a:p>
            <a:pPr lvl="1">
              <a:buFont typeface="Symbol" panose="05050102010706020507" pitchFamily="18" charset="2"/>
              <a:buNone/>
            </a:pPr>
            <a:endParaRPr lang="fr-FR" altLang="fr-FR" sz="2200" dirty="0" smtClean="0">
              <a:solidFill>
                <a:srgbClr val="4D4D4D"/>
              </a:solidFill>
            </a:endParaRPr>
          </a:p>
        </p:txBody>
      </p:sp>
    </p:spTree>
    <p:extLst>
      <p:ext uri="{BB962C8B-B14F-4D97-AF65-F5344CB8AC3E}">
        <p14:creationId xmlns:p14="http://schemas.microsoft.com/office/powerpoint/2010/main" val="194770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66F554B7-D591-4553-A08D-DE5A552B011C}" type="slidenum">
              <a:rPr lang="fr-CA" altLang="fr-FR"/>
              <a:pPr/>
              <a:t>5</a:t>
            </a:fld>
            <a:endParaRPr lang="fr-CA" altLang="fr-FR"/>
          </a:p>
        </p:txBody>
      </p:sp>
      <p:sp>
        <p:nvSpPr>
          <p:cNvPr id="102402" name="Rectangle 2"/>
          <p:cNvSpPr>
            <a:spLocks noGrp="1" noChangeArrowheads="1"/>
          </p:cNvSpPr>
          <p:nvPr>
            <p:ph type="title"/>
          </p:nvPr>
        </p:nvSpPr>
        <p:spPr/>
        <p:txBody>
          <a:bodyPr/>
          <a:lstStyle/>
          <a:p>
            <a:r>
              <a:rPr lang="fr-CA" altLang="fr-FR" sz="3000" b="1" dirty="0">
                <a:latin typeface="Arial" panose="020B0604020202020204" pitchFamily="34" charset="0"/>
              </a:rPr>
              <a:t>Qu’est-ce que </a:t>
            </a:r>
            <a:r>
              <a:rPr lang="fr-CA" altLang="fr-FR" sz="3000" b="1" dirty="0" smtClean="0">
                <a:latin typeface="Arial" panose="020B0604020202020204" pitchFamily="34" charset="0"/>
              </a:rPr>
              <a:t>l’EIS?</a:t>
            </a:r>
            <a:endParaRPr lang="fr-CA" altLang="fr-FR" sz="3000" b="1" dirty="0">
              <a:latin typeface="Arial" panose="020B0604020202020204" pitchFamily="34" charset="0"/>
            </a:endParaRPr>
          </a:p>
        </p:txBody>
      </p:sp>
      <p:sp>
        <p:nvSpPr>
          <p:cNvPr id="102403" name="Rectangle 3"/>
          <p:cNvSpPr>
            <a:spLocks noGrp="1" noChangeArrowheads="1"/>
          </p:cNvSpPr>
          <p:nvPr>
            <p:ph type="body" idx="1"/>
          </p:nvPr>
        </p:nvSpPr>
        <p:spPr>
          <a:xfrm>
            <a:off x="422988" y="1390261"/>
            <a:ext cx="5776897" cy="5178490"/>
          </a:xfrm>
        </p:spPr>
        <p:txBody>
          <a:bodyPr>
            <a:normAutofit/>
          </a:bodyPr>
          <a:lstStyle/>
          <a:p>
            <a:pPr lvl="1">
              <a:buNone/>
            </a:pPr>
            <a:r>
              <a:rPr lang="fr-FR" altLang="fr-FR" sz="2200" dirty="0"/>
              <a:t/>
            </a:r>
            <a:br>
              <a:rPr lang="fr-FR" altLang="fr-FR" sz="2200" dirty="0"/>
            </a:br>
            <a:r>
              <a:rPr lang="fr-CA" altLang="fr-FR" sz="2200" i="1" dirty="0" smtClean="0">
                <a:solidFill>
                  <a:srgbClr val="4D4D4D"/>
                </a:solidFill>
                <a:latin typeface="Calibri" panose="020F0502020204030204" pitchFamily="34" charset="0"/>
                <a:cs typeface="Calibri" panose="020F0502020204030204" pitchFamily="34" charset="0"/>
              </a:rPr>
              <a:t>«Une combinaison de procédures, méthodes et outils qui permettent de juger les effets possibles d’une politique, d’un programme ou projet sur la santé de la population et la distribution de ces effets au sein de la population »</a:t>
            </a:r>
          </a:p>
          <a:p>
            <a:pPr lvl="1">
              <a:buNone/>
            </a:pPr>
            <a:endParaRPr lang="fr-CA" sz="1000" i="1" dirty="0" smtClean="0">
              <a:solidFill>
                <a:srgbClr val="4D4D4D"/>
              </a:solidFill>
              <a:latin typeface="Calibri" panose="020F0502020204030204" pitchFamily="34" charset="0"/>
              <a:cs typeface="Calibri" panose="020F0502020204030204" pitchFamily="34" charset="0"/>
            </a:endParaRPr>
          </a:p>
          <a:p>
            <a:pPr lvl="1">
              <a:buNone/>
            </a:pPr>
            <a:r>
              <a:rPr lang="fr-CA" sz="2200" i="1" dirty="0">
                <a:solidFill>
                  <a:srgbClr val="4D4D4D"/>
                </a:solidFill>
                <a:latin typeface="Calibri" panose="020F0502020204030204" pitchFamily="34" charset="0"/>
                <a:cs typeface="Calibri" panose="020F0502020204030204" pitchFamily="34" charset="0"/>
              </a:rPr>
              <a:t>	</a:t>
            </a:r>
            <a:r>
              <a:rPr lang="fr-FR" sz="2200" dirty="0" smtClean="0">
                <a:solidFill>
                  <a:srgbClr val="4D4D4D"/>
                </a:solidFill>
              </a:rPr>
              <a:t>En d’autres mots, l’EIS </a:t>
            </a:r>
            <a:r>
              <a:rPr lang="fr-CA" altLang="fr-FR" sz="2200" dirty="0" smtClean="0">
                <a:solidFill>
                  <a:srgbClr val="4D4D4D"/>
                </a:solidFill>
              </a:rPr>
              <a:t>permet de dresser un portrait des </a:t>
            </a:r>
            <a:r>
              <a:rPr lang="fr-CA" altLang="fr-FR" sz="2200" b="1" u="sng" dirty="0" smtClean="0">
                <a:solidFill>
                  <a:srgbClr val="4D4D4D"/>
                </a:solidFill>
              </a:rPr>
              <a:t>impacts anticipés sur la santé </a:t>
            </a:r>
            <a:r>
              <a:rPr lang="fr-CA" altLang="fr-FR" sz="2200" dirty="0" smtClean="0">
                <a:solidFill>
                  <a:srgbClr val="4D4D4D"/>
                </a:solidFill>
              </a:rPr>
              <a:t>d’une politique ou d’un projet. </a:t>
            </a:r>
          </a:p>
          <a:p>
            <a:pPr lvl="1">
              <a:buNone/>
            </a:pPr>
            <a:endParaRPr lang="fr-CA" altLang="fr-FR" sz="1000" dirty="0">
              <a:solidFill>
                <a:srgbClr val="4D4D4D"/>
              </a:solidFill>
            </a:endParaRPr>
          </a:p>
          <a:p>
            <a:pPr lvl="1">
              <a:buNone/>
            </a:pPr>
            <a:r>
              <a:rPr lang="fr-CA" altLang="fr-FR" sz="2200" dirty="0" smtClean="0">
                <a:solidFill>
                  <a:srgbClr val="4D4D4D"/>
                </a:solidFill>
              </a:rPr>
              <a:t>	Elle met également en lumière comment les différents groupes de la population pourraient être touchés par ces impacts.</a:t>
            </a:r>
          </a:p>
          <a:p>
            <a:pPr lvl="1">
              <a:buNone/>
            </a:pPr>
            <a:endParaRPr lang="fr-CA" altLang="fr-FR" sz="2200" dirty="0">
              <a:solidFill>
                <a:srgbClr val="4D4D4D"/>
              </a:solidFill>
            </a:endParaRPr>
          </a:p>
          <a:p>
            <a:pPr lvl="1">
              <a:buNone/>
            </a:pPr>
            <a:endParaRPr lang="fr-CA" altLang="fr-FR" sz="2200" i="1" dirty="0" smtClean="0">
              <a:solidFill>
                <a:srgbClr val="4D4D4D"/>
              </a:solidFill>
              <a:cs typeface="Calibri" panose="020F0502020204030204" pitchFamily="34" charset="0"/>
            </a:endParaRPr>
          </a:p>
        </p:txBody>
      </p:sp>
      <p:sp>
        <p:nvSpPr>
          <p:cNvPr id="102405" name="Text Box 5"/>
          <p:cNvSpPr txBox="1">
            <a:spLocks noChangeArrowheads="1"/>
          </p:cNvSpPr>
          <p:nvPr/>
        </p:nvSpPr>
        <p:spPr bwMode="auto">
          <a:xfrm>
            <a:off x="6798358" y="1845583"/>
            <a:ext cx="2420286"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600" dirty="0" smtClean="0">
                <a:solidFill>
                  <a:srgbClr val="4D4D4D"/>
                </a:solidFill>
              </a:rPr>
              <a:t>Définition la plus utilisée</a:t>
            </a:r>
          </a:p>
          <a:p>
            <a:endParaRPr lang="fr-FR" altLang="fr-FR" sz="500" dirty="0" smtClean="0">
              <a:solidFill>
                <a:srgbClr val="4D4D4D"/>
              </a:solidFill>
            </a:endParaRPr>
          </a:p>
          <a:p>
            <a:r>
              <a:rPr lang="fr-FR" altLang="fr-FR" sz="1600" dirty="0" smtClean="0">
                <a:solidFill>
                  <a:srgbClr val="4D4D4D"/>
                </a:solidFill>
                <a:cs typeface="Times New Roman" panose="02020603050405020304" pitchFamily="18" charset="0"/>
                <a:sym typeface="Symbol" panose="05050102010706020507" pitchFamily="18" charset="2"/>
              </a:rPr>
              <a:t>Gothenburg consensus paper, OMS – Bureau régional de l’Europe, 1999</a:t>
            </a:r>
            <a:endParaRPr lang="en-CA" altLang="fr-FR" dirty="0"/>
          </a:p>
          <a:p>
            <a:endParaRPr lang="fr-FR" altLang="fr-FR" dirty="0"/>
          </a:p>
        </p:txBody>
      </p:sp>
      <p:sp>
        <p:nvSpPr>
          <p:cNvPr id="102406" name="AutoShape 6"/>
          <p:cNvSpPr>
            <a:spLocks/>
          </p:cNvSpPr>
          <p:nvPr/>
        </p:nvSpPr>
        <p:spPr bwMode="auto">
          <a:xfrm>
            <a:off x="6199885" y="1976212"/>
            <a:ext cx="152400" cy="914400"/>
          </a:xfrm>
          <a:prstGeom prst="rightBrace">
            <a:avLst>
              <a:gd name="adj1" fmla="val 50000"/>
              <a:gd name="adj2" fmla="val 50000"/>
            </a:avLst>
          </a:prstGeom>
          <a:noFill/>
          <a:ln w="28575">
            <a:solidFill>
              <a:srgbClr val="AFBD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b="1"/>
          </a:p>
        </p:txBody>
      </p:sp>
    </p:spTree>
    <p:extLst>
      <p:ext uri="{BB962C8B-B14F-4D97-AF65-F5344CB8AC3E}">
        <p14:creationId xmlns:p14="http://schemas.microsoft.com/office/powerpoint/2010/main" val="380870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66F554B7-D591-4553-A08D-DE5A552B011C}" type="slidenum">
              <a:rPr lang="fr-CA" altLang="fr-FR"/>
              <a:pPr/>
              <a:t>6</a:t>
            </a:fld>
            <a:endParaRPr lang="fr-CA" altLang="fr-FR"/>
          </a:p>
        </p:txBody>
      </p:sp>
      <p:sp>
        <p:nvSpPr>
          <p:cNvPr id="102402" name="Rectangle 2"/>
          <p:cNvSpPr>
            <a:spLocks noGrp="1" noChangeArrowheads="1"/>
          </p:cNvSpPr>
          <p:nvPr>
            <p:ph type="title"/>
          </p:nvPr>
        </p:nvSpPr>
        <p:spPr/>
        <p:txBody>
          <a:bodyPr/>
          <a:lstStyle/>
          <a:p>
            <a:r>
              <a:rPr lang="fr-CA" altLang="fr-FR" sz="3000" b="1" dirty="0" smtClean="0">
                <a:latin typeface="Arial" panose="020B0604020202020204" pitchFamily="34" charset="0"/>
              </a:rPr>
              <a:t>Mais encore… l’EIS</a:t>
            </a:r>
            <a:endParaRPr lang="fr-CA" altLang="fr-FR" sz="3000" b="1" dirty="0">
              <a:latin typeface="Arial" panose="020B0604020202020204" pitchFamily="34" charset="0"/>
            </a:endParaRPr>
          </a:p>
        </p:txBody>
      </p:sp>
      <p:sp>
        <p:nvSpPr>
          <p:cNvPr id="102403" name="Rectangle 3"/>
          <p:cNvSpPr>
            <a:spLocks noGrp="1" noChangeArrowheads="1"/>
          </p:cNvSpPr>
          <p:nvPr>
            <p:ph type="body" idx="1"/>
          </p:nvPr>
        </p:nvSpPr>
        <p:spPr>
          <a:xfrm>
            <a:off x="961052" y="1614195"/>
            <a:ext cx="10392748" cy="4226768"/>
          </a:xfrm>
        </p:spPr>
        <p:txBody>
          <a:bodyPr>
            <a:noAutofit/>
          </a:bodyPr>
          <a:lstStyle/>
          <a:p>
            <a:r>
              <a:rPr lang="fr-FR" sz="2200" dirty="0" smtClean="0">
                <a:solidFill>
                  <a:srgbClr val="4D4D4D"/>
                </a:solidFill>
              </a:rPr>
              <a:t>Est une approche flexible pouvant s’adapter à différents contextes de réalisation</a:t>
            </a:r>
          </a:p>
          <a:p>
            <a:r>
              <a:rPr lang="fr-FR" sz="2200" dirty="0" smtClean="0">
                <a:solidFill>
                  <a:srgbClr val="4D4D4D"/>
                </a:solidFill>
              </a:rPr>
              <a:t>Repose </a:t>
            </a:r>
            <a:r>
              <a:rPr lang="fr-FR" sz="2200" dirty="0">
                <a:solidFill>
                  <a:srgbClr val="4D4D4D"/>
                </a:solidFill>
              </a:rPr>
              <a:t>sur </a:t>
            </a:r>
            <a:r>
              <a:rPr lang="fr-FR" sz="2200" dirty="0" smtClean="0">
                <a:solidFill>
                  <a:srgbClr val="4D4D4D"/>
                </a:solidFill>
              </a:rPr>
              <a:t>la collaboration entre les acteurs municipaux et ceux de santé publique (approche intersectorielle et multidisciplinaire)</a:t>
            </a:r>
          </a:p>
          <a:p>
            <a:r>
              <a:rPr lang="fr-FR" sz="2200" dirty="0" smtClean="0">
                <a:solidFill>
                  <a:srgbClr val="4D4D4D"/>
                </a:solidFill>
              </a:rPr>
              <a:t>S’appuie sur les </a:t>
            </a:r>
            <a:r>
              <a:rPr lang="fr-FR" sz="2200" dirty="0">
                <a:solidFill>
                  <a:srgbClr val="4D4D4D"/>
                </a:solidFill>
              </a:rPr>
              <a:t>meilleures connaissances </a:t>
            </a:r>
            <a:r>
              <a:rPr lang="fr-FR" sz="2200" dirty="0" smtClean="0">
                <a:solidFill>
                  <a:srgbClr val="4D4D4D"/>
                </a:solidFill>
              </a:rPr>
              <a:t>disponibles (contextuelles + scientifiques)</a:t>
            </a:r>
          </a:p>
          <a:p>
            <a:r>
              <a:rPr lang="fr-FR" sz="2200" dirty="0" smtClean="0">
                <a:solidFill>
                  <a:srgbClr val="4D4D4D"/>
                </a:solidFill>
              </a:rPr>
              <a:t>Documente autant les impacts positifs que négatifs d’une politique ou d’un projet avant son adoption</a:t>
            </a:r>
          </a:p>
          <a:p>
            <a:r>
              <a:rPr lang="fr-FR" sz="2200" dirty="0">
                <a:solidFill>
                  <a:srgbClr val="4D4D4D"/>
                </a:solidFill>
              </a:rPr>
              <a:t>S</a:t>
            </a:r>
            <a:r>
              <a:rPr lang="fr-FR" sz="2200" dirty="0" smtClean="0">
                <a:solidFill>
                  <a:srgbClr val="4D4D4D"/>
                </a:solidFill>
              </a:rPr>
              <a:t>’accompagne </a:t>
            </a:r>
            <a:r>
              <a:rPr lang="fr-FR" sz="2200" dirty="0">
                <a:solidFill>
                  <a:srgbClr val="4D4D4D"/>
                </a:solidFill>
              </a:rPr>
              <a:t>de recommandations </a:t>
            </a:r>
            <a:r>
              <a:rPr lang="fr-CA" altLang="fr-FR" sz="2200" dirty="0" smtClean="0">
                <a:solidFill>
                  <a:srgbClr val="4D4D4D"/>
                </a:solidFill>
                <a:ea typeface="ＭＳ Ｐゴシック" panose="020B0600070205080204" pitchFamily="34" charset="-128"/>
              </a:rPr>
              <a:t>permettant de: </a:t>
            </a:r>
          </a:p>
          <a:p>
            <a:pPr marL="746125" lvl="2" indent="-342900">
              <a:buFontTx/>
              <a:buChar char="-"/>
            </a:pPr>
            <a:r>
              <a:rPr lang="fr-CA" altLang="fr-FR" sz="2200" dirty="0" smtClean="0">
                <a:solidFill>
                  <a:srgbClr val="4D4D4D"/>
                </a:solidFill>
                <a:ea typeface="ＭＳ Ｐゴシック" panose="020B0600070205080204" pitchFamily="34" charset="-128"/>
              </a:rPr>
              <a:t>Maximiser les effets positifs d’une politique ou d’un projet</a:t>
            </a:r>
          </a:p>
          <a:p>
            <a:pPr marL="746125" lvl="2" indent="-342900">
              <a:buFontTx/>
              <a:buChar char="-"/>
            </a:pPr>
            <a:r>
              <a:rPr lang="fr-CA" altLang="fr-FR" sz="2200" dirty="0" smtClean="0">
                <a:solidFill>
                  <a:srgbClr val="4D4D4D"/>
                </a:solidFill>
                <a:ea typeface="ＭＳ Ｐゴシック" panose="020B0600070205080204" pitchFamily="34" charset="-128"/>
              </a:rPr>
              <a:t>Minimiser ses effets négatifs </a:t>
            </a:r>
          </a:p>
          <a:p>
            <a:pPr marL="746125" lvl="2" indent="-342900">
              <a:buFontTx/>
              <a:buChar char="-"/>
            </a:pPr>
            <a:r>
              <a:rPr lang="fr-CA" altLang="fr-FR" sz="2200" dirty="0" smtClean="0">
                <a:solidFill>
                  <a:srgbClr val="4D4D4D"/>
                </a:solidFill>
                <a:ea typeface="ＭＳ Ｐゴシック" panose="020B0600070205080204" pitchFamily="34" charset="-128"/>
              </a:rPr>
              <a:t>Réduire les inégalités sociales de santé</a:t>
            </a:r>
          </a:p>
          <a:p>
            <a:pPr marL="0" indent="0">
              <a:buNone/>
            </a:pPr>
            <a:r>
              <a:rPr lang="fr-FR" sz="2200" dirty="0">
                <a:solidFill>
                  <a:srgbClr val="4D4D4D"/>
                </a:solidFill>
              </a:rPr>
              <a:t>   </a:t>
            </a:r>
            <a:endParaRPr lang="fr-CA" altLang="fr-FR" sz="2200" dirty="0">
              <a:solidFill>
                <a:srgbClr val="4D4D4D"/>
              </a:solidFill>
              <a:latin typeface="Arial" panose="020B0604020202020204" pitchFamily="34" charset="0"/>
            </a:endParaRPr>
          </a:p>
        </p:txBody>
      </p:sp>
    </p:spTree>
    <p:extLst>
      <p:ext uri="{BB962C8B-B14F-4D97-AF65-F5344CB8AC3E}">
        <p14:creationId xmlns:p14="http://schemas.microsoft.com/office/powerpoint/2010/main" val="74217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66F554B7-D591-4553-A08D-DE5A552B011C}" type="slidenum">
              <a:rPr lang="fr-CA" altLang="fr-FR"/>
              <a:pPr/>
              <a:t>7</a:t>
            </a:fld>
            <a:endParaRPr lang="fr-CA" altLang="fr-FR"/>
          </a:p>
        </p:txBody>
      </p:sp>
      <p:sp>
        <p:nvSpPr>
          <p:cNvPr id="102402" name="Rectangle 2"/>
          <p:cNvSpPr>
            <a:spLocks noGrp="1" noChangeArrowheads="1"/>
          </p:cNvSpPr>
          <p:nvPr>
            <p:ph type="title"/>
          </p:nvPr>
        </p:nvSpPr>
        <p:spPr/>
        <p:txBody>
          <a:bodyPr/>
          <a:lstStyle/>
          <a:p>
            <a:r>
              <a:rPr lang="fr-CA" altLang="fr-FR" sz="3000" b="1" dirty="0" smtClean="0">
                <a:latin typeface="Arial" panose="020B0604020202020204" pitchFamily="34" charset="0"/>
              </a:rPr>
              <a:t>Pour les acteurs municipaux, l’EIS</a:t>
            </a:r>
            <a:endParaRPr lang="fr-CA" altLang="fr-FR" sz="3000" b="1" dirty="0">
              <a:latin typeface="Arial" panose="020B0604020202020204" pitchFamily="34" charset="0"/>
            </a:endParaRPr>
          </a:p>
        </p:txBody>
      </p:sp>
      <p:sp>
        <p:nvSpPr>
          <p:cNvPr id="102403" name="Rectangle 3"/>
          <p:cNvSpPr>
            <a:spLocks noGrp="1" noChangeArrowheads="1"/>
          </p:cNvSpPr>
          <p:nvPr>
            <p:ph type="body" idx="1"/>
          </p:nvPr>
        </p:nvSpPr>
        <p:spPr>
          <a:xfrm>
            <a:off x="1017036" y="1614196"/>
            <a:ext cx="9619862" cy="4742154"/>
          </a:xfrm>
        </p:spPr>
        <p:txBody>
          <a:bodyPr>
            <a:normAutofit/>
          </a:bodyPr>
          <a:lstStyle/>
          <a:p>
            <a:pPr>
              <a:lnSpc>
                <a:spcPct val="150000"/>
              </a:lnSpc>
            </a:pPr>
            <a:r>
              <a:rPr lang="fr-FR" sz="2200" dirty="0" smtClean="0">
                <a:solidFill>
                  <a:srgbClr val="4D4D4D"/>
                </a:solidFill>
              </a:rPr>
              <a:t>Donne accès à une équipe de professionnels scientifiques multidisciplinaires </a:t>
            </a:r>
          </a:p>
          <a:p>
            <a:pPr fontAlgn="base">
              <a:lnSpc>
                <a:spcPct val="150000"/>
              </a:lnSpc>
            </a:pPr>
            <a:r>
              <a:rPr lang="fr-CA" sz="2200" dirty="0">
                <a:solidFill>
                  <a:srgbClr val="4D4D4D"/>
                </a:solidFill>
              </a:rPr>
              <a:t>F</a:t>
            </a:r>
            <a:r>
              <a:rPr lang="fr-CA" sz="2200" dirty="0" smtClean="0">
                <a:solidFill>
                  <a:srgbClr val="4D4D4D"/>
                </a:solidFill>
              </a:rPr>
              <a:t>ournit </a:t>
            </a:r>
            <a:r>
              <a:rPr lang="fr-CA" sz="2200" dirty="0">
                <a:solidFill>
                  <a:srgbClr val="4D4D4D"/>
                </a:solidFill>
              </a:rPr>
              <a:t>des </a:t>
            </a:r>
            <a:r>
              <a:rPr lang="fr-CA" sz="2200" dirty="0" smtClean="0">
                <a:solidFill>
                  <a:srgbClr val="4D4D4D"/>
                </a:solidFill>
              </a:rPr>
              <a:t>informations utiles basées sur les connaissances scientifiques</a:t>
            </a:r>
            <a:endParaRPr lang="fr-CA" altLang="fr-FR" sz="2200" dirty="0" smtClean="0">
              <a:solidFill>
                <a:srgbClr val="4D4D4D"/>
              </a:solidFill>
              <a:ea typeface="ＭＳ Ｐゴシック" panose="020B0600070205080204" pitchFamily="34" charset="-128"/>
            </a:endParaRPr>
          </a:p>
          <a:p>
            <a:pPr>
              <a:lnSpc>
                <a:spcPct val="110000"/>
              </a:lnSpc>
            </a:pPr>
            <a:r>
              <a:rPr lang="fr-FR" sz="2200" dirty="0" smtClean="0">
                <a:solidFill>
                  <a:srgbClr val="4D4D4D"/>
                </a:solidFill>
              </a:rPr>
              <a:t>Propose des ajustements ou solutions concrètes pour améliorer la qualité de la politique ou du projet à l’étude</a:t>
            </a:r>
            <a:endParaRPr lang="fr-CA" altLang="fr-FR" sz="2200" dirty="0">
              <a:solidFill>
                <a:srgbClr val="4D4D4D"/>
              </a:solidFill>
              <a:ea typeface="ＭＳ Ｐゴシック" panose="020B0600070205080204" pitchFamily="34" charset="-128"/>
            </a:endParaRPr>
          </a:p>
          <a:p>
            <a:pPr>
              <a:lnSpc>
                <a:spcPct val="150000"/>
              </a:lnSpc>
            </a:pPr>
            <a:r>
              <a:rPr lang="fr-CA" altLang="fr-FR" sz="2200" dirty="0" smtClean="0">
                <a:solidFill>
                  <a:srgbClr val="4D4D4D"/>
                </a:solidFill>
                <a:ea typeface="ＭＳ Ｐゴシック" panose="020B0600070205080204" pitchFamily="34" charset="-128"/>
              </a:rPr>
              <a:t>Apporte un </a:t>
            </a:r>
            <a:r>
              <a:rPr lang="fr-CA" altLang="fr-FR" sz="2200" i="1" dirty="0" smtClean="0">
                <a:solidFill>
                  <a:srgbClr val="4D4D4D"/>
                </a:solidFill>
                <a:ea typeface="ＭＳ Ｐゴシック" panose="020B0600070205080204" pitchFamily="34" charset="-128"/>
              </a:rPr>
              <a:t>« argumentaire santé » </a:t>
            </a:r>
            <a:r>
              <a:rPr lang="fr-CA" altLang="fr-FR" sz="2200" dirty="0" smtClean="0">
                <a:solidFill>
                  <a:srgbClr val="4D4D4D"/>
                </a:solidFill>
                <a:ea typeface="ＭＳ Ｐゴシック" panose="020B0600070205080204" pitchFamily="34" charset="-128"/>
              </a:rPr>
              <a:t>pour soutenir la prise </a:t>
            </a:r>
            <a:r>
              <a:rPr lang="fr-CA" altLang="fr-FR" sz="2200" dirty="0">
                <a:solidFill>
                  <a:srgbClr val="4D4D4D"/>
                </a:solidFill>
                <a:ea typeface="ＭＳ Ｐゴシック" panose="020B0600070205080204" pitchFamily="34" charset="-128"/>
              </a:rPr>
              <a:t>de </a:t>
            </a:r>
            <a:r>
              <a:rPr lang="fr-CA" altLang="fr-FR" sz="2200" dirty="0" smtClean="0">
                <a:solidFill>
                  <a:srgbClr val="4D4D4D"/>
                </a:solidFill>
                <a:ea typeface="ＭＳ Ｐゴシック" panose="020B0600070205080204" pitchFamily="34" charset="-128"/>
              </a:rPr>
              <a:t>décision et l’avancement </a:t>
            </a:r>
            <a:r>
              <a:rPr lang="fr-CA" altLang="fr-FR" sz="2200" dirty="0">
                <a:solidFill>
                  <a:srgbClr val="4D4D4D"/>
                </a:solidFill>
                <a:ea typeface="ＭＳ Ｐゴシック" panose="020B0600070205080204" pitchFamily="34" charset="-128"/>
              </a:rPr>
              <a:t>des </a:t>
            </a:r>
            <a:r>
              <a:rPr lang="fr-CA" altLang="fr-FR" sz="2200" dirty="0" smtClean="0">
                <a:solidFill>
                  <a:srgbClr val="4D4D4D"/>
                </a:solidFill>
                <a:ea typeface="ＭＳ Ｐゴシック" panose="020B0600070205080204" pitchFamily="34" charset="-128"/>
              </a:rPr>
              <a:t>initiatives</a:t>
            </a:r>
          </a:p>
          <a:p>
            <a:pPr>
              <a:lnSpc>
                <a:spcPct val="150000"/>
              </a:lnSpc>
            </a:pPr>
            <a:r>
              <a:rPr lang="fr-CA" altLang="fr-FR" sz="2200" dirty="0" smtClean="0">
                <a:solidFill>
                  <a:srgbClr val="4D4D4D"/>
                </a:solidFill>
                <a:ea typeface="ＭＳ Ｐゴシック" panose="020B0600070205080204" pitchFamily="34" charset="-128"/>
              </a:rPr>
              <a:t>Démontre la valeur ajoutée des actions favorables à la santé</a:t>
            </a:r>
          </a:p>
          <a:p>
            <a:pPr lvl="1">
              <a:buNone/>
            </a:pPr>
            <a:endParaRPr lang="fr-CA" altLang="fr-FR" sz="2200" dirty="0">
              <a:solidFill>
                <a:srgbClr val="4D4D4D"/>
              </a:solidFill>
              <a:latin typeface="Arial" panose="020B0604020202020204" pitchFamily="34" charset="0"/>
            </a:endParaRPr>
          </a:p>
        </p:txBody>
      </p:sp>
      <p:sp>
        <p:nvSpPr>
          <p:cNvPr id="3" name="Rectangle à coins arrondis 2"/>
          <p:cNvSpPr/>
          <p:nvPr/>
        </p:nvSpPr>
        <p:spPr>
          <a:xfrm>
            <a:off x="8602823" y="4870580"/>
            <a:ext cx="2304661" cy="1485770"/>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smtClean="0"/>
              <a:t>Outil d’aide à la décision </a:t>
            </a:r>
            <a:endParaRPr lang="fr-CA" sz="2000" dirty="0"/>
          </a:p>
        </p:txBody>
      </p:sp>
    </p:spTree>
    <p:extLst>
      <p:ext uri="{BB962C8B-B14F-4D97-AF65-F5344CB8AC3E}">
        <p14:creationId xmlns:p14="http://schemas.microsoft.com/office/powerpoint/2010/main" val="4236956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66F554B7-D591-4553-A08D-DE5A552B011C}" type="slidenum">
              <a:rPr lang="fr-CA" altLang="fr-FR"/>
              <a:pPr/>
              <a:t>8</a:t>
            </a:fld>
            <a:endParaRPr lang="fr-CA" altLang="fr-FR"/>
          </a:p>
        </p:txBody>
      </p:sp>
      <p:sp>
        <p:nvSpPr>
          <p:cNvPr id="102402" name="Rectangle 2"/>
          <p:cNvSpPr>
            <a:spLocks noGrp="1" noChangeArrowheads="1"/>
          </p:cNvSpPr>
          <p:nvPr>
            <p:ph type="title"/>
          </p:nvPr>
        </p:nvSpPr>
        <p:spPr/>
        <p:txBody>
          <a:bodyPr/>
          <a:lstStyle/>
          <a:p>
            <a:r>
              <a:rPr lang="fr-CA" altLang="fr-FR" sz="3000" b="1" dirty="0" smtClean="0">
                <a:latin typeface="Arial" panose="020B0604020202020204" pitchFamily="34" charset="0"/>
              </a:rPr>
              <a:t>Quand faire une EIS?</a:t>
            </a:r>
            <a:endParaRPr lang="fr-CA" altLang="fr-FR" sz="3000" b="1" dirty="0">
              <a:latin typeface="Arial" panose="020B0604020202020204" pitchFamily="34" charset="0"/>
            </a:endParaRPr>
          </a:p>
        </p:txBody>
      </p:sp>
      <p:sp>
        <p:nvSpPr>
          <p:cNvPr id="8" name="Rectangle à coins arrondis 7"/>
          <p:cNvSpPr>
            <a:spLocks noChangeArrowheads="1"/>
          </p:cNvSpPr>
          <p:nvPr>
            <p:custDataLst>
              <p:tags r:id="rId1"/>
            </p:custDataLst>
          </p:nvPr>
        </p:nvSpPr>
        <p:spPr bwMode="auto">
          <a:xfrm>
            <a:off x="1150453" y="2989487"/>
            <a:ext cx="1441450" cy="2447925"/>
          </a:xfrm>
          <a:prstGeom prst="roundRect">
            <a:avLst>
              <a:gd name="adj" fmla="val 16667"/>
            </a:avLst>
          </a:prstGeom>
          <a:solidFill>
            <a:schemeClr val="accent5">
              <a:lumMod val="20000"/>
              <a:lumOff val="80000"/>
            </a:schemeClr>
          </a:solidFill>
          <a:ln>
            <a:noFill/>
            <a:headEnd/>
            <a:tailEnd/>
          </a:ln>
        </p:spPr>
        <p:style>
          <a:lnRef idx="2">
            <a:schemeClr val="accent6"/>
          </a:lnRef>
          <a:fillRef idx="1">
            <a:schemeClr val="lt1"/>
          </a:fillRef>
          <a:effectRef idx="0">
            <a:schemeClr val="accent6"/>
          </a:effectRef>
          <a:fontRef idx="minor">
            <a:schemeClr val="dk1"/>
          </a:fontRef>
        </p:style>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fr-CA" altLang="fr-FR" sz="1600" dirty="0">
                <a:solidFill>
                  <a:srgbClr val="000000"/>
                </a:solidFill>
                <a:latin typeface="+mn-lt"/>
              </a:rPr>
              <a:t>Planification et élaboration d</a:t>
            </a:r>
            <a:r>
              <a:rPr lang="fr-CA" altLang="fr-CA" sz="1600" dirty="0">
                <a:solidFill>
                  <a:srgbClr val="000000"/>
                </a:solidFill>
                <a:latin typeface="+mn-lt"/>
              </a:rPr>
              <a:t>’</a:t>
            </a:r>
            <a:r>
              <a:rPr lang="fr-CA" altLang="fr-FR" sz="1600" dirty="0">
                <a:solidFill>
                  <a:srgbClr val="000000"/>
                </a:solidFill>
                <a:latin typeface="+mn-lt"/>
              </a:rPr>
              <a:t>une politique ou d</a:t>
            </a:r>
            <a:r>
              <a:rPr lang="fr-CA" altLang="fr-CA" sz="1600" dirty="0">
                <a:solidFill>
                  <a:srgbClr val="000000"/>
                </a:solidFill>
                <a:latin typeface="+mn-lt"/>
              </a:rPr>
              <a:t>’</a:t>
            </a:r>
            <a:r>
              <a:rPr lang="fr-CA" altLang="fr-FR" sz="1600" dirty="0">
                <a:solidFill>
                  <a:srgbClr val="000000"/>
                </a:solidFill>
                <a:latin typeface="+mn-lt"/>
              </a:rPr>
              <a:t>un projet</a:t>
            </a:r>
          </a:p>
        </p:txBody>
      </p:sp>
      <p:sp>
        <p:nvSpPr>
          <p:cNvPr id="10" name="Rectangle à coins arrondis 9"/>
          <p:cNvSpPr>
            <a:spLocks noChangeArrowheads="1"/>
          </p:cNvSpPr>
          <p:nvPr>
            <p:custDataLst>
              <p:tags r:id="rId2"/>
            </p:custDataLst>
          </p:nvPr>
        </p:nvSpPr>
        <p:spPr bwMode="auto">
          <a:xfrm>
            <a:off x="5717856" y="3745592"/>
            <a:ext cx="1368425" cy="935037"/>
          </a:xfrm>
          <a:prstGeom prst="roundRect">
            <a:avLst>
              <a:gd name="adj" fmla="val 16667"/>
            </a:avLst>
          </a:prstGeom>
          <a:solidFill>
            <a:schemeClr val="accent5">
              <a:lumMod val="20000"/>
              <a:lumOff val="80000"/>
            </a:schemeClr>
          </a:solidFill>
          <a:ln w="9525">
            <a:noFill/>
            <a:round/>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fr-CA" altLang="fr-FR" sz="1600" dirty="0">
                <a:solidFill>
                  <a:srgbClr val="000000"/>
                </a:solidFill>
                <a:latin typeface="+mn-lt"/>
              </a:rPr>
              <a:t>Révision de la politique ou du projet</a:t>
            </a:r>
          </a:p>
        </p:txBody>
      </p:sp>
      <p:sp>
        <p:nvSpPr>
          <p:cNvPr id="11" name="Rectangle à coins arrondis 10"/>
          <p:cNvSpPr>
            <a:spLocks noChangeArrowheads="1"/>
          </p:cNvSpPr>
          <p:nvPr>
            <p:custDataLst>
              <p:tags r:id="rId3"/>
            </p:custDataLst>
          </p:nvPr>
        </p:nvSpPr>
        <p:spPr bwMode="auto">
          <a:xfrm>
            <a:off x="8003871" y="2989147"/>
            <a:ext cx="1439862" cy="2447925"/>
          </a:xfrm>
          <a:prstGeom prst="roundRect">
            <a:avLst>
              <a:gd name="adj" fmla="val 16667"/>
            </a:avLst>
          </a:prstGeom>
          <a:solidFill>
            <a:schemeClr val="accent5">
              <a:lumMod val="20000"/>
              <a:lumOff val="80000"/>
            </a:schemeClr>
          </a:solidFill>
          <a:ln w="9525">
            <a:noFill/>
            <a:round/>
            <a:headEnd/>
            <a:tailEnd/>
          </a:ln>
          <a:effectLst>
            <a:outerShdw blurRad="40000" dist="20000" dir="5400000" rotWithShape="0">
              <a:srgbClr val="808080">
                <a:alpha val="37999"/>
              </a:srgbClr>
            </a:outerShdw>
          </a:effectLst>
        </p:spPr>
        <p:txBody>
          <a:bodyPr anchor="ctr"/>
          <a:lstStyle/>
          <a:p>
            <a:pPr algn="ctr">
              <a:defRPr/>
            </a:pPr>
            <a:r>
              <a:rPr lang="fr-CA" sz="1600" dirty="0">
                <a:solidFill>
                  <a:schemeClr val="dk1"/>
                </a:solidFill>
              </a:rPr>
              <a:t>Adoption et implantation de la politique ou du projet</a:t>
            </a:r>
          </a:p>
        </p:txBody>
      </p:sp>
      <p:sp>
        <p:nvSpPr>
          <p:cNvPr id="12" name="Flèche droite 11"/>
          <p:cNvSpPr/>
          <p:nvPr>
            <p:custDataLst>
              <p:tags r:id="rId4"/>
            </p:custDataLst>
          </p:nvPr>
        </p:nvSpPr>
        <p:spPr>
          <a:xfrm>
            <a:off x="2717625" y="3954057"/>
            <a:ext cx="504825" cy="431800"/>
          </a:xfrm>
          <a:prstGeom prst="rightArrow">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CA"/>
          </a:p>
        </p:txBody>
      </p:sp>
      <p:sp>
        <p:nvSpPr>
          <p:cNvPr id="13" name="Flèche droite 12"/>
          <p:cNvSpPr/>
          <p:nvPr>
            <p:custDataLst>
              <p:tags r:id="rId5"/>
            </p:custDataLst>
          </p:nvPr>
        </p:nvSpPr>
        <p:spPr>
          <a:xfrm>
            <a:off x="5006649" y="3954057"/>
            <a:ext cx="504825" cy="431800"/>
          </a:xfrm>
          <a:prstGeom prst="rightArrow">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CA"/>
          </a:p>
        </p:txBody>
      </p:sp>
      <p:sp>
        <p:nvSpPr>
          <p:cNvPr id="14" name="Flèche droite 13"/>
          <p:cNvSpPr/>
          <p:nvPr>
            <p:custDataLst>
              <p:tags r:id="rId6"/>
            </p:custDataLst>
          </p:nvPr>
        </p:nvSpPr>
        <p:spPr>
          <a:xfrm>
            <a:off x="7355325" y="3954057"/>
            <a:ext cx="504825" cy="431800"/>
          </a:xfrm>
          <a:prstGeom prst="rightArrow">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CA"/>
          </a:p>
        </p:txBody>
      </p:sp>
      <p:sp>
        <p:nvSpPr>
          <p:cNvPr id="3" name="Étoile à 7 branches 2"/>
          <p:cNvSpPr/>
          <p:nvPr/>
        </p:nvSpPr>
        <p:spPr>
          <a:xfrm>
            <a:off x="3366171" y="3442512"/>
            <a:ext cx="1462575" cy="1214142"/>
          </a:xfrm>
          <a:prstGeom prst="star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CA" altLang="fr-FR" dirty="0" smtClean="0">
                <a:solidFill>
                  <a:srgbClr val="FFFFFF"/>
                </a:solidFill>
              </a:rPr>
              <a:t>EIS</a:t>
            </a:r>
            <a:endParaRPr lang="fr-CA" altLang="fr-FR" dirty="0">
              <a:solidFill>
                <a:srgbClr val="FFFFFF"/>
              </a:solidFill>
            </a:endParaRPr>
          </a:p>
        </p:txBody>
      </p:sp>
      <p:sp>
        <p:nvSpPr>
          <p:cNvPr id="4" name="Rectangle 3"/>
          <p:cNvSpPr/>
          <p:nvPr/>
        </p:nvSpPr>
        <p:spPr>
          <a:xfrm>
            <a:off x="1024083" y="1596545"/>
            <a:ext cx="9818088" cy="1107996"/>
          </a:xfrm>
          <a:prstGeom prst="rect">
            <a:avLst/>
          </a:prstGeom>
        </p:spPr>
        <p:txBody>
          <a:bodyPr wrap="square">
            <a:spAutoFit/>
          </a:bodyPr>
          <a:lstStyle/>
          <a:p>
            <a:r>
              <a:rPr lang="fr-FR" sz="2200" dirty="0" smtClean="0">
                <a:solidFill>
                  <a:srgbClr val="4D4D4D"/>
                </a:solidFill>
                <a:effectLst/>
                <a:latin typeface="Calibri" panose="020F0502020204030204" pitchFamily="34" charset="0"/>
                <a:ea typeface="Arial" panose="020B0604020202020204" pitchFamily="34" charset="0"/>
                <a:cs typeface="Calibri" panose="020F0502020204030204" pitchFamily="34" charset="0"/>
              </a:rPr>
              <a:t>L’EIS met en lumière les impacts possibles sur la santé d’une politique ou d’un projet </a:t>
            </a:r>
            <a:r>
              <a:rPr lang="fr-FR" sz="2200" b="1" u="sng" dirty="0" smtClean="0">
                <a:solidFill>
                  <a:srgbClr val="4D4D4D"/>
                </a:solidFill>
                <a:effectLst/>
                <a:latin typeface="Calibri" panose="020F0502020204030204" pitchFamily="34" charset="0"/>
                <a:ea typeface="Arial" panose="020B0604020202020204" pitchFamily="34" charset="0"/>
                <a:cs typeface="Calibri" panose="020F0502020204030204" pitchFamily="34" charset="0"/>
              </a:rPr>
              <a:t>en cours d’élaboration </a:t>
            </a:r>
            <a:r>
              <a:rPr lang="fr-FR" sz="2200" dirty="0" smtClean="0">
                <a:solidFill>
                  <a:srgbClr val="4D4D4D"/>
                </a:solidFill>
                <a:effectLst/>
                <a:latin typeface="Calibri" panose="020F0502020204030204" pitchFamily="34" charset="0"/>
                <a:ea typeface="Arial" panose="020B0604020202020204" pitchFamily="34" charset="0"/>
                <a:cs typeface="Calibri" panose="020F0502020204030204" pitchFamily="34" charset="0"/>
              </a:rPr>
              <a:t>et aide ainsi les décideurs à réfléchir aux changements constructifs qu’ils peuvent y apporter avant son adoption et sa mise en œuvre. </a:t>
            </a:r>
            <a:endParaRPr lang="fr-CA" sz="2200" dirty="0">
              <a:solidFill>
                <a:srgbClr val="4D4D4D"/>
              </a:solidFill>
              <a:latin typeface="Calibri" panose="020F0502020204030204" pitchFamily="34" charset="0"/>
              <a:cs typeface="Calibri" panose="020F0502020204030204" pitchFamily="34" charset="0"/>
            </a:endParaRPr>
          </a:p>
        </p:txBody>
      </p:sp>
      <p:sp>
        <p:nvSpPr>
          <p:cNvPr id="5" name="Rectangle 4"/>
          <p:cNvSpPr/>
          <p:nvPr/>
        </p:nvSpPr>
        <p:spPr>
          <a:xfrm>
            <a:off x="885259" y="5675648"/>
            <a:ext cx="6201022" cy="923330"/>
          </a:xfrm>
          <a:prstGeom prst="rect">
            <a:avLst/>
          </a:prstGeom>
        </p:spPr>
        <p:txBody>
          <a:bodyPr wrap="square">
            <a:spAutoFit/>
          </a:bodyPr>
          <a:lstStyle/>
          <a:p>
            <a:r>
              <a:rPr lang="fr-CA" altLang="fr-FR" dirty="0" smtClean="0">
                <a:solidFill>
                  <a:srgbClr val="4D4D4D"/>
                </a:solidFill>
              </a:rPr>
              <a:t>La politique ou le projet doit cependant être suffisamment élaboré pour qu’on puisse connaître la nature des principales mesures ou composantes qui sont mises de l’avant. </a:t>
            </a:r>
            <a:endParaRPr lang="fr-CA" dirty="0">
              <a:solidFill>
                <a:srgbClr val="4D4D4D"/>
              </a:solidFill>
            </a:endParaRPr>
          </a:p>
        </p:txBody>
      </p:sp>
    </p:spTree>
    <p:extLst>
      <p:ext uri="{BB962C8B-B14F-4D97-AF65-F5344CB8AC3E}">
        <p14:creationId xmlns:p14="http://schemas.microsoft.com/office/powerpoint/2010/main" val="2316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0"/>
          </p:nvPr>
        </p:nvSpPr>
        <p:spPr/>
        <p:txBody>
          <a:bodyPr/>
          <a:lstStyle/>
          <a:p>
            <a:fld id="{DAE2A2F4-D295-4A5A-BC34-C5A0D239C253}" type="slidenum">
              <a:rPr lang="fr-CA" altLang="fr-FR"/>
              <a:pPr/>
              <a:t>9</a:t>
            </a:fld>
            <a:endParaRPr lang="fr-CA" altLang="fr-FR"/>
          </a:p>
        </p:txBody>
      </p:sp>
      <p:sp>
        <p:nvSpPr>
          <p:cNvPr id="47106" name="Rectangle 2"/>
          <p:cNvSpPr>
            <a:spLocks noGrp="1" noChangeArrowheads="1"/>
          </p:cNvSpPr>
          <p:nvPr>
            <p:ph type="title"/>
          </p:nvPr>
        </p:nvSpPr>
        <p:spPr/>
        <p:txBody>
          <a:bodyPr/>
          <a:lstStyle/>
          <a:p>
            <a:r>
              <a:rPr lang="fr-CA" altLang="fr-FR" sz="3000" b="1" dirty="0" smtClean="0">
                <a:latin typeface="Arial" panose="020B0604020202020204" pitchFamily="34" charset="0"/>
              </a:rPr>
              <a:t>Étapes de </a:t>
            </a:r>
            <a:r>
              <a:rPr lang="fr-CA" altLang="fr-FR" sz="3000" b="1" dirty="0">
                <a:latin typeface="Arial" panose="020B0604020202020204" pitchFamily="34" charset="0"/>
              </a:rPr>
              <a:t>l’EIS</a:t>
            </a:r>
          </a:p>
        </p:txBody>
      </p:sp>
      <p:sp>
        <p:nvSpPr>
          <p:cNvPr id="47107" name="Rectangle 3"/>
          <p:cNvSpPr>
            <a:spLocks noGrp="1" noChangeArrowheads="1"/>
          </p:cNvSpPr>
          <p:nvPr>
            <p:ph type="body" idx="1"/>
          </p:nvPr>
        </p:nvSpPr>
        <p:spPr>
          <a:xfrm>
            <a:off x="1018438" y="1628775"/>
            <a:ext cx="2162058" cy="4352925"/>
          </a:xfrm>
        </p:spPr>
        <p:txBody>
          <a:bodyPr/>
          <a:lstStyle/>
          <a:p>
            <a:pPr lvl="1">
              <a:buFont typeface="Symbol" panose="05050102010706020507" pitchFamily="18" charset="2"/>
              <a:buNone/>
            </a:pPr>
            <a:endParaRPr lang="fr-CA" altLang="fr-FR" sz="1800" dirty="0">
              <a:solidFill>
                <a:srgbClr val="4D4D4D"/>
              </a:solidFill>
              <a:latin typeface="Arial" panose="020B0604020202020204" pitchFamily="34" charset="0"/>
            </a:endParaRPr>
          </a:p>
          <a:p>
            <a:pPr marL="0" indent="0">
              <a:buNone/>
            </a:pPr>
            <a:r>
              <a:rPr lang="fr-CA" altLang="fr-FR" sz="2400" dirty="0" smtClean="0">
                <a:solidFill>
                  <a:srgbClr val="4D4D4D"/>
                </a:solidFill>
              </a:rPr>
              <a:t>Une </a:t>
            </a:r>
            <a:r>
              <a:rPr lang="fr-CA" altLang="fr-FR" sz="2400" dirty="0">
                <a:solidFill>
                  <a:srgbClr val="4D4D4D"/>
                </a:solidFill>
              </a:rPr>
              <a:t>démarche structurée, mais non </a:t>
            </a:r>
            <a:r>
              <a:rPr lang="fr-CA" altLang="fr-FR" sz="2400" dirty="0" smtClean="0">
                <a:solidFill>
                  <a:srgbClr val="4D4D4D"/>
                </a:solidFill>
              </a:rPr>
              <a:t>rigide </a:t>
            </a:r>
            <a:endParaRPr lang="fr-CA" altLang="fr-FR" sz="2400" dirty="0">
              <a:solidFill>
                <a:srgbClr val="4D4D4D"/>
              </a:solidFill>
            </a:endParaRPr>
          </a:p>
          <a:p>
            <a:pPr lvl="1">
              <a:buFont typeface="Symbol" panose="05050102010706020507" pitchFamily="18" charset="2"/>
              <a:buNone/>
            </a:pPr>
            <a:endParaRPr lang="fr-CA" altLang="fr-FR" dirty="0">
              <a:solidFill>
                <a:srgbClr val="4D4D4D"/>
              </a:solidFill>
              <a:latin typeface="Arial" panose="020B0604020202020204" pitchFamily="34" charset="0"/>
            </a:endParaRPr>
          </a:p>
        </p:txBody>
      </p:sp>
      <p:sp>
        <p:nvSpPr>
          <p:cNvPr id="47119" name="AutoShape 15"/>
          <p:cNvSpPr>
            <a:spLocks noChangeArrowheads="1"/>
          </p:cNvSpPr>
          <p:nvPr/>
        </p:nvSpPr>
        <p:spPr bwMode="auto">
          <a:xfrm rot="10800000">
            <a:off x="4551614" y="2237592"/>
            <a:ext cx="287338" cy="649288"/>
          </a:xfrm>
          <a:prstGeom prst="curvedLeftArrow">
            <a:avLst>
              <a:gd name="adj1" fmla="val 45193"/>
              <a:gd name="adj2" fmla="val 90387"/>
              <a:gd name="adj3" fmla="val 33333"/>
            </a:avLst>
          </a:prstGeom>
          <a:solidFill>
            <a:srgbClr val="C00000"/>
          </a:solidFill>
          <a:ln>
            <a:noFill/>
          </a:ln>
          <a:effectLst/>
          <a:extLst/>
        </p:spPr>
        <p:txBody>
          <a:bodyPr wrap="none" anchor="ctr"/>
          <a:lstStyle/>
          <a:p>
            <a:endParaRPr lang="fr-CA"/>
          </a:p>
        </p:txBody>
      </p:sp>
      <p:sp>
        <p:nvSpPr>
          <p:cNvPr id="47128" name="AutoShape 24"/>
          <p:cNvSpPr>
            <a:spLocks noChangeArrowheads="1"/>
          </p:cNvSpPr>
          <p:nvPr/>
        </p:nvSpPr>
        <p:spPr bwMode="auto">
          <a:xfrm>
            <a:off x="5035286" y="1860231"/>
            <a:ext cx="2412257" cy="794199"/>
          </a:xfrm>
          <a:prstGeom prst="downArrowCallout">
            <a:avLst>
              <a:gd name="adj1" fmla="val 78733"/>
              <a:gd name="adj2" fmla="val 78733"/>
              <a:gd name="adj3" fmla="val 16667"/>
              <a:gd name="adj4" fmla="val 66667"/>
            </a:avLst>
          </a:prstGeom>
          <a:solidFill>
            <a:schemeClr val="accent5">
              <a:lumMod val="20000"/>
              <a:lumOff val="80000"/>
            </a:schemeClr>
          </a:solidFill>
          <a:ln>
            <a:noFill/>
          </a:ln>
          <a:effectLst/>
        </p:spPr>
        <p:txBody>
          <a:bodyPr wrap="none" anchor="ctr"/>
          <a:lstStyle/>
          <a:p>
            <a:pPr algn="ctr"/>
            <a:r>
              <a:rPr lang="en-CA" altLang="fr-FR" b="1" dirty="0">
                <a:solidFill>
                  <a:srgbClr val="292929"/>
                </a:solidFill>
              </a:rPr>
              <a:t>Dépistage</a:t>
            </a:r>
            <a:endParaRPr lang="fr-FR" altLang="fr-FR" b="1" dirty="0">
              <a:solidFill>
                <a:srgbClr val="292929"/>
              </a:solidFill>
            </a:endParaRPr>
          </a:p>
        </p:txBody>
      </p:sp>
      <p:sp>
        <p:nvSpPr>
          <p:cNvPr id="47130" name="AutoShape 26"/>
          <p:cNvSpPr>
            <a:spLocks noChangeArrowheads="1"/>
          </p:cNvSpPr>
          <p:nvPr/>
        </p:nvSpPr>
        <p:spPr bwMode="auto">
          <a:xfrm>
            <a:off x="5004071" y="2839113"/>
            <a:ext cx="2412257" cy="859762"/>
          </a:xfrm>
          <a:prstGeom prst="downArrowCallout">
            <a:avLst>
              <a:gd name="adj1" fmla="val 78733"/>
              <a:gd name="adj2" fmla="val 78733"/>
              <a:gd name="adj3" fmla="val 16667"/>
              <a:gd name="adj4" fmla="val 66667"/>
            </a:avLst>
          </a:prstGeom>
          <a:solidFill>
            <a:schemeClr val="accent5">
              <a:lumMod val="20000"/>
              <a:lumOff val="80000"/>
            </a:schemeClr>
          </a:solidFill>
          <a:ln>
            <a:noFill/>
          </a:ln>
          <a:effectLst/>
        </p:spPr>
        <p:txBody>
          <a:bodyPr wrap="none" anchor="ctr"/>
          <a:lstStyle/>
          <a:p>
            <a:pPr algn="ctr"/>
            <a:r>
              <a:rPr lang="en-CA" altLang="fr-FR" b="1" dirty="0">
                <a:solidFill>
                  <a:srgbClr val="292929"/>
                </a:solidFill>
              </a:rPr>
              <a:t>Cadrage</a:t>
            </a:r>
            <a:endParaRPr lang="fr-FR" altLang="fr-FR" b="1" dirty="0">
              <a:solidFill>
                <a:srgbClr val="292929"/>
              </a:solidFill>
            </a:endParaRPr>
          </a:p>
        </p:txBody>
      </p:sp>
      <p:sp>
        <p:nvSpPr>
          <p:cNvPr id="47131" name="AutoShape 27"/>
          <p:cNvSpPr>
            <a:spLocks noChangeArrowheads="1"/>
          </p:cNvSpPr>
          <p:nvPr/>
        </p:nvSpPr>
        <p:spPr bwMode="auto">
          <a:xfrm>
            <a:off x="5004070" y="3866390"/>
            <a:ext cx="2412258" cy="816696"/>
          </a:xfrm>
          <a:prstGeom prst="downArrowCallout">
            <a:avLst>
              <a:gd name="adj1" fmla="val 78733"/>
              <a:gd name="adj2" fmla="val 78733"/>
              <a:gd name="adj3" fmla="val 16667"/>
              <a:gd name="adj4" fmla="val 66667"/>
            </a:avLst>
          </a:prstGeom>
          <a:solidFill>
            <a:schemeClr val="accent5">
              <a:lumMod val="20000"/>
              <a:lumOff val="80000"/>
            </a:schemeClr>
          </a:solidFill>
          <a:ln>
            <a:noFill/>
          </a:ln>
          <a:effectLst/>
        </p:spPr>
        <p:txBody>
          <a:bodyPr wrap="none" anchor="ctr"/>
          <a:lstStyle/>
          <a:p>
            <a:pPr algn="ctr"/>
            <a:r>
              <a:rPr lang="fr-FR" altLang="fr-FR" b="1">
                <a:solidFill>
                  <a:srgbClr val="292929"/>
                </a:solidFill>
              </a:rPr>
              <a:t>Analyse</a:t>
            </a:r>
          </a:p>
        </p:txBody>
      </p:sp>
      <p:sp>
        <p:nvSpPr>
          <p:cNvPr id="47132" name="AutoShape 28"/>
          <p:cNvSpPr>
            <a:spLocks noChangeArrowheads="1"/>
          </p:cNvSpPr>
          <p:nvPr/>
        </p:nvSpPr>
        <p:spPr bwMode="auto">
          <a:xfrm>
            <a:off x="5035286" y="4905392"/>
            <a:ext cx="2412259" cy="817132"/>
          </a:xfrm>
          <a:prstGeom prst="downArrowCallout">
            <a:avLst>
              <a:gd name="adj1" fmla="val 78733"/>
              <a:gd name="adj2" fmla="val 78733"/>
              <a:gd name="adj3" fmla="val 16667"/>
              <a:gd name="adj4" fmla="val 66667"/>
            </a:avLst>
          </a:prstGeom>
          <a:solidFill>
            <a:schemeClr val="accent5">
              <a:lumMod val="20000"/>
              <a:lumOff val="80000"/>
            </a:schemeClr>
          </a:solidFill>
          <a:ln>
            <a:noFill/>
          </a:ln>
          <a:effectLst/>
        </p:spPr>
        <p:txBody>
          <a:bodyPr wrap="none" anchor="ctr"/>
          <a:lstStyle/>
          <a:p>
            <a:pPr algn="ctr"/>
            <a:r>
              <a:rPr lang="fr-FR" altLang="fr-FR" b="1" dirty="0">
                <a:solidFill>
                  <a:srgbClr val="292929"/>
                </a:solidFill>
              </a:rPr>
              <a:t>Recommandations</a:t>
            </a:r>
          </a:p>
        </p:txBody>
      </p:sp>
      <p:sp>
        <p:nvSpPr>
          <p:cNvPr id="47133" name="AutoShape 29"/>
          <p:cNvSpPr>
            <a:spLocks noChangeArrowheads="1"/>
          </p:cNvSpPr>
          <p:nvPr/>
        </p:nvSpPr>
        <p:spPr bwMode="auto">
          <a:xfrm rot="10800000">
            <a:off x="4551614" y="3301539"/>
            <a:ext cx="287338" cy="649288"/>
          </a:xfrm>
          <a:prstGeom prst="curvedLeftArrow">
            <a:avLst>
              <a:gd name="adj1" fmla="val 45193"/>
              <a:gd name="adj2" fmla="val 90387"/>
              <a:gd name="adj3" fmla="val 33333"/>
            </a:avLst>
          </a:prstGeom>
          <a:solidFill>
            <a:srgbClr val="C00000"/>
          </a:solidFill>
          <a:ln>
            <a:noFill/>
          </a:ln>
          <a:effectLst/>
          <a:extLst/>
        </p:spPr>
        <p:txBody>
          <a:bodyPr wrap="none" anchor="ctr"/>
          <a:lstStyle/>
          <a:p>
            <a:endParaRPr lang="fr-CA"/>
          </a:p>
        </p:txBody>
      </p:sp>
      <p:sp>
        <p:nvSpPr>
          <p:cNvPr id="47134" name="AutoShape 30"/>
          <p:cNvSpPr>
            <a:spLocks noChangeArrowheads="1"/>
          </p:cNvSpPr>
          <p:nvPr/>
        </p:nvSpPr>
        <p:spPr bwMode="auto">
          <a:xfrm rot="10800000">
            <a:off x="4551613" y="4431074"/>
            <a:ext cx="287338" cy="649287"/>
          </a:xfrm>
          <a:prstGeom prst="curvedLeftArrow">
            <a:avLst>
              <a:gd name="adj1" fmla="val 45193"/>
              <a:gd name="adj2" fmla="val 90387"/>
              <a:gd name="adj3" fmla="val 33333"/>
            </a:avLst>
          </a:prstGeom>
          <a:solidFill>
            <a:srgbClr val="C00000"/>
          </a:solidFill>
          <a:ln>
            <a:noFill/>
          </a:ln>
          <a:effectLst/>
          <a:extLst/>
        </p:spPr>
        <p:txBody>
          <a:bodyPr wrap="none" anchor="ctr"/>
          <a:lstStyle/>
          <a:p>
            <a:endParaRPr lang="fr-CA"/>
          </a:p>
        </p:txBody>
      </p:sp>
      <p:sp>
        <p:nvSpPr>
          <p:cNvPr id="47135" name="AutoShape 31"/>
          <p:cNvSpPr>
            <a:spLocks noChangeArrowheads="1"/>
          </p:cNvSpPr>
          <p:nvPr/>
        </p:nvSpPr>
        <p:spPr bwMode="auto">
          <a:xfrm>
            <a:off x="5035286" y="5981700"/>
            <a:ext cx="2412259" cy="810355"/>
          </a:xfrm>
          <a:prstGeom prst="downArrowCallout">
            <a:avLst>
              <a:gd name="adj1" fmla="val 78733"/>
              <a:gd name="adj2" fmla="val 78733"/>
              <a:gd name="adj3" fmla="val 16667"/>
              <a:gd name="adj4" fmla="val 66667"/>
            </a:avLst>
          </a:prstGeom>
          <a:solidFill>
            <a:schemeClr val="accent5">
              <a:lumMod val="20000"/>
              <a:lumOff val="80000"/>
            </a:schemeClr>
          </a:solidFill>
          <a:ln>
            <a:noFill/>
          </a:ln>
          <a:effectLst/>
        </p:spPr>
        <p:txBody>
          <a:bodyPr wrap="none" anchor="ctr"/>
          <a:lstStyle/>
          <a:p>
            <a:pPr algn="ctr"/>
            <a:r>
              <a:rPr lang="en-CA" altLang="fr-FR" b="1" dirty="0">
                <a:solidFill>
                  <a:srgbClr val="292929"/>
                </a:solidFill>
              </a:rPr>
              <a:t>Évaluation et suivi</a:t>
            </a:r>
            <a:endParaRPr lang="fr-FR" altLang="fr-FR" b="1" dirty="0">
              <a:solidFill>
                <a:srgbClr val="292929"/>
              </a:solidFill>
            </a:endParaRPr>
          </a:p>
        </p:txBody>
      </p:sp>
      <p:sp>
        <p:nvSpPr>
          <p:cNvPr id="13" name="AutoShape 24"/>
          <p:cNvSpPr>
            <a:spLocks noChangeArrowheads="1"/>
          </p:cNvSpPr>
          <p:nvPr/>
        </p:nvSpPr>
        <p:spPr bwMode="auto">
          <a:xfrm>
            <a:off x="5035286" y="909068"/>
            <a:ext cx="2412257" cy="768348"/>
          </a:xfrm>
          <a:prstGeom prst="downArrowCallout">
            <a:avLst>
              <a:gd name="adj1" fmla="val 78733"/>
              <a:gd name="adj2" fmla="val 78733"/>
              <a:gd name="adj3" fmla="val 16667"/>
              <a:gd name="adj4" fmla="val 66667"/>
            </a:avLst>
          </a:prstGeom>
          <a:solidFill>
            <a:schemeClr val="accent5">
              <a:lumMod val="20000"/>
              <a:lumOff val="80000"/>
            </a:schemeClr>
          </a:solidFill>
          <a:ln>
            <a:noFill/>
          </a:ln>
          <a:effectLst/>
        </p:spPr>
        <p:txBody>
          <a:bodyPr wrap="none" anchor="ctr"/>
          <a:lstStyle/>
          <a:p>
            <a:pPr algn="ctr"/>
            <a:r>
              <a:rPr lang="en-CA" altLang="fr-FR" b="1" dirty="0" smtClean="0">
                <a:solidFill>
                  <a:srgbClr val="292929"/>
                </a:solidFill>
              </a:rPr>
              <a:t>Prospection</a:t>
            </a:r>
            <a:endParaRPr lang="fr-FR" altLang="fr-FR" b="1" dirty="0">
              <a:solidFill>
                <a:srgbClr val="292929"/>
              </a:solidFill>
            </a:endParaRPr>
          </a:p>
        </p:txBody>
      </p:sp>
      <p:sp>
        <p:nvSpPr>
          <p:cNvPr id="3" name="Rectangle à coins arrondis 2"/>
          <p:cNvSpPr/>
          <p:nvPr/>
        </p:nvSpPr>
        <p:spPr>
          <a:xfrm>
            <a:off x="7905068" y="783389"/>
            <a:ext cx="2461242" cy="7683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CA" sz="1300" dirty="0" smtClean="0"/>
              <a:t>Sélectionner une politique ou un projet pertinent pour une EIS</a:t>
            </a:r>
            <a:endParaRPr lang="fr-CA" sz="1300" dirty="0"/>
          </a:p>
        </p:txBody>
      </p:sp>
      <p:sp>
        <p:nvSpPr>
          <p:cNvPr id="24" name="Rectangle à coins arrondis 23"/>
          <p:cNvSpPr/>
          <p:nvPr/>
        </p:nvSpPr>
        <p:spPr>
          <a:xfrm>
            <a:off x="7905068" y="1726448"/>
            <a:ext cx="2461242" cy="76966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fr-FR" sz="1300" dirty="0" smtClean="0"/>
              <a:t>Identifier les éléments de la politique ou projet susceptibles d’influencer la santé</a:t>
            </a:r>
            <a:endParaRPr lang="fr-FR" sz="1300" dirty="0"/>
          </a:p>
        </p:txBody>
      </p:sp>
      <p:sp>
        <p:nvSpPr>
          <p:cNvPr id="31" name="Rectangle à coins arrondis 30"/>
          <p:cNvSpPr/>
          <p:nvPr/>
        </p:nvSpPr>
        <p:spPr>
          <a:xfrm>
            <a:off x="7905068" y="2759510"/>
            <a:ext cx="2461242" cy="88582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fr-CA" altLang="fr-FR" sz="1300" dirty="0" smtClean="0"/>
              <a:t>Apprécier de façon </a:t>
            </a:r>
            <a:r>
              <a:rPr lang="fr-CA" altLang="fr-FR" sz="1300" dirty="0"/>
              <a:t>préliminaire </a:t>
            </a:r>
            <a:r>
              <a:rPr lang="fr-CA" altLang="fr-FR" sz="1300" dirty="0" smtClean="0"/>
              <a:t>les </a:t>
            </a:r>
            <a:r>
              <a:rPr lang="fr-CA" altLang="fr-FR" sz="1300" dirty="0"/>
              <a:t>impacts </a:t>
            </a:r>
            <a:r>
              <a:rPr lang="fr-CA" altLang="fr-FR" sz="1300" dirty="0" smtClean="0"/>
              <a:t>et </a:t>
            </a:r>
            <a:r>
              <a:rPr lang="fr-FR" altLang="fr-FR" sz="1300" dirty="0" smtClean="0"/>
              <a:t>planifier la réalisation de l’analyse</a:t>
            </a:r>
            <a:endParaRPr lang="fr-FR" sz="1300" dirty="0"/>
          </a:p>
        </p:txBody>
      </p:sp>
      <p:sp>
        <p:nvSpPr>
          <p:cNvPr id="33" name="Rectangle à coins arrondis 32"/>
          <p:cNvSpPr/>
          <p:nvPr/>
        </p:nvSpPr>
        <p:spPr>
          <a:xfrm>
            <a:off x="7905297" y="3866390"/>
            <a:ext cx="2461013" cy="76966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fr-CA" altLang="fr-FR" sz="1300" dirty="0"/>
              <a:t>Rassembler </a:t>
            </a:r>
            <a:r>
              <a:rPr lang="fr-CA" altLang="fr-FR" sz="1300" dirty="0" smtClean="0"/>
              <a:t>les </a:t>
            </a:r>
            <a:r>
              <a:rPr lang="fr-CA" altLang="fr-FR" sz="1300" dirty="0"/>
              <a:t>connaissances </a:t>
            </a:r>
            <a:r>
              <a:rPr lang="fr-CA" altLang="fr-FR" sz="1300" dirty="0" smtClean="0"/>
              <a:t>pertinentes pour documenter le projet </a:t>
            </a:r>
            <a:r>
              <a:rPr lang="fr-CA" altLang="fr-FR" sz="1300" dirty="0"/>
              <a:t>et analyser </a:t>
            </a:r>
            <a:r>
              <a:rPr lang="fr-CA" altLang="fr-FR" sz="1300" dirty="0" smtClean="0"/>
              <a:t>ses impacts potentiels</a:t>
            </a:r>
            <a:endParaRPr lang="fr-FR" sz="1300" dirty="0"/>
          </a:p>
        </p:txBody>
      </p:sp>
      <p:sp>
        <p:nvSpPr>
          <p:cNvPr id="34" name="Rectangle à coins arrondis 33"/>
          <p:cNvSpPr/>
          <p:nvPr/>
        </p:nvSpPr>
        <p:spPr>
          <a:xfrm>
            <a:off x="7862433" y="4837859"/>
            <a:ext cx="2634506" cy="84775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171450" indent="-171450" algn="ctr"/>
            <a:r>
              <a:rPr lang="fr-CA" altLang="fr-FR" sz="1300" dirty="0" smtClean="0"/>
              <a:t>	</a:t>
            </a:r>
            <a:r>
              <a:rPr lang="fr-FR" altLang="fr-FR" sz="1300" dirty="0"/>
              <a:t>P</a:t>
            </a:r>
            <a:r>
              <a:rPr lang="fr-FR" sz="1300" dirty="0" smtClean="0"/>
              <a:t>roposer </a:t>
            </a:r>
            <a:r>
              <a:rPr lang="fr-FR" sz="1300" dirty="0"/>
              <a:t>des ajustements ou solutions pour </a:t>
            </a:r>
            <a:r>
              <a:rPr lang="fr-FR" sz="1300" dirty="0" smtClean="0"/>
              <a:t>améliorer les retombées du projet </a:t>
            </a:r>
            <a:r>
              <a:rPr lang="fr-FR" sz="1300" dirty="0"/>
              <a:t>sur la </a:t>
            </a:r>
            <a:r>
              <a:rPr lang="fr-FR" sz="1300" dirty="0" smtClean="0"/>
              <a:t>santé et réduire les inégalités sociales de santé</a:t>
            </a:r>
            <a:endParaRPr lang="fr-CA" altLang="fr-FR" sz="1300" dirty="0"/>
          </a:p>
        </p:txBody>
      </p:sp>
      <p:sp>
        <p:nvSpPr>
          <p:cNvPr id="35" name="Rectangle à coins arrondis 34"/>
          <p:cNvSpPr/>
          <p:nvPr/>
        </p:nvSpPr>
        <p:spPr>
          <a:xfrm>
            <a:off x="7905068" y="5933396"/>
            <a:ext cx="2591871" cy="76966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fr-FR" sz="1300" dirty="0" smtClean="0"/>
              <a:t>Apprécier la pertinence et l’efficacité du processus et soutenir la mise en œuvre du projet</a:t>
            </a:r>
            <a:endParaRPr lang="fr-FR" sz="1300" dirty="0"/>
          </a:p>
        </p:txBody>
      </p:sp>
      <p:cxnSp>
        <p:nvCxnSpPr>
          <p:cNvPr id="11" name="Connecteur droit 10"/>
          <p:cNvCxnSpPr/>
          <p:nvPr/>
        </p:nvCxnSpPr>
        <p:spPr>
          <a:xfrm>
            <a:off x="7503848" y="1165185"/>
            <a:ext cx="457525" cy="2378"/>
          </a:xfrm>
          <a:prstGeom prst="line">
            <a:avLst/>
          </a:prstGeom>
          <a:ln>
            <a:solidFill>
              <a:srgbClr val="AFBD22"/>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7503848" y="2108201"/>
            <a:ext cx="457525" cy="2378"/>
          </a:xfrm>
          <a:prstGeom prst="line">
            <a:avLst/>
          </a:prstGeom>
          <a:ln>
            <a:solidFill>
              <a:srgbClr val="AFBD22"/>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512691" y="3127864"/>
            <a:ext cx="457525" cy="2378"/>
          </a:xfrm>
          <a:prstGeom prst="line">
            <a:avLst/>
          </a:prstGeom>
          <a:ln>
            <a:solidFill>
              <a:srgbClr val="AFBD22"/>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7503166" y="4147527"/>
            <a:ext cx="457525" cy="2378"/>
          </a:xfrm>
          <a:prstGeom prst="line">
            <a:avLst/>
          </a:prstGeom>
          <a:ln>
            <a:solidFill>
              <a:srgbClr val="AFBD22"/>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7516999" y="5167190"/>
            <a:ext cx="457525" cy="2378"/>
          </a:xfrm>
          <a:prstGeom prst="line">
            <a:avLst/>
          </a:prstGeom>
          <a:ln>
            <a:solidFill>
              <a:srgbClr val="AFBD22"/>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7521534" y="6189621"/>
            <a:ext cx="457525" cy="2378"/>
          </a:xfrm>
          <a:prstGeom prst="line">
            <a:avLst/>
          </a:prstGeom>
          <a:ln>
            <a:solidFill>
              <a:srgbClr val="AFBD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9344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466</Words>
  <Application>Microsoft Office PowerPoint</Application>
  <PresentationFormat>Grand écran</PresentationFormat>
  <Paragraphs>109</Paragraphs>
  <Slides>9</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ＭＳ Ｐゴシック</vt:lpstr>
      <vt:lpstr>Arial</vt:lpstr>
      <vt:lpstr>Calibri</vt:lpstr>
      <vt:lpstr>Calibri Light</vt:lpstr>
      <vt:lpstr>HelveticaNeueLT Std</vt:lpstr>
      <vt:lpstr>Symbol</vt:lpstr>
      <vt:lpstr>Times New Roman</vt:lpstr>
      <vt:lpstr>Thème Office</vt:lpstr>
      <vt:lpstr>L’évaluation d’impact sur la santé (EIS)  Présentation à une MUNICIPALITÉ </vt:lpstr>
      <vt:lpstr>Qu’est-ce que la santé?</vt:lpstr>
      <vt:lpstr>Qu’est-ce qui influence la santé?</vt:lpstr>
      <vt:lpstr>Perspective municipale de la santé</vt:lpstr>
      <vt:lpstr>Qu’est-ce que l’EIS?</vt:lpstr>
      <vt:lpstr>Mais encore… l’EIS</vt:lpstr>
      <vt:lpstr>Pour les acteurs municipaux, l’EIS</vt:lpstr>
      <vt:lpstr>Quand faire une EIS?</vt:lpstr>
      <vt:lpstr>Étapes de l’EIS</vt:lpstr>
    </vt:vector>
  </TitlesOfParts>
  <Company>INSPQ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Évaluation d’impact sur la santé (EIS) Présentation à MUNICIPALITÉ DATE</dc:title>
  <dc:creator>Geneviève Lapointe</dc:creator>
  <cp:lastModifiedBy>Geneviève Lapointe</cp:lastModifiedBy>
  <cp:revision>54</cp:revision>
  <dcterms:created xsi:type="dcterms:W3CDTF">2019-05-01T15:04:49Z</dcterms:created>
  <dcterms:modified xsi:type="dcterms:W3CDTF">2019-12-23T16:34:10Z</dcterms:modified>
</cp:coreProperties>
</file>