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2.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3.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4.xml" ContentType="application/vnd.openxmlformats-officedocument.presentationml.notesSlide+xml"/>
  <Override PartName="/ppt/tags/tag12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22.xml" ContentType="application/vnd.openxmlformats-officedocument.presentationml.tags+xml"/>
  <Override PartName="/ppt/notesSlides/notesSlide7.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tags/tag126.xml" ContentType="application/vnd.openxmlformats-officedocument.presentationml.tags+xml"/>
  <Override PartName="/ppt/notesSlides/notesSlide11.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drawings/drawing3.xml" ContentType="application/vnd.openxmlformats-officedocument.drawingml.chartshapes+xml"/>
  <Override PartName="/ppt/tags/tag127.xml" ContentType="application/vnd.openxmlformats-officedocument.presentationml.tags+xml"/>
  <Override PartName="/ppt/notesSlides/notesSlide12.xml" ContentType="application/vnd.openxmlformats-officedocument.presentationml.notesSlide+xml"/>
  <Override PartName="/ppt/tags/tag128.xml" ContentType="application/vnd.openxmlformats-officedocument.presentationml.tags+xml"/>
  <Override PartName="/ppt/notesSlides/notesSlide13.xml" ContentType="application/vnd.openxmlformats-officedocument.presentationml.notesSlide+xml"/>
  <Override PartName="/ppt/tags/tag129.xml" ContentType="application/vnd.openxmlformats-officedocument.presentationml.tags+xml"/>
  <Override PartName="/ppt/notesSlides/notesSlide14.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theme/themeOverride3.xml" ContentType="application/vnd.openxmlformats-officedocument.themeOverride+xml"/>
  <Override PartName="/ppt/drawings/drawing4.xml" ContentType="application/vnd.openxmlformats-officedocument.drawingml.chartshapes+xml"/>
  <Override PartName="/ppt/notesSlides/notesSlide17.xml" ContentType="application/vnd.openxmlformats-officedocument.presentationml.notesSlide+xml"/>
  <Override PartName="/ppt/charts/chart7.xml" ContentType="application/vnd.openxmlformats-officedocument.drawingml.chart+xml"/>
  <Override PartName="/ppt/theme/themeOverride4.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8.xml" ContentType="application/vnd.openxmlformats-officedocument.drawingml.chart+xml"/>
  <Override PartName="/ppt/theme/themeOverride5.xml" ContentType="application/vnd.openxmlformats-officedocument.themeOverride+xml"/>
  <Override PartName="/ppt/drawings/drawing5.xml" ContentType="application/vnd.openxmlformats-officedocument.drawingml.chartshapes+xml"/>
  <Override PartName="/ppt/notesSlides/notesSlide20.xml" ContentType="application/vnd.openxmlformats-officedocument.presentationml.notesSlide+xml"/>
  <Override PartName="/ppt/charts/chart9.xml" ContentType="application/vnd.openxmlformats-officedocument.drawingml.chart+xml"/>
  <Override PartName="/ppt/theme/themeOverride6.xml" ContentType="application/vnd.openxmlformats-officedocument.themeOverride+xml"/>
  <Override PartName="/ppt/drawings/drawing6.xml" ContentType="application/vnd.openxmlformats-officedocument.drawingml.chartshapes+xml"/>
  <Override PartName="/ppt/notesSlides/notesSlide21.xml" ContentType="application/vnd.openxmlformats-officedocument.presentationml.notesSlide+xml"/>
  <Override PartName="/ppt/charts/chart10.xml" ContentType="application/vnd.openxmlformats-officedocument.drawingml.chart+xml"/>
  <Override PartName="/ppt/theme/themeOverride7.xml" ContentType="application/vnd.openxmlformats-officedocument.themeOverride+xml"/>
  <Override PartName="/ppt/drawings/drawing7.xml" ContentType="application/vnd.openxmlformats-officedocument.drawingml.chartshapes+xml"/>
  <Override PartName="/ppt/notesSlides/notesSlide22.xml" ContentType="application/vnd.openxmlformats-officedocument.presentationml.notesSlide+xml"/>
  <Override PartName="/ppt/charts/chart11.xml" ContentType="application/vnd.openxmlformats-officedocument.drawingml.chart+xml"/>
  <Override PartName="/ppt/theme/themeOverride8.xml" ContentType="application/vnd.openxmlformats-officedocument.themeOverride+xml"/>
  <Override PartName="/ppt/drawings/drawing8.xml" ContentType="application/vnd.openxmlformats-officedocument.drawingml.chartshapes+xml"/>
  <Override PartName="/ppt/notesSlides/notesSlide23.xml" ContentType="application/vnd.openxmlformats-officedocument.presentationml.notesSlide+xml"/>
  <Override PartName="/ppt/charts/chart12.xml" ContentType="application/vnd.openxmlformats-officedocument.drawingml.chart+xml"/>
  <Override PartName="/ppt/theme/themeOverride9.xml" ContentType="application/vnd.openxmlformats-officedocument.themeOverride+xml"/>
  <Override PartName="/ppt/drawings/drawing9.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28.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Lst>
  <p:notesMasterIdLst>
    <p:notesMasterId r:id="rId45"/>
  </p:notesMasterIdLst>
  <p:handoutMasterIdLst>
    <p:handoutMasterId r:id="rId46"/>
  </p:handoutMasterIdLst>
  <p:sldIdLst>
    <p:sldId id="266" r:id="rId5"/>
    <p:sldId id="269" r:id="rId6"/>
    <p:sldId id="270" r:id="rId7"/>
    <p:sldId id="374" r:id="rId8"/>
    <p:sldId id="271" r:id="rId9"/>
    <p:sldId id="287" r:id="rId10"/>
    <p:sldId id="369" r:id="rId11"/>
    <p:sldId id="337" r:id="rId12"/>
    <p:sldId id="313" r:id="rId13"/>
    <p:sldId id="333" r:id="rId14"/>
    <p:sldId id="338" r:id="rId15"/>
    <p:sldId id="317" r:id="rId16"/>
    <p:sldId id="339" r:id="rId17"/>
    <p:sldId id="329" r:id="rId18"/>
    <p:sldId id="370" r:id="rId19"/>
    <p:sldId id="298" r:id="rId20"/>
    <p:sldId id="299" r:id="rId21"/>
    <p:sldId id="334" r:id="rId22"/>
    <p:sldId id="278" r:id="rId23"/>
    <p:sldId id="340" r:id="rId24"/>
    <p:sldId id="341" r:id="rId25"/>
    <p:sldId id="300" r:id="rId26"/>
    <p:sldId id="318" r:id="rId27"/>
    <p:sldId id="371" r:id="rId28"/>
    <p:sldId id="347" r:id="rId29"/>
    <p:sldId id="348" r:id="rId30"/>
    <p:sldId id="349" r:id="rId31"/>
    <p:sldId id="350" r:id="rId32"/>
    <p:sldId id="351" r:id="rId33"/>
    <p:sldId id="302" r:id="rId34"/>
    <p:sldId id="303" r:id="rId35"/>
    <p:sldId id="372" r:id="rId36"/>
    <p:sldId id="343" r:id="rId37"/>
    <p:sldId id="373" r:id="rId38"/>
    <p:sldId id="344" r:id="rId39"/>
    <p:sldId id="345" r:id="rId40"/>
    <p:sldId id="346" r:id="rId41"/>
    <p:sldId id="284" r:id="rId42"/>
    <p:sldId id="285" r:id="rId43"/>
    <p:sldId id="335" r:id="rId44"/>
  </p:sldIdLst>
  <p:sldSz cx="9144000" cy="6858000" type="screen4x3"/>
  <p:notesSz cx="7010400" cy="9296400"/>
  <p:defaultTextStyle>
    <a:defPPr>
      <a:defRPr lang="fr-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lokar01" initial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819A"/>
    <a:srgbClr val="EF7516"/>
    <a:srgbClr val="9BCFE6"/>
    <a:srgbClr val="003742"/>
    <a:srgbClr val="FFFFFF"/>
    <a:srgbClr val="0037A6"/>
    <a:srgbClr val="777777"/>
    <a:srgbClr val="ECF2B8"/>
    <a:srgbClr val="F3F7D1"/>
    <a:srgbClr val="E5ED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965" autoAdjust="0"/>
  </p:normalViewPr>
  <p:slideViewPr>
    <p:cSldViewPr>
      <p:cViewPr varScale="1">
        <p:scale>
          <a:sx n="78" d="100"/>
          <a:sy n="78" d="100"/>
        </p:scale>
        <p:origin x="87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Feuille_de_calcul_Microsoft_Excel10.xlsx"/><Relationship Id="rId1" Type="http://schemas.openxmlformats.org/officeDocument/2006/relationships/themeOverride" Target="../theme/themeOverride7.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Feuille_de_calcul_Microsoft_Excel11.xlsx"/><Relationship Id="rId1" Type="http://schemas.openxmlformats.org/officeDocument/2006/relationships/themeOverride" Target="../theme/themeOverride8.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Feuille_de_calcul_Microsoft_Excel12.xlsx"/><Relationship Id="rId1" Type="http://schemas.openxmlformats.org/officeDocument/2006/relationships/themeOverride" Target="../theme/themeOverride9.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Feuille_de_calcul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de_calcul_Microsoft_Excel3.xlsx"/></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Feuille_de_calcul_Microsoft_Excel4.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Feuille_de_calcul_Microsoft_Excel5.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Feuille_de_calcul_Microsoft_Excel6.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package" Target="../embeddings/Feuille_de_calcul_Microsoft_Excel7.xlsx"/><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Feuille_de_calcul_Microsoft_Excel8.xlsx"/><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Feuille_de_calcul_Microsoft_Excel9.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Feuil1!$B$1</c:f>
              <c:strCache>
                <c:ptCount val="1"/>
                <c:pt idx="0">
                  <c:v>Colonne3</c:v>
                </c:pt>
              </c:strCache>
            </c:strRef>
          </c:tx>
          <c:spPr>
            <a:solidFill>
              <a:schemeClr val="accent5"/>
            </a:solidFill>
            <a:ln>
              <a:noFill/>
            </a:ln>
            <a:effectLst/>
          </c:spPr>
          <c:invertIfNegative val="0"/>
          <c:dLbls>
            <c:dLbl>
              <c:idx val="2"/>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HelveticaNeueLT Std Lt" panose="020B0403020202020204" pitchFamily="34" charset="0"/>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HelveticaNeueLT Std Lt" panose="020B0403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Cocaïne</c:v>
                </c:pt>
                <c:pt idx="1">
                  <c:v>Médicaments opioïdes</c:v>
                </c:pt>
                <c:pt idx="2">
                  <c:v>Héroïne</c:v>
                </c:pt>
                <c:pt idx="3">
                  <c:v>Crack/freebase</c:v>
                </c:pt>
              </c:strCache>
            </c:strRef>
          </c:cat>
          <c:val>
            <c:numRef>
              <c:f>Feuil1!$B$2:$B$5</c:f>
              <c:numCache>
                <c:formatCode>General</c:formatCode>
                <c:ptCount val="4"/>
                <c:pt idx="0">
                  <c:v>69.2</c:v>
                </c:pt>
                <c:pt idx="1">
                  <c:v>63.6</c:v>
                </c:pt>
                <c:pt idx="2">
                  <c:v>33.799999999999997</c:v>
                </c:pt>
                <c:pt idx="3">
                  <c:v>14.3</c:v>
                </c:pt>
              </c:numCache>
            </c:numRef>
          </c:val>
        </c:ser>
        <c:dLbls>
          <c:showLegendKey val="0"/>
          <c:showVal val="1"/>
          <c:showCatName val="0"/>
          <c:showSerName val="0"/>
          <c:showPercent val="0"/>
          <c:showBubbleSize val="0"/>
        </c:dLbls>
        <c:gapWidth val="75"/>
        <c:axId val="155164576"/>
        <c:axId val="232936232"/>
      </c:barChart>
      <c:catAx>
        <c:axId val="155164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HelveticaNeueLT Std Lt" panose="020B0403020202020204" pitchFamily="34" charset="0"/>
                <a:ea typeface="+mn-ea"/>
                <a:cs typeface="+mn-cs"/>
              </a:defRPr>
            </a:pPr>
            <a:endParaRPr lang="fr-FR"/>
          </a:p>
        </c:txPr>
        <c:crossAx val="232936232"/>
        <c:crosses val="autoZero"/>
        <c:auto val="1"/>
        <c:lblAlgn val="ctr"/>
        <c:lblOffset val="100"/>
        <c:noMultiLvlLbl val="0"/>
      </c:catAx>
      <c:valAx>
        <c:axId val="232936232"/>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HelveticaNeueLT Std Lt" panose="020B0403020202020204" pitchFamily="34" charset="0"/>
                    <a:ea typeface="+mn-ea"/>
                    <a:cs typeface="+mn-cs"/>
                  </a:defRPr>
                </a:pPr>
                <a:r>
                  <a:rPr lang="fr-CA" sz="1400" baseline="0" dirty="0" smtClean="0">
                    <a:latin typeface="HelveticaNeueLT Std Lt" panose="020B0403020202020204" pitchFamily="34" charset="0"/>
                  </a:rPr>
                  <a:t>Proportion de participants (%)</a:t>
                </a:r>
                <a:endParaRPr lang="fr-CA" sz="1400" dirty="0">
                  <a:latin typeface="HelveticaNeueLT Std Lt" panose="020B0403020202020204" pitchFamily="34" charset="0"/>
                </a:endParaRPr>
              </a:p>
            </c:rich>
          </c:tx>
          <c:layout>
            <c:manualLayout>
              <c:xMode val="edge"/>
              <c:yMode val="edge"/>
              <c:x val="9.9880005412799396E-4"/>
              <c:y val="0.12218390488540147"/>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HelveticaNeueLT Std Lt" panose="020B0403020202020204" pitchFamily="34" charset="0"/>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NeueLT Std Lt" panose="020B0403020202020204" pitchFamily="34" charset="0"/>
                <a:ea typeface="+mn-ea"/>
                <a:cs typeface="+mn-cs"/>
              </a:defRPr>
            </a:pPr>
            <a:endParaRPr lang="fr-FR"/>
          </a:p>
        </c:txPr>
        <c:crossAx val="155164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61111111111112"/>
          <c:y val="0.14373496728430341"/>
          <c:w val="0.85757217847769029"/>
          <c:h val="0.76867459337926503"/>
        </c:manualLayout>
      </c:layout>
      <c:lineChart>
        <c:grouping val="standard"/>
        <c:varyColors val="0"/>
        <c:ser>
          <c:idx val="0"/>
          <c:order val="0"/>
          <c:tx>
            <c:strRef>
              <c:f>Feuil1!$B$1</c:f>
              <c:strCache>
                <c:ptCount val="1"/>
                <c:pt idx="0">
                  <c:v>Ignorance statut anti-VIH +</c:v>
                </c:pt>
              </c:strCache>
            </c:strRef>
          </c:tx>
          <c:spPr>
            <a:ln w="19050">
              <a:solidFill>
                <a:srgbClr val="1C819A"/>
              </a:solidFill>
            </a:ln>
          </c:spPr>
          <c:marker>
            <c:symbol val="circle"/>
            <c:size val="6"/>
          </c:marker>
          <c:cat>
            <c:numRef>
              <c:f>Feuil1!$A$2:$A$15</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Feuil1!$B$2:$B$15</c:f>
              <c:numCache>
                <c:formatCode>General</c:formatCode>
                <c:ptCount val="14"/>
                <c:pt idx="0">
                  <c:v>22.689999999999998</c:v>
                </c:pt>
                <c:pt idx="1">
                  <c:v>24.5</c:v>
                </c:pt>
                <c:pt idx="2">
                  <c:v>16.930000000000007</c:v>
                </c:pt>
                <c:pt idx="3">
                  <c:v>18.260000000000005</c:v>
                </c:pt>
                <c:pt idx="4">
                  <c:v>17.439999999999998</c:v>
                </c:pt>
                <c:pt idx="5">
                  <c:v>13.5</c:v>
                </c:pt>
                <c:pt idx="6">
                  <c:v>9.7399999999999949</c:v>
                </c:pt>
                <c:pt idx="7">
                  <c:v>9.6</c:v>
                </c:pt>
                <c:pt idx="8">
                  <c:v>14.439999999999998</c:v>
                </c:pt>
                <c:pt idx="9">
                  <c:v>6.5</c:v>
                </c:pt>
                <c:pt idx="10">
                  <c:v>9</c:v>
                </c:pt>
                <c:pt idx="11">
                  <c:v>6.6</c:v>
                </c:pt>
                <c:pt idx="12">
                  <c:v>5</c:v>
                </c:pt>
                <c:pt idx="13">
                  <c:v>4.2</c:v>
                </c:pt>
              </c:numCache>
            </c:numRef>
          </c:val>
          <c:smooth val="0"/>
        </c:ser>
        <c:ser>
          <c:idx val="1"/>
          <c:order val="1"/>
          <c:tx>
            <c:strRef>
              <c:f>Feuil1!$C$1</c:f>
              <c:strCache>
                <c:ptCount val="1"/>
                <c:pt idx="0">
                  <c:v>Ignorance statut anti-VHC +</c:v>
                </c:pt>
              </c:strCache>
            </c:strRef>
          </c:tx>
          <c:spPr>
            <a:ln w="19050">
              <a:solidFill>
                <a:srgbClr val="EF7516"/>
              </a:solidFill>
            </a:ln>
          </c:spPr>
          <c:marker>
            <c:symbol val="square"/>
            <c:size val="6"/>
            <c:spPr>
              <a:solidFill>
                <a:srgbClr val="EF7516"/>
              </a:solidFill>
              <a:ln>
                <a:solidFill>
                  <a:srgbClr val="EF7516"/>
                </a:solidFill>
              </a:ln>
            </c:spPr>
          </c:marker>
          <c:cat>
            <c:numRef>
              <c:f>Feuil1!$A$2:$A$15</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Feuil1!$C$2:$C$15</c:f>
              <c:numCache>
                <c:formatCode>General</c:formatCode>
                <c:ptCount val="14"/>
                <c:pt idx="0">
                  <c:v>28.379999999999995</c:v>
                </c:pt>
                <c:pt idx="1">
                  <c:v>29.900000000000006</c:v>
                </c:pt>
                <c:pt idx="2">
                  <c:v>22.620000000000005</c:v>
                </c:pt>
                <c:pt idx="3">
                  <c:v>23.159999999999997</c:v>
                </c:pt>
                <c:pt idx="4">
                  <c:v>18.790000000000006</c:v>
                </c:pt>
                <c:pt idx="5">
                  <c:v>18.010000000000005</c:v>
                </c:pt>
                <c:pt idx="6">
                  <c:v>16.260000000000005</c:v>
                </c:pt>
                <c:pt idx="7">
                  <c:v>14.939999999999998</c:v>
                </c:pt>
                <c:pt idx="8">
                  <c:v>13.569999999999993</c:v>
                </c:pt>
                <c:pt idx="9">
                  <c:v>16.28</c:v>
                </c:pt>
                <c:pt idx="10">
                  <c:v>15.469999999999999</c:v>
                </c:pt>
                <c:pt idx="11">
                  <c:v>21.4</c:v>
                </c:pt>
                <c:pt idx="12">
                  <c:v>18.100000000000001</c:v>
                </c:pt>
                <c:pt idx="13">
                  <c:v>14.3</c:v>
                </c:pt>
              </c:numCache>
            </c:numRef>
          </c:val>
          <c:smooth val="0"/>
        </c:ser>
        <c:dLbls>
          <c:showLegendKey val="0"/>
          <c:showVal val="0"/>
          <c:showCatName val="0"/>
          <c:showSerName val="0"/>
          <c:showPercent val="0"/>
          <c:showBubbleSize val="0"/>
        </c:dLbls>
        <c:marker val="1"/>
        <c:smooth val="0"/>
        <c:axId val="238033368"/>
        <c:axId val="238033760"/>
      </c:lineChart>
      <c:catAx>
        <c:axId val="238033368"/>
        <c:scaling>
          <c:orientation val="minMax"/>
        </c:scaling>
        <c:delete val="0"/>
        <c:axPos val="b"/>
        <c:numFmt formatCode="General" sourceLinked="1"/>
        <c:majorTickMark val="out"/>
        <c:minorTickMark val="none"/>
        <c:tickLblPos val="nextTo"/>
        <c:txPr>
          <a:bodyPr/>
          <a:lstStyle/>
          <a:p>
            <a:pPr>
              <a:defRPr sz="1400">
                <a:latin typeface="HelveticaNeueLT Std" pitchFamily="34" charset="0"/>
              </a:defRPr>
            </a:pPr>
            <a:endParaRPr lang="fr-FR"/>
          </a:p>
        </c:txPr>
        <c:crossAx val="238033760"/>
        <c:crosses val="autoZero"/>
        <c:auto val="1"/>
        <c:lblAlgn val="ctr"/>
        <c:lblOffset val="100"/>
        <c:noMultiLvlLbl val="0"/>
      </c:catAx>
      <c:valAx>
        <c:axId val="238033760"/>
        <c:scaling>
          <c:orientation val="minMax"/>
          <c:max val="40"/>
          <c:min val="0"/>
        </c:scaling>
        <c:delete val="0"/>
        <c:axPos val="l"/>
        <c:majorGridlines>
          <c:spPr>
            <a:ln w="6350">
              <a:solidFill>
                <a:schemeClr val="bg1">
                  <a:lumMod val="75000"/>
                </a:schemeClr>
              </a:solidFill>
              <a:prstDash val="sysDash"/>
            </a:ln>
          </c:spPr>
        </c:majorGridlines>
        <c:title>
          <c:tx>
            <c:rich>
              <a:bodyPr rot="-5400000" vert="horz"/>
              <a:lstStyle/>
              <a:p>
                <a:pPr>
                  <a:defRPr sz="1600" b="0">
                    <a:latin typeface="HelveticaNeueLT Std" pitchFamily="34" charset="0"/>
                  </a:defRPr>
                </a:pPr>
                <a:r>
                  <a:rPr lang="fr-CA" sz="1600" b="0" dirty="0" smtClean="0">
                    <a:latin typeface="HelveticaNeueLT Std" pitchFamily="34" charset="0"/>
                  </a:rPr>
                  <a:t>Proportion</a:t>
                </a:r>
                <a:r>
                  <a:rPr lang="fr-CA" sz="1600" b="0" baseline="0" dirty="0" smtClean="0">
                    <a:latin typeface="HelveticaNeueLT Std" pitchFamily="34" charset="0"/>
                  </a:rPr>
                  <a:t> de participants (%)</a:t>
                </a:r>
                <a:endParaRPr lang="fr-FR" sz="1600" b="0" dirty="0">
                  <a:latin typeface="HelveticaNeueLT Std" pitchFamily="34" charset="0"/>
                </a:endParaRPr>
              </a:p>
            </c:rich>
          </c:tx>
          <c:layout>
            <c:manualLayout>
              <c:xMode val="edge"/>
              <c:yMode val="edge"/>
              <c:x val="2.4081931773126147E-2"/>
              <c:y val="0.19454735726162259"/>
            </c:manualLayout>
          </c:layout>
          <c:overlay val="0"/>
        </c:title>
        <c:numFmt formatCode="0" sourceLinked="0"/>
        <c:majorTickMark val="out"/>
        <c:minorTickMark val="none"/>
        <c:tickLblPos val="nextTo"/>
        <c:txPr>
          <a:bodyPr/>
          <a:lstStyle/>
          <a:p>
            <a:pPr>
              <a:defRPr sz="1400">
                <a:latin typeface="HelveticaNeueLT Std" pitchFamily="34" charset="0"/>
              </a:defRPr>
            </a:pPr>
            <a:endParaRPr lang="fr-FR"/>
          </a:p>
        </c:txPr>
        <c:crossAx val="238033368"/>
        <c:crosses val="autoZero"/>
        <c:crossBetween val="between"/>
        <c:majorUnit val="5"/>
      </c:valAx>
    </c:plotArea>
    <c:legend>
      <c:legendPos val="t"/>
      <c:layout>
        <c:manualLayout>
          <c:xMode val="edge"/>
          <c:yMode val="edge"/>
          <c:x val="0.32316358024691388"/>
          <c:y val="1.3803474266907296E-2"/>
          <c:w val="0.33206790123456903"/>
          <c:h val="0.10493241163158921"/>
        </c:manualLayout>
      </c:layout>
      <c:overlay val="0"/>
      <c:spPr>
        <a:ln>
          <a:solidFill>
            <a:sysClr val="windowText" lastClr="000000"/>
          </a:solidFill>
        </a:ln>
      </c:spPr>
      <c:txPr>
        <a:bodyPr/>
        <a:lstStyle/>
        <a:p>
          <a:pPr>
            <a:defRPr sz="1400">
              <a:latin typeface="HelveticaNeueLT Std" pitchFamily="34" charset="0"/>
            </a:defRPr>
          </a:pPr>
          <a:endParaRPr lang="fr-FR"/>
        </a:p>
      </c:txPr>
    </c:legend>
    <c:plotVisOnly val="1"/>
    <c:dispBlanksAs val="gap"/>
    <c:showDLblsOverMax val="0"/>
  </c:chart>
  <c:txPr>
    <a:bodyPr/>
    <a:lstStyle/>
    <a:p>
      <a:pPr>
        <a:defRPr sz="1800"/>
      </a:pPr>
      <a:endParaRPr lang="fr-FR"/>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61111111111112"/>
          <c:y val="0.11006256791373856"/>
          <c:w val="0.85757217847769029"/>
          <c:h val="0.80234699274982879"/>
        </c:manualLayout>
      </c:layout>
      <c:lineChart>
        <c:grouping val="standard"/>
        <c:varyColors val="0"/>
        <c:ser>
          <c:idx val="0"/>
          <c:order val="0"/>
          <c:tx>
            <c:strRef>
              <c:f>Feuil1!$B$1</c:f>
              <c:strCache>
                <c:ptCount val="1"/>
                <c:pt idx="0">
                  <c:v>anti-VIH +</c:v>
                </c:pt>
              </c:strCache>
            </c:strRef>
          </c:tx>
          <c:spPr>
            <a:ln w="19050">
              <a:solidFill>
                <a:srgbClr val="1C819A"/>
              </a:solidFill>
            </a:ln>
          </c:spPr>
          <c:marker>
            <c:symbol val="circle"/>
            <c:size val="6"/>
          </c:marker>
          <c:cat>
            <c:numRef>
              <c:f>Feuil1!$A$2:$A$15</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Feuil1!$B$2:$B$15</c:f>
              <c:numCache>
                <c:formatCode>General</c:formatCode>
                <c:ptCount val="14"/>
                <c:pt idx="0">
                  <c:v>89.13</c:v>
                </c:pt>
                <c:pt idx="1">
                  <c:v>84.76</c:v>
                </c:pt>
                <c:pt idx="2">
                  <c:v>91.08</c:v>
                </c:pt>
                <c:pt idx="3">
                  <c:v>89.3</c:v>
                </c:pt>
                <c:pt idx="4">
                  <c:v>81.88</c:v>
                </c:pt>
                <c:pt idx="5">
                  <c:v>87.31</c:v>
                </c:pt>
                <c:pt idx="6">
                  <c:v>83.45</c:v>
                </c:pt>
                <c:pt idx="7">
                  <c:v>90.4</c:v>
                </c:pt>
                <c:pt idx="8">
                  <c:v>89.54</c:v>
                </c:pt>
                <c:pt idx="9">
                  <c:v>84.5</c:v>
                </c:pt>
                <c:pt idx="10">
                  <c:v>93.39</c:v>
                </c:pt>
                <c:pt idx="11">
                  <c:v>94.6</c:v>
                </c:pt>
                <c:pt idx="12">
                  <c:v>92.6</c:v>
                </c:pt>
                <c:pt idx="13">
                  <c:v>92.4</c:v>
                </c:pt>
              </c:numCache>
            </c:numRef>
          </c:val>
          <c:smooth val="0"/>
        </c:ser>
        <c:ser>
          <c:idx val="1"/>
          <c:order val="1"/>
          <c:tx>
            <c:strRef>
              <c:f>Feuil1!$C$1</c:f>
              <c:strCache>
                <c:ptCount val="1"/>
                <c:pt idx="0">
                  <c:v>anti-VHC +</c:v>
                </c:pt>
              </c:strCache>
            </c:strRef>
          </c:tx>
          <c:spPr>
            <a:ln w="19050">
              <a:solidFill>
                <a:srgbClr val="EF7516"/>
              </a:solidFill>
            </a:ln>
          </c:spPr>
          <c:marker>
            <c:symbol val="square"/>
            <c:size val="6"/>
            <c:spPr>
              <a:solidFill>
                <a:srgbClr val="EF7516"/>
              </a:solidFill>
              <a:ln>
                <a:solidFill>
                  <a:srgbClr val="EF7516"/>
                </a:solidFill>
              </a:ln>
            </c:spPr>
          </c:marker>
          <c:cat>
            <c:numRef>
              <c:f>Feuil1!$A$2:$A$15</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Feuil1!$C$2:$C$15</c:f>
              <c:numCache>
                <c:formatCode>General</c:formatCode>
                <c:ptCount val="14"/>
                <c:pt idx="0">
                  <c:v>55.19</c:v>
                </c:pt>
                <c:pt idx="1">
                  <c:v>50.37</c:v>
                </c:pt>
                <c:pt idx="2">
                  <c:v>48.36</c:v>
                </c:pt>
                <c:pt idx="3">
                  <c:v>49.28</c:v>
                </c:pt>
                <c:pt idx="4">
                  <c:v>45.04</c:v>
                </c:pt>
                <c:pt idx="5">
                  <c:v>41.26</c:v>
                </c:pt>
                <c:pt idx="6">
                  <c:v>46.33</c:v>
                </c:pt>
                <c:pt idx="7">
                  <c:v>41.56</c:v>
                </c:pt>
                <c:pt idx="8">
                  <c:v>44.42</c:v>
                </c:pt>
                <c:pt idx="9">
                  <c:v>35.54</c:v>
                </c:pt>
                <c:pt idx="10">
                  <c:v>41.57</c:v>
                </c:pt>
                <c:pt idx="11">
                  <c:v>40.700000000000003</c:v>
                </c:pt>
                <c:pt idx="12">
                  <c:v>36.4</c:v>
                </c:pt>
                <c:pt idx="13">
                  <c:v>40</c:v>
                </c:pt>
              </c:numCache>
            </c:numRef>
          </c:val>
          <c:smooth val="0"/>
        </c:ser>
        <c:dLbls>
          <c:showLegendKey val="0"/>
          <c:showVal val="0"/>
          <c:showCatName val="0"/>
          <c:showSerName val="0"/>
          <c:showPercent val="0"/>
          <c:showBubbleSize val="0"/>
        </c:dLbls>
        <c:marker val="1"/>
        <c:smooth val="0"/>
        <c:axId val="238289640"/>
        <c:axId val="238290032"/>
      </c:lineChart>
      <c:catAx>
        <c:axId val="238289640"/>
        <c:scaling>
          <c:orientation val="minMax"/>
        </c:scaling>
        <c:delete val="0"/>
        <c:axPos val="b"/>
        <c:numFmt formatCode="General" sourceLinked="1"/>
        <c:majorTickMark val="out"/>
        <c:minorTickMark val="none"/>
        <c:tickLblPos val="nextTo"/>
        <c:txPr>
          <a:bodyPr/>
          <a:lstStyle/>
          <a:p>
            <a:pPr>
              <a:defRPr sz="1400">
                <a:latin typeface="HelveticaNeueLT Std" pitchFamily="34" charset="0"/>
              </a:defRPr>
            </a:pPr>
            <a:endParaRPr lang="fr-FR"/>
          </a:p>
        </c:txPr>
        <c:crossAx val="238290032"/>
        <c:crosses val="autoZero"/>
        <c:auto val="1"/>
        <c:lblAlgn val="ctr"/>
        <c:lblOffset val="100"/>
        <c:noMultiLvlLbl val="0"/>
      </c:catAx>
      <c:valAx>
        <c:axId val="238290032"/>
        <c:scaling>
          <c:orientation val="minMax"/>
        </c:scaling>
        <c:delete val="0"/>
        <c:axPos val="l"/>
        <c:majorGridlines>
          <c:spPr>
            <a:ln w="6350">
              <a:solidFill>
                <a:schemeClr val="bg1">
                  <a:lumMod val="75000"/>
                </a:schemeClr>
              </a:solidFill>
              <a:prstDash val="sysDash"/>
            </a:ln>
          </c:spPr>
        </c:majorGridlines>
        <c:title>
          <c:tx>
            <c:rich>
              <a:bodyPr rot="-5400000" vert="horz"/>
              <a:lstStyle/>
              <a:p>
                <a:pPr>
                  <a:defRPr sz="1600" b="0">
                    <a:latin typeface="HelveticaNeueLT Std" pitchFamily="34" charset="0"/>
                  </a:defRPr>
                </a:pPr>
                <a:r>
                  <a:rPr lang="fr-CA" sz="1600" b="0" dirty="0" smtClean="0">
                    <a:latin typeface="HelveticaNeueLT Std" pitchFamily="34" charset="0"/>
                  </a:rPr>
                  <a:t>Proportion</a:t>
                </a:r>
                <a:r>
                  <a:rPr lang="fr-CA" sz="1600" b="0" baseline="0" dirty="0" smtClean="0">
                    <a:latin typeface="HelveticaNeueLT Std" pitchFamily="34" charset="0"/>
                  </a:rPr>
                  <a:t> de participants (%)</a:t>
                </a:r>
                <a:endParaRPr lang="fr-FR" sz="1600" b="0" dirty="0">
                  <a:latin typeface="HelveticaNeueLT Std" pitchFamily="34" charset="0"/>
                </a:endParaRPr>
              </a:p>
            </c:rich>
          </c:tx>
          <c:layout/>
          <c:overlay val="0"/>
        </c:title>
        <c:numFmt formatCode="0" sourceLinked="0"/>
        <c:majorTickMark val="out"/>
        <c:minorTickMark val="none"/>
        <c:tickLblPos val="nextTo"/>
        <c:txPr>
          <a:bodyPr/>
          <a:lstStyle/>
          <a:p>
            <a:pPr>
              <a:defRPr sz="1400">
                <a:latin typeface="HelveticaNeueLT Std" pitchFamily="34" charset="0"/>
              </a:defRPr>
            </a:pPr>
            <a:endParaRPr lang="fr-FR"/>
          </a:p>
        </c:txPr>
        <c:crossAx val="238289640"/>
        <c:crosses val="autoZero"/>
        <c:crossBetween val="between"/>
        <c:majorUnit val="10"/>
      </c:valAx>
    </c:plotArea>
    <c:legend>
      <c:legendPos val="t"/>
      <c:layout>
        <c:manualLayout>
          <c:xMode val="edge"/>
          <c:yMode val="edge"/>
          <c:x val="0.31544753086419752"/>
          <c:y val="1.3803474266907296E-2"/>
          <c:w val="0.35830246913580382"/>
          <c:h val="7.5912921937921998E-2"/>
        </c:manualLayout>
      </c:layout>
      <c:overlay val="0"/>
      <c:spPr>
        <a:ln>
          <a:solidFill>
            <a:sysClr val="windowText" lastClr="000000"/>
          </a:solidFill>
        </a:ln>
      </c:spPr>
      <c:txPr>
        <a:bodyPr/>
        <a:lstStyle/>
        <a:p>
          <a:pPr>
            <a:defRPr sz="1400">
              <a:latin typeface="HelveticaNeueLT Std" pitchFamily="34" charset="0"/>
            </a:defRPr>
          </a:pPr>
          <a:endParaRPr lang="fr-FR"/>
        </a:p>
      </c:txPr>
    </c:legend>
    <c:plotVisOnly val="1"/>
    <c:dispBlanksAs val="gap"/>
    <c:showDLblsOverMax val="0"/>
  </c:chart>
  <c:txPr>
    <a:bodyPr/>
    <a:lstStyle/>
    <a:p>
      <a:pPr>
        <a:defRPr sz="1800"/>
      </a:pPr>
      <a:endParaRPr lang="fr-FR"/>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61111111111112"/>
          <c:y val="0.11006256791373856"/>
          <c:w val="0.85757217847769029"/>
          <c:h val="0.80234699274982879"/>
        </c:manualLayout>
      </c:layout>
      <c:lineChart>
        <c:grouping val="standard"/>
        <c:varyColors val="0"/>
        <c:ser>
          <c:idx val="0"/>
          <c:order val="0"/>
          <c:tx>
            <c:strRef>
              <c:f>Feuil1!$B$1</c:f>
              <c:strCache>
                <c:ptCount val="1"/>
                <c:pt idx="0">
                  <c:v>anti-VIH +</c:v>
                </c:pt>
              </c:strCache>
            </c:strRef>
          </c:tx>
          <c:spPr>
            <a:ln w="19050">
              <a:solidFill>
                <a:srgbClr val="1C819A"/>
              </a:solidFill>
            </a:ln>
          </c:spPr>
          <c:marker>
            <c:symbol val="circle"/>
            <c:size val="6"/>
          </c:marker>
          <c:cat>
            <c:numRef>
              <c:f>Feuil1!$A$2:$A$15</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Feuil1!$B$2:$B$15</c:f>
              <c:numCache>
                <c:formatCode>General</c:formatCode>
                <c:ptCount val="14"/>
                <c:pt idx="0">
                  <c:v>60.9</c:v>
                </c:pt>
                <c:pt idx="1">
                  <c:v>47.2</c:v>
                </c:pt>
                <c:pt idx="2">
                  <c:v>57.3</c:v>
                </c:pt>
                <c:pt idx="3">
                  <c:v>59.2</c:v>
                </c:pt>
                <c:pt idx="4">
                  <c:v>56.3</c:v>
                </c:pt>
                <c:pt idx="5">
                  <c:v>61.4</c:v>
                </c:pt>
                <c:pt idx="6">
                  <c:v>64.5</c:v>
                </c:pt>
                <c:pt idx="7">
                  <c:v>68.2</c:v>
                </c:pt>
                <c:pt idx="8">
                  <c:v>76.5</c:v>
                </c:pt>
                <c:pt idx="9">
                  <c:v>78.099999999999994</c:v>
                </c:pt>
                <c:pt idx="10">
                  <c:v>81.8</c:v>
                </c:pt>
                <c:pt idx="11">
                  <c:v>85.8</c:v>
                </c:pt>
                <c:pt idx="12">
                  <c:v>92.6</c:v>
                </c:pt>
                <c:pt idx="13">
                  <c:v>96.7</c:v>
                </c:pt>
              </c:numCache>
            </c:numRef>
          </c:val>
          <c:smooth val="0"/>
        </c:ser>
        <c:ser>
          <c:idx val="1"/>
          <c:order val="1"/>
          <c:tx>
            <c:strRef>
              <c:f>Feuil1!$C$1</c:f>
              <c:strCache>
                <c:ptCount val="1"/>
                <c:pt idx="0">
                  <c:v>anti-VHC +</c:v>
                </c:pt>
              </c:strCache>
            </c:strRef>
          </c:tx>
          <c:spPr>
            <a:ln w="19050">
              <a:solidFill>
                <a:srgbClr val="EF7516"/>
              </a:solidFill>
            </a:ln>
          </c:spPr>
          <c:marker>
            <c:symbol val="square"/>
            <c:size val="6"/>
            <c:spPr>
              <a:solidFill>
                <a:srgbClr val="EF7516"/>
              </a:solidFill>
              <a:ln>
                <a:solidFill>
                  <a:srgbClr val="EF7516"/>
                </a:solidFill>
              </a:ln>
            </c:spPr>
          </c:marker>
          <c:cat>
            <c:numRef>
              <c:f>Feuil1!$A$2:$A$15</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Feuil1!$C$2:$C$15</c:f>
              <c:numCache>
                <c:formatCode>General</c:formatCode>
                <c:ptCount val="14"/>
                <c:pt idx="3">
                  <c:v>11.6</c:v>
                </c:pt>
                <c:pt idx="4">
                  <c:v>12.3</c:v>
                </c:pt>
                <c:pt idx="5">
                  <c:v>9.6999999999999993</c:v>
                </c:pt>
                <c:pt idx="6">
                  <c:v>17</c:v>
                </c:pt>
                <c:pt idx="7">
                  <c:v>14.7</c:v>
                </c:pt>
                <c:pt idx="8">
                  <c:v>18.600000000000001</c:v>
                </c:pt>
                <c:pt idx="9">
                  <c:v>20.399999999999999</c:v>
                </c:pt>
                <c:pt idx="10">
                  <c:v>18.2</c:v>
                </c:pt>
                <c:pt idx="11">
                  <c:v>23</c:v>
                </c:pt>
                <c:pt idx="12">
                  <c:v>26.2</c:v>
                </c:pt>
                <c:pt idx="13">
                  <c:v>27.3</c:v>
                </c:pt>
              </c:numCache>
            </c:numRef>
          </c:val>
          <c:smooth val="0"/>
        </c:ser>
        <c:dLbls>
          <c:showLegendKey val="0"/>
          <c:showVal val="0"/>
          <c:showCatName val="0"/>
          <c:showSerName val="0"/>
          <c:showPercent val="0"/>
          <c:showBubbleSize val="0"/>
        </c:dLbls>
        <c:marker val="1"/>
        <c:smooth val="0"/>
        <c:axId val="238290816"/>
        <c:axId val="238291208"/>
      </c:lineChart>
      <c:catAx>
        <c:axId val="238290816"/>
        <c:scaling>
          <c:orientation val="minMax"/>
        </c:scaling>
        <c:delete val="0"/>
        <c:axPos val="b"/>
        <c:numFmt formatCode="General" sourceLinked="1"/>
        <c:majorTickMark val="out"/>
        <c:minorTickMark val="none"/>
        <c:tickLblPos val="nextTo"/>
        <c:txPr>
          <a:bodyPr/>
          <a:lstStyle/>
          <a:p>
            <a:pPr>
              <a:defRPr sz="1400">
                <a:latin typeface="HelveticaNeueLT Std" pitchFamily="34" charset="0"/>
              </a:defRPr>
            </a:pPr>
            <a:endParaRPr lang="fr-FR"/>
          </a:p>
        </c:txPr>
        <c:crossAx val="238291208"/>
        <c:crosses val="autoZero"/>
        <c:auto val="1"/>
        <c:lblAlgn val="ctr"/>
        <c:lblOffset val="100"/>
        <c:noMultiLvlLbl val="0"/>
      </c:catAx>
      <c:valAx>
        <c:axId val="238291208"/>
        <c:scaling>
          <c:orientation val="minMax"/>
        </c:scaling>
        <c:delete val="0"/>
        <c:axPos val="l"/>
        <c:majorGridlines>
          <c:spPr>
            <a:ln w="6350">
              <a:solidFill>
                <a:schemeClr val="bg1">
                  <a:lumMod val="75000"/>
                </a:schemeClr>
              </a:solidFill>
              <a:prstDash val="sysDash"/>
            </a:ln>
          </c:spPr>
        </c:majorGridlines>
        <c:title>
          <c:tx>
            <c:rich>
              <a:bodyPr rot="-5400000" vert="horz"/>
              <a:lstStyle/>
              <a:p>
                <a:pPr>
                  <a:defRPr sz="1600" b="0">
                    <a:latin typeface="HelveticaNeueLT Std" pitchFamily="34" charset="0"/>
                  </a:defRPr>
                </a:pPr>
                <a:r>
                  <a:rPr lang="fr-CA" sz="1600" b="0" dirty="0" smtClean="0">
                    <a:latin typeface="HelveticaNeueLT Std" pitchFamily="34" charset="0"/>
                  </a:rPr>
                  <a:t>Proportion</a:t>
                </a:r>
                <a:r>
                  <a:rPr lang="fr-CA" sz="1600" b="0" baseline="0" dirty="0" smtClean="0">
                    <a:latin typeface="HelveticaNeueLT Std" pitchFamily="34" charset="0"/>
                  </a:rPr>
                  <a:t> de participants (%)</a:t>
                </a:r>
                <a:endParaRPr lang="fr-FR" sz="1600" b="0" dirty="0">
                  <a:latin typeface="HelveticaNeueLT Std" pitchFamily="34" charset="0"/>
                </a:endParaRPr>
              </a:p>
            </c:rich>
          </c:tx>
          <c:layout/>
          <c:overlay val="0"/>
        </c:title>
        <c:numFmt formatCode="0" sourceLinked="0"/>
        <c:majorTickMark val="out"/>
        <c:minorTickMark val="none"/>
        <c:tickLblPos val="nextTo"/>
        <c:txPr>
          <a:bodyPr/>
          <a:lstStyle/>
          <a:p>
            <a:pPr>
              <a:defRPr sz="1400">
                <a:latin typeface="HelveticaNeueLT Std" pitchFamily="34" charset="0"/>
              </a:defRPr>
            </a:pPr>
            <a:endParaRPr lang="fr-FR"/>
          </a:p>
        </c:txPr>
        <c:crossAx val="238290816"/>
        <c:crosses val="autoZero"/>
        <c:crossBetween val="between"/>
        <c:majorUnit val="10"/>
      </c:valAx>
    </c:plotArea>
    <c:legend>
      <c:legendPos val="t"/>
      <c:layout>
        <c:manualLayout>
          <c:xMode val="edge"/>
          <c:yMode val="edge"/>
          <c:x val="0.31544753086419752"/>
          <c:y val="1.3803474266907296E-2"/>
          <c:w val="0.35830246913580382"/>
          <c:h val="7.5912921937921998E-2"/>
        </c:manualLayout>
      </c:layout>
      <c:overlay val="0"/>
      <c:spPr>
        <a:ln>
          <a:solidFill>
            <a:sysClr val="windowText" lastClr="000000"/>
          </a:solidFill>
        </a:ln>
      </c:spPr>
      <c:txPr>
        <a:bodyPr/>
        <a:lstStyle/>
        <a:p>
          <a:pPr>
            <a:defRPr sz="1400">
              <a:latin typeface="HelveticaNeueLT Std" pitchFamily="34" charset="0"/>
            </a:defRPr>
          </a:pPr>
          <a:endParaRPr lang="fr-FR"/>
        </a:p>
      </c:txPr>
    </c:legend>
    <c:plotVisOnly val="1"/>
    <c:dispBlanksAs val="gap"/>
    <c:showDLblsOverMax val="0"/>
  </c:chart>
  <c:txPr>
    <a:bodyPr/>
    <a:lstStyle/>
    <a:p>
      <a:pPr>
        <a:defRPr sz="1800"/>
      </a:pPr>
      <a:endParaRPr lang="fr-FR"/>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0863130098156"/>
          <c:y val="0.20266160936239278"/>
          <c:w val="0.86837466633291993"/>
          <c:h val="0.70974799748584816"/>
        </c:manualLayout>
      </c:layout>
      <c:lineChart>
        <c:grouping val="standard"/>
        <c:varyColors val="0"/>
        <c:ser>
          <c:idx val="0"/>
          <c:order val="0"/>
          <c:tx>
            <c:strRef>
              <c:f>Feuil1!$B$1</c:f>
              <c:strCache>
                <c:ptCount val="1"/>
                <c:pt idx="0">
                  <c:v>Cocaïne ou crack/freebase injectés, p&lt;0,001</c:v>
                </c:pt>
              </c:strCache>
            </c:strRef>
          </c:tx>
          <c:spPr>
            <a:ln w="19050">
              <a:solidFill>
                <a:srgbClr val="1C819A"/>
              </a:solidFill>
            </a:ln>
          </c:spPr>
          <c:marker>
            <c:symbol val="circle"/>
            <c:size val="6"/>
          </c:marker>
          <c:cat>
            <c:numRef>
              <c:f>Feuil1!$A$2:$A$15</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Feuil1!$B$2:$B$15</c:f>
              <c:numCache>
                <c:formatCode>0.0</c:formatCode>
                <c:ptCount val="14"/>
                <c:pt idx="0">
                  <c:v>91.3</c:v>
                </c:pt>
                <c:pt idx="1">
                  <c:v>89</c:v>
                </c:pt>
                <c:pt idx="2">
                  <c:v>87.9</c:v>
                </c:pt>
                <c:pt idx="3">
                  <c:v>88</c:v>
                </c:pt>
                <c:pt idx="4">
                  <c:v>91</c:v>
                </c:pt>
                <c:pt idx="5">
                  <c:v>85.9</c:v>
                </c:pt>
                <c:pt idx="6">
                  <c:v>85.7</c:v>
                </c:pt>
                <c:pt idx="7">
                  <c:v>80.2</c:v>
                </c:pt>
                <c:pt idx="8">
                  <c:v>76.099999999999994</c:v>
                </c:pt>
                <c:pt idx="9">
                  <c:v>75.3</c:v>
                </c:pt>
                <c:pt idx="10">
                  <c:v>74.2</c:v>
                </c:pt>
                <c:pt idx="11">
                  <c:v>70.099999999999994</c:v>
                </c:pt>
                <c:pt idx="12">
                  <c:v>67.5</c:v>
                </c:pt>
                <c:pt idx="13">
                  <c:v>69.900000000000006</c:v>
                </c:pt>
              </c:numCache>
            </c:numRef>
          </c:val>
          <c:smooth val="0"/>
        </c:ser>
        <c:ser>
          <c:idx val="1"/>
          <c:order val="1"/>
          <c:tx>
            <c:strRef>
              <c:f>Feuil1!$C$1</c:f>
              <c:strCache>
                <c:ptCount val="1"/>
                <c:pt idx="0">
                  <c:v>Dilaudid injecté p&lt;0,001</c:v>
                </c:pt>
              </c:strCache>
            </c:strRef>
          </c:tx>
          <c:spPr>
            <a:ln w="19050">
              <a:solidFill>
                <a:srgbClr val="EF7516"/>
              </a:solidFill>
            </a:ln>
          </c:spPr>
          <c:marker>
            <c:symbol val="square"/>
            <c:size val="6"/>
            <c:spPr>
              <a:solidFill>
                <a:srgbClr val="EF7516"/>
              </a:solidFill>
              <a:ln>
                <a:solidFill>
                  <a:srgbClr val="EF7516"/>
                </a:solidFill>
              </a:ln>
            </c:spPr>
          </c:marker>
          <c:cat>
            <c:numRef>
              <c:f>Feuil1!$A$2:$A$15</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Feuil1!$C$2:$C$15</c:f>
              <c:numCache>
                <c:formatCode>0.0</c:formatCode>
                <c:ptCount val="14"/>
                <c:pt idx="0">
                  <c:v>27.4</c:v>
                </c:pt>
                <c:pt idx="1">
                  <c:v>27</c:v>
                </c:pt>
                <c:pt idx="2">
                  <c:v>31.7</c:v>
                </c:pt>
                <c:pt idx="3">
                  <c:v>35.6</c:v>
                </c:pt>
                <c:pt idx="4">
                  <c:v>41.8</c:v>
                </c:pt>
                <c:pt idx="5">
                  <c:v>48.7</c:v>
                </c:pt>
                <c:pt idx="6">
                  <c:v>51.2</c:v>
                </c:pt>
                <c:pt idx="7">
                  <c:v>53</c:v>
                </c:pt>
                <c:pt idx="8">
                  <c:v>47.4</c:v>
                </c:pt>
                <c:pt idx="9">
                  <c:v>50.5</c:v>
                </c:pt>
                <c:pt idx="10">
                  <c:v>53.6</c:v>
                </c:pt>
                <c:pt idx="11">
                  <c:v>54</c:v>
                </c:pt>
                <c:pt idx="12">
                  <c:v>50.7</c:v>
                </c:pt>
                <c:pt idx="13">
                  <c:v>49.5</c:v>
                </c:pt>
              </c:numCache>
            </c:numRef>
          </c:val>
          <c:smooth val="0"/>
        </c:ser>
        <c:ser>
          <c:idx val="2"/>
          <c:order val="2"/>
          <c:tx>
            <c:strRef>
              <c:f>Feuil1!$D$1</c:f>
              <c:strCache>
                <c:ptCount val="1"/>
                <c:pt idx="0">
                  <c:v>Héroïne (blanche ou brune) injectée</c:v>
                </c:pt>
              </c:strCache>
            </c:strRef>
          </c:tx>
          <c:spPr>
            <a:ln w="19050">
              <a:solidFill>
                <a:srgbClr val="003742"/>
              </a:solidFill>
            </a:ln>
          </c:spPr>
          <c:marker>
            <c:symbol val="triangle"/>
            <c:size val="6"/>
            <c:spPr>
              <a:solidFill>
                <a:srgbClr val="003742"/>
              </a:solidFill>
              <a:ln>
                <a:solidFill>
                  <a:srgbClr val="003742"/>
                </a:solidFill>
              </a:ln>
            </c:spPr>
          </c:marker>
          <c:cat>
            <c:numRef>
              <c:f>Feuil1!$A$2:$A$15</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Feuil1!$D$2:$D$15</c:f>
              <c:numCache>
                <c:formatCode>0.0</c:formatCode>
                <c:ptCount val="14"/>
                <c:pt idx="0">
                  <c:v>41</c:v>
                </c:pt>
                <c:pt idx="1">
                  <c:v>34.299999999999997</c:v>
                </c:pt>
                <c:pt idx="2">
                  <c:v>28.2</c:v>
                </c:pt>
                <c:pt idx="3">
                  <c:v>23.7</c:v>
                </c:pt>
                <c:pt idx="4">
                  <c:v>22.3</c:v>
                </c:pt>
                <c:pt idx="5">
                  <c:v>31</c:v>
                </c:pt>
                <c:pt idx="6">
                  <c:v>29.4</c:v>
                </c:pt>
                <c:pt idx="7">
                  <c:v>33.6</c:v>
                </c:pt>
                <c:pt idx="8">
                  <c:v>30</c:v>
                </c:pt>
                <c:pt idx="9">
                  <c:v>29.3</c:v>
                </c:pt>
                <c:pt idx="10">
                  <c:v>28.5</c:v>
                </c:pt>
                <c:pt idx="11">
                  <c:v>33.299999999999997</c:v>
                </c:pt>
                <c:pt idx="12">
                  <c:v>35.200000000000003</c:v>
                </c:pt>
                <c:pt idx="13">
                  <c:v>30.8</c:v>
                </c:pt>
              </c:numCache>
            </c:numRef>
          </c:val>
          <c:smooth val="0"/>
        </c:ser>
        <c:ser>
          <c:idx val="3"/>
          <c:order val="3"/>
          <c:tx>
            <c:strRef>
              <c:f>Feuil1!$E$1</c:f>
              <c:strCache>
                <c:ptCount val="1"/>
                <c:pt idx="0">
                  <c:v>Crack/freebase non injectés</c:v>
                </c:pt>
              </c:strCache>
            </c:strRef>
          </c:tx>
          <c:spPr>
            <a:ln w="19050">
              <a:solidFill>
                <a:srgbClr val="9BCFE6"/>
              </a:solidFill>
              <a:prstDash val="dash"/>
            </a:ln>
          </c:spPr>
          <c:marker>
            <c:symbol val="diamond"/>
            <c:size val="8"/>
            <c:spPr>
              <a:solidFill>
                <a:srgbClr val="9BCFE6"/>
              </a:solidFill>
              <a:ln>
                <a:solidFill>
                  <a:srgbClr val="9BCFE6"/>
                </a:solidFill>
              </a:ln>
            </c:spPr>
          </c:marker>
          <c:cat>
            <c:numRef>
              <c:f>Feuil1!$A$2:$A$15</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Feuil1!$E$2:$E$15</c:f>
              <c:numCache>
                <c:formatCode>0.0</c:formatCode>
                <c:ptCount val="14"/>
                <c:pt idx="0">
                  <c:v>54.7</c:v>
                </c:pt>
                <c:pt idx="1">
                  <c:v>60</c:v>
                </c:pt>
                <c:pt idx="2">
                  <c:v>69.099999999999994</c:v>
                </c:pt>
                <c:pt idx="3">
                  <c:v>69.8</c:v>
                </c:pt>
                <c:pt idx="4">
                  <c:v>68.099999999999994</c:v>
                </c:pt>
                <c:pt idx="5">
                  <c:v>75.400000000000006</c:v>
                </c:pt>
                <c:pt idx="6">
                  <c:v>62</c:v>
                </c:pt>
                <c:pt idx="7">
                  <c:v>69.8</c:v>
                </c:pt>
                <c:pt idx="8">
                  <c:v>60.9</c:v>
                </c:pt>
                <c:pt idx="9">
                  <c:v>62.1</c:v>
                </c:pt>
                <c:pt idx="10">
                  <c:v>67.900000000000006</c:v>
                </c:pt>
                <c:pt idx="11">
                  <c:v>63.2</c:v>
                </c:pt>
                <c:pt idx="12">
                  <c:v>61.6</c:v>
                </c:pt>
                <c:pt idx="13">
                  <c:v>52.6</c:v>
                </c:pt>
              </c:numCache>
            </c:numRef>
          </c:val>
          <c:smooth val="0"/>
        </c:ser>
        <c:dLbls>
          <c:showLegendKey val="0"/>
          <c:showVal val="0"/>
          <c:showCatName val="0"/>
          <c:showSerName val="0"/>
          <c:showPercent val="0"/>
          <c:showBubbleSize val="0"/>
        </c:dLbls>
        <c:marker val="1"/>
        <c:smooth val="0"/>
        <c:axId val="236004328"/>
        <c:axId val="157280928"/>
      </c:lineChart>
      <c:catAx>
        <c:axId val="236004328"/>
        <c:scaling>
          <c:orientation val="minMax"/>
        </c:scaling>
        <c:delete val="0"/>
        <c:axPos val="b"/>
        <c:numFmt formatCode="General" sourceLinked="1"/>
        <c:majorTickMark val="out"/>
        <c:minorTickMark val="none"/>
        <c:tickLblPos val="nextTo"/>
        <c:txPr>
          <a:bodyPr/>
          <a:lstStyle/>
          <a:p>
            <a:pPr>
              <a:defRPr sz="1400">
                <a:latin typeface="HelveticaNeueLT Std" pitchFamily="34" charset="0"/>
              </a:defRPr>
            </a:pPr>
            <a:endParaRPr lang="fr-FR"/>
          </a:p>
        </c:txPr>
        <c:crossAx val="157280928"/>
        <c:crosses val="autoZero"/>
        <c:auto val="1"/>
        <c:lblAlgn val="ctr"/>
        <c:lblOffset val="100"/>
        <c:noMultiLvlLbl val="0"/>
      </c:catAx>
      <c:valAx>
        <c:axId val="157280928"/>
        <c:scaling>
          <c:orientation val="minMax"/>
        </c:scaling>
        <c:delete val="0"/>
        <c:axPos val="l"/>
        <c:majorGridlines>
          <c:spPr>
            <a:ln w="6350">
              <a:solidFill>
                <a:schemeClr val="bg1">
                  <a:lumMod val="75000"/>
                </a:schemeClr>
              </a:solidFill>
              <a:prstDash val="sysDash"/>
            </a:ln>
          </c:spPr>
        </c:majorGridlines>
        <c:title>
          <c:tx>
            <c:rich>
              <a:bodyPr rot="-5400000" vert="horz"/>
              <a:lstStyle/>
              <a:p>
                <a:pPr>
                  <a:defRPr sz="1600"/>
                </a:pPr>
                <a:r>
                  <a:rPr lang="fr-CA" sz="1600" b="0" dirty="0" smtClean="0">
                    <a:latin typeface="HelveticaNeueLT Std" pitchFamily="34" charset="0"/>
                  </a:rPr>
                  <a:t>Proportion</a:t>
                </a:r>
                <a:r>
                  <a:rPr lang="fr-CA" sz="1600" b="0" baseline="0" dirty="0" smtClean="0">
                    <a:latin typeface="HelveticaNeueLT Std" pitchFamily="34" charset="0"/>
                  </a:rPr>
                  <a:t> de participants (%)</a:t>
                </a:r>
                <a:endParaRPr lang="fr-FR" sz="1600" b="0" dirty="0">
                  <a:latin typeface="HelveticaNeueLT Std" pitchFamily="34" charset="0"/>
                </a:endParaRPr>
              </a:p>
            </c:rich>
          </c:tx>
          <c:layout>
            <c:manualLayout>
              <c:xMode val="edge"/>
              <c:yMode val="edge"/>
              <c:x val="1.365001691025718E-2"/>
              <c:y val="0.28928831636570107"/>
            </c:manualLayout>
          </c:layout>
          <c:overlay val="0"/>
        </c:title>
        <c:numFmt formatCode="0" sourceLinked="0"/>
        <c:majorTickMark val="out"/>
        <c:minorTickMark val="none"/>
        <c:tickLblPos val="nextTo"/>
        <c:txPr>
          <a:bodyPr/>
          <a:lstStyle/>
          <a:p>
            <a:pPr>
              <a:defRPr sz="1400">
                <a:latin typeface="HelveticaNeueLT Std" pitchFamily="34" charset="0"/>
              </a:defRPr>
            </a:pPr>
            <a:endParaRPr lang="fr-FR"/>
          </a:p>
        </c:txPr>
        <c:crossAx val="236004328"/>
        <c:crosses val="autoZero"/>
        <c:crossBetween val="between"/>
        <c:majorUnit val="20"/>
      </c:valAx>
    </c:plotArea>
    <c:legend>
      <c:legendPos val="t"/>
      <c:layout>
        <c:manualLayout>
          <c:xMode val="edge"/>
          <c:yMode val="edge"/>
          <c:x val="0.11328703703703702"/>
          <c:y val="2.579281240892932E-3"/>
          <c:w val="0.43655500801565317"/>
          <c:h val="0.18534831675717808"/>
        </c:manualLayout>
      </c:layout>
      <c:overlay val="0"/>
      <c:txPr>
        <a:bodyPr/>
        <a:lstStyle/>
        <a:p>
          <a:pPr>
            <a:defRPr sz="1200">
              <a:latin typeface="HelveticaNeueLT Std" pitchFamily="34" charset="0"/>
            </a:defRPr>
          </a:pPr>
          <a:endParaRPr lang="fr-FR"/>
        </a:p>
      </c:txPr>
    </c:legend>
    <c:plotVisOnly val="1"/>
    <c:dispBlanksAs val="gap"/>
    <c:showDLblsOverMax val="0"/>
  </c:chart>
  <c:txPr>
    <a:bodyPr/>
    <a:lstStyle/>
    <a:p>
      <a:pPr>
        <a:defRPr sz="1800"/>
      </a:pPr>
      <a:endParaRPr lang="fr-FR"/>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dirty="0" smtClean="0"/>
              <a:t>2009-2017</a:t>
            </a:r>
            <a:endParaRPr lang="en-US" dirty="0"/>
          </a:p>
        </c:rich>
      </c:tx>
      <c:layout/>
      <c:overlay val="0"/>
    </c:title>
    <c:autoTitleDeleted val="0"/>
    <c:plotArea>
      <c:layout/>
      <c:pieChart>
        <c:varyColors val="1"/>
        <c:ser>
          <c:idx val="0"/>
          <c:order val="0"/>
          <c:tx>
            <c:strRef>
              <c:f>Feuil1!$B$1</c:f>
              <c:strCache>
                <c:ptCount val="1"/>
                <c:pt idx="0">
                  <c:v>2009-2015</c:v>
                </c:pt>
              </c:strCache>
            </c:strRef>
          </c:tx>
          <c:dPt>
            <c:idx val="0"/>
            <c:bubble3D val="0"/>
            <c:spPr>
              <a:solidFill>
                <a:schemeClr val="accent5">
                  <a:lumMod val="75000"/>
                </a:schemeClr>
              </a:solidFill>
            </c:spPr>
          </c:dPt>
          <c:dPt>
            <c:idx val="1"/>
            <c:bubble3D val="0"/>
            <c:spPr>
              <a:solidFill>
                <a:schemeClr val="accent6"/>
              </a:solidFill>
            </c:spPr>
          </c:dPt>
          <c:dPt>
            <c:idx val="2"/>
            <c:bubble3D val="0"/>
            <c:spPr>
              <a:solidFill>
                <a:schemeClr val="bg1"/>
              </a:solidFill>
            </c:spPr>
          </c:dPt>
          <c:dPt>
            <c:idx val="3"/>
            <c:bubble3D val="0"/>
            <c:spPr>
              <a:solidFill>
                <a:schemeClr val="tx1"/>
              </a:solidFill>
            </c:spPr>
          </c:dPt>
          <c:dPt>
            <c:idx val="4"/>
            <c:bubble3D val="0"/>
            <c:spPr>
              <a:solidFill>
                <a:schemeClr val="accent5">
                  <a:lumMod val="40000"/>
                  <a:lumOff val="60000"/>
                </a:schemeClr>
              </a:solidFill>
            </c:spPr>
          </c:dPt>
          <c:dLbls>
            <c:dLbl>
              <c:idx val="0"/>
              <c:numFmt formatCode="0.0\ %" sourceLinked="0"/>
              <c:spPr>
                <a:noFill/>
                <a:ln>
                  <a:noFill/>
                </a:ln>
                <a:effectLst/>
              </c:spPr>
              <c:txPr>
                <a:bodyPr wrap="square" lIns="38100" tIns="19050" rIns="38100" bIns="19050" anchor="ctr">
                  <a:spAutoFit/>
                </a:bodyPr>
                <a:lstStyle/>
                <a:p>
                  <a:pPr>
                    <a:defRPr>
                      <a:solidFill>
                        <a:schemeClr val="bg1"/>
                      </a:solidFill>
                    </a:defRPr>
                  </a:pPr>
                  <a:endParaRPr lang="fr-FR"/>
                </a:p>
              </c:txPr>
              <c:showLegendKey val="0"/>
              <c:showVal val="0"/>
              <c:showCatName val="0"/>
              <c:showSerName val="0"/>
              <c:showPercent val="1"/>
              <c:showBubbleSize val="0"/>
            </c:dLbl>
            <c:dLbl>
              <c:idx val="1"/>
              <c:numFmt formatCode="0.0\ %" sourceLinked="0"/>
              <c:spPr>
                <a:noFill/>
                <a:ln>
                  <a:noFill/>
                </a:ln>
                <a:effectLst/>
              </c:spPr>
              <c:txPr>
                <a:bodyPr wrap="square" lIns="38100" tIns="19050" rIns="38100" bIns="19050" anchor="ctr">
                  <a:spAutoFit/>
                </a:bodyPr>
                <a:lstStyle/>
                <a:p>
                  <a:pPr>
                    <a:defRPr>
                      <a:solidFill>
                        <a:schemeClr val="bg1"/>
                      </a:solidFill>
                    </a:defRPr>
                  </a:pPr>
                  <a:endParaRPr lang="fr-FR"/>
                </a:p>
              </c:txPr>
              <c:showLegendKey val="0"/>
              <c:showVal val="0"/>
              <c:showCatName val="0"/>
              <c:showSerName val="0"/>
              <c:showPercent val="1"/>
              <c:showBubbleSize val="0"/>
            </c:dLbl>
            <c:dLbl>
              <c:idx val="2"/>
              <c:numFmt formatCode="0.0\ %" sourceLinked="0"/>
              <c:spPr>
                <a:noFill/>
                <a:ln>
                  <a:noFill/>
                </a:ln>
                <a:effectLst/>
              </c:spPr>
              <c:txPr>
                <a:bodyPr wrap="square" lIns="38100" tIns="19050" rIns="38100" bIns="19050" anchor="ctr">
                  <a:spAutoFit/>
                </a:bodyPr>
                <a:lstStyle/>
                <a:p>
                  <a:pPr>
                    <a:defRPr/>
                  </a:pPr>
                  <a:endParaRPr lang="fr-FR"/>
                </a:p>
              </c:txPr>
              <c:showLegendKey val="0"/>
              <c:showVal val="0"/>
              <c:showCatName val="0"/>
              <c:showSerName val="0"/>
              <c:showPercent val="1"/>
              <c:showBubbleSize val="0"/>
            </c:dLbl>
            <c:dLbl>
              <c:idx val="3"/>
              <c:numFmt formatCode="0.0\ %" sourceLinked="0"/>
              <c:spPr>
                <a:noFill/>
                <a:ln>
                  <a:noFill/>
                </a:ln>
                <a:effectLst/>
              </c:spPr>
              <c:txPr>
                <a:bodyPr wrap="square" lIns="38100" tIns="19050" rIns="38100" bIns="19050" anchor="ctr">
                  <a:spAutoFit/>
                </a:bodyPr>
                <a:lstStyle/>
                <a:p>
                  <a:pPr>
                    <a:defRPr/>
                  </a:pPr>
                  <a:endParaRPr lang="fr-FR"/>
                </a:p>
              </c:txPr>
              <c:showLegendKey val="0"/>
              <c:showVal val="0"/>
              <c:showCatName val="0"/>
              <c:showSerName val="0"/>
              <c:showPercent val="1"/>
              <c:showBubbleSize val="0"/>
            </c:dLbl>
            <c:dLbl>
              <c:idx val="4"/>
              <c:numFmt formatCode="0.0\ %" sourceLinked="0"/>
              <c:spPr>
                <a:noFill/>
                <a:ln>
                  <a:noFill/>
                </a:ln>
                <a:effectLst/>
              </c:spPr>
              <c:txPr>
                <a:bodyPr wrap="square" lIns="38100" tIns="19050" rIns="38100" bIns="19050" anchor="ctr">
                  <a:spAutoFit/>
                </a:bodyPr>
                <a:lstStyle/>
                <a:p>
                  <a:pPr>
                    <a:defRPr/>
                  </a:pPr>
                  <a:endParaRPr lang="fr-FR"/>
                </a:p>
              </c:txPr>
              <c:showLegendKey val="0"/>
              <c:showVal val="0"/>
              <c:showCatName val="0"/>
              <c:showSerName val="0"/>
              <c:showPercent val="1"/>
              <c:showBubbleSize val="0"/>
            </c:dLbl>
            <c:numFmt formatCode="0.0%" sourceLinked="0"/>
            <c:spPr>
              <a:noFill/>
              <a:ln>
                <a:noFill/>
              </a:ln>
              <a:effectLst/>
            </c:spPr>
            <c:showLegendKey val="0"/>
            <c:showVal val="0"/>
            <c:showCatName val="0"/>
            <c:showSerName val="0"/>
            <c:showPercent val="1"/>
            <c:showBubbleSize val="0"/>
            <c:showLeaderLines val="1"/>
            <c:leaderLines>
              <c:spPr>
                <a:ln>
                  <a:solidFill>
                    <a:schemeClr val="bg1"/>
                  </a:solidFill>
                </a:ln>
              </c:spPr>
            </c:leaderLines>
            <c:extLst>
              <c:ext xmlns:c15="http://schemas.microsoft.com/office/drawing/2012/chart" uri="{CE6537A1-D6FC-4f65-9D91-7224C49458BB}">
                <c15:layout/>
              </c:ext>
            </c:extLst>
          </c:dLbls>
          <c:cat>
            <c:strRef>
              <c:f>Feuil1!$A$2:$A$6</c:f>
              <c:strCache>
                <c:ptCount val="5"/>
                <c:pt idx="0">
                  <c:v>cocaïne</c:v>
                </c:pt>
                <c:pt idx="1">
                  <c:v>médicaments opioïdes</c:v>
                </c:pt>
                <c:pt idx="2">
                  <c:v>héroïne</c:v>
                </c:pt>
                <c:pt idx="3">
                  <c:v>crack/freebase</c:v>
                </c:pt>
                <c:pt idx="4">
                  <c:v>autres</c:v>
                </c:pt>
              </c:strCache>
            </c:strRef>
          </c:cat>
          <c:val>
            <c:numRef>
              <c:f>Feuil1!$B$2:$B$6</c:f>
              <c:numCache>
                <c:formatCode>General</c:formatCode>
                <c:ptCount val="5"/>
                <c:pt idx="0">
                  <c:v>42</c:v>
                </c:pt>
                <c:pt idx="1">
                  <c:v>41.1</c:v>
                </c:pt>
                <c:pt idx="2">
                  <c:v>9.4</c:v>
                </c:pt>
                <c:pt idx="3">
                  <c:v>2.7</c:v>
                </c:pt>
                <c:pt idx="4">
                  <c:v>4.8</c:v>
                </c:pt>
              </c:numCache>
            </c:numRef>
          </c:val>
        </c:ser>
        <c:dLbls>
          <c:showLegendKey val="0"/>
          <c:showVal val="0"/>
          <c:showCatName val="0"/>
          <c:showSerName val="0"/>
          <c:showPercent val="1"/>
          <c:showBubbleSize val="0"/>
          <c:showLeaderLines val="1"/>
        </c:dLbls>
        <c:firstSliceAng val="0"/>
      </c:pieChart>
    </c:plotArea>
    <c:legend>
      <c:legendPos val="r"/>
      <c:layout/>
      <c:overlay val="0"/>
      <c:txPr>
        <a:bodyPr/>
        <a:lstStyle/>
        <a:p>
          <a:pPr>
            <a:defRPr lang="fr-FR" sz="1600">
              <a:latin typeface="HelveticaNeueLT Std" pitchFamily="34" charset="0"/>
            </a:defRPr>
          </a:pPr>
          <a:endParaRPr lang="fr-FR"/>
        </a:p>
      </c:txPr>
    </c:legend>
    <c:plotVisOnly val="1"/>
    <c:dispBlanksAs val="zero"/>
    <c:showDLblsOverMax val="0"/>
  </c:chart>
  <c:txPr>
    <a:bodyPr/>
    <a:lstStyle/>
    <a:p>
      <a:pPr>
        <a:defRPr sz="1800">
          <a:solidFill>
            <a:schemeClr val="tx1">
              <a:lumMod val="65000"/>
              <a:lumOff val="35000"/>
            </a:schemeClr>
          </a:solidFill>
        </a:defRPr>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718138755932538"/>
          <c:y val="0.16466161425178949"/>
          <c:w val="0.86400191071515464"/>
          <c:h val="0.75063921646210907"/>
        </c:manualLayout>
      </c:layout>
      <c:lineChart>
        <c:grouping val="standard"/>
        <c:varyColors val="0"/>
        <c:ser>
          <c:idx val="0"/>
          <c:order val="0"/>
          <c:tx>
            <c:strRef>
              <c:f>Feuil1!$B$1</c:f>
              <c:strCache>
                <c:ptCount val="1"/>
                <c:pt idx="0">
                  <c:v>Cocaïne ou crack injectés</c:v>
                </c:pt>
              </c:strCache>
            </c:strRef>
          </c:tx>
          <c:spPr>
            <a:ln w="19050">
              <a:solidFill>
                <a:srgbClr val="1C819A"/>
              </a:solidFill>
            </a:ln>
          </c:spPr>
          <c:marker>
            <c:symbol val="circle"/>
            <c:size val="6"/>
          </c:marker>
          <c:cat>
            <c:numRef>
              <c:f>Feuil1!$A$2:$A$8</c:f>
              <c:numCache>
                <c:formatCode>General</c:formatCode>
                <c:ptCount val="7"/>
                <c:pt idx="0">
                  <c:v>2010</c:v>
                </c:pt>
                <c:pt idx="1">
                  <c:v>2011</c:v>
                </c:pt>
                <c:pt idx="2">
                  <c:v>2012</c:v>
                </c:pt>
                <c:pt idx="3">
                  <c:v>2013</c:v>
                </c:pt>
                <c:pt idx="4">
                  <c:v>2014</c:v>
                </c:pt>
                <c:pt idx="5">
                  <c:v>2015</c:v>
                </c:pt>
                <c:pt idx="6">
                  <c:v>2016</c:v>
                </c:pt>
              </c:numCache>
            </c:numRef>
          </c:cat>
          <c:val>
            <c:numRef>
              <c:f>Feuil1!$B$2:$B$8</c:f>
              <c:numCache>
                <c:formatCode>0.0</c:formatCode>
                <c:ptCount val="7"/>
                <c:pt idx="0">
                  <c:v>49.4</c:v>
                </c:pt>
                <c:pt idx="1">
                  <c:v>51.6</c:v>
                </c:pt>
                <c:pt idx="2">
                  <c:v>49.8</c:v>
                </c:pt>
                <c:pt idx="3">
                  <c:v>46.8</c:v>
                </c:pt>
                <c:pt idx="4">
                  <c:v>43.3</c:v>
                </c:pt>
                <c:pt idx="5">
                  <c:v>40.1</c:v>
                </c:pt>
                <c:pt idx="6">
                  <c:v>44.5</c:v>
                </c:pt>
              </c:numCache>
            </c:numRef>
          </c:val>
          <c:smooth val="0"/>
        </c:ser>
        <c:ser>
          <c:idx val="1"/>
          <c:order val="1"/>
          <c:tx>
            <c:strRef>
              <c:f>Feuil1!$C$1</c:f>
              <c:strCache>
                <c:ptCount val="1"/>
                <c:pt idx="0">
                  <c:v>Héroïne injectée</c:v>
                </c:pt>
              </c:strCache>
            </c:strRef>
          </c:tx>
          <c:spPr>
            <a:ln w="19050">
              <a:solidFill>
                <a:srgbClr val="EF7516"/>
              </a:solidFill>
            </a:ln>
          </c:spPr>
          <c:marker>
            <c:symbol val="square"/>
            <c:size val="6"/>
            <c:spPr>
              <a:solidFill>
                <a:srgbClr val="EF7516"/>
              </a:solidFill>
              <a:ln>
                <a:solidFill>
                  <a:srgbClr val="EF7516"/>
                </a:solidFill>
              </a:ln>
            </c:spPr>
          </c:marker>
          <c:cat>
            <c:numRef>
              <c:f>Feuil1!$A$2:$A$8</c:f>
              <c:numCache>
                <c:formatCode>General</c:formatCode>
                <c:ptCount val="7"/>
                <c:pt idx="0">
                  <c:v>2010</c:v>
                </c:pt>
                <c:pt idx="1">
                  <c:v>2011</c:v>
                </c:pt>
                <c:pt idx="2">
                  <c:v>2012</c:v>
                </c:pt>
                <c:pt idx="3">
                  <c:v>2013</c:v>
                </c:pt>
                <c:pt idx="4">
                  <c:v>2014</c:v>
                </c:pt>
                <c:pt idx="5">
                  <c:v>2015</c:v>
                </c:pt>
                <c:pt idx="6">
                  <c:v>2016</c:v>
                </c:pt>
              </c:numCache>
            </c:numRef>
          </c:cat>
          <c:val>
            <c:numRef>
              <c:f>Feuil1!$C$2:$C$8</c:f>
              <c:numCache>
                <c:formatCode>0.0</c:formatCode>
                <c:ptCount val="7"/>
                <c:pt idx="0">
                  <c:v>9</c:v>
                </c:pt>
                <c:pt idx="1">
                  <c:v>10</c:v>
                </c:pt>
                <c:pt idx="2">
                  <c:v>8.4</c:v>
                </c:pt>
                <c:pt idx="3">
                  <c:v>6.9</c:v>
                </c:pt>
                <c:pt idx="4">
                  <c:v>10.3</c:v>
                </c:pt>
                <c:pt idx="5">
                  <c:v>10.9</c:v>
                </c:pt>
                <c:pt idx="6">
                  <c:v>11.3</c:v>
                </c:pt>
              </c:numCache>
            </c:numRef>
          </c:val>
          <c:smooth val="0"/>
        </c:ser>
        <c:ser>
          <c:idx val="2"/>
          <c:order val="2"/>
          <c:tx>
            <c:strRef>
              <c:f>Feuil1!$D$1</c:f>
              <c:strCache>
                <c:ptCount val="1"/>
                <c:pt idx="0">
                  <c:v>Médicaments opioïdes injectés non prescrits</c:v>
                </c:pt>
              </c:strCache>
            </c:strRef>
          </c:tx>
          <c:spPr>
            <a:ln w="19050">
              <a:solidFill>
                <a:srgbClr val="003742"/>
              </a:solidFill>
            </a:ln>
          </c:spPr>
          <c:marker>
            <c:symbol val="triangle"/>
            <c:size val="6"/>
            <c:spPr>
              <a:solidFill>
                <a:srgbClr val="003742"/>
              </a:solidFill>
              <a:ln>
                <a:solidFill>
                  <a:srgbClr val="003742"/>
                </a:solidFill>
              </a:ln>
            </c:spPr>
          </c:marker>
          <c:cat>
            <c:numRef>
              <c:f>Feuil1!$A$2:$A$8</c:f>
              <c:numCache>
                <c:formatCode>General</c:formatCode>
                <c:ptCount val="7"/>
                <c:pt idx="0">
                  <c:v>2010</c:v>
                </c:pt>
                <c:pt idx="1">
                  <c:v>2011</c:v>
                </c:pt>
                <c:pt idx="2">
                  <c:v>2012</c:v>
                </c:pt>
                <c:pt idx="3">
                  <c:v>2013</c:v>
                </c:pt>
                <c:pt idx="4">
                  <c:v>2014</c:v>
                </c:pt>
                <c:pt idx="5">
                  <c:v>2015</c:v>
                </c:pt>
                <c:pt idx="6">
                  <c:v>2016</c:v>
                </c:pt>
              </c:numCache>
            </c:numRef>
          </c:cat>
          <c:val>
            <c:numRef>
              <c:f>Feuil1!$D$2:$D$8</c:f>
              <c:numCache>
                <c:formatCode>0.0</c:formatCode>
                <c:ptCount val="7"/>
                <c:pt idx="0">
                  <c:v>40.200000000000003</c:v>
                </c:pt>
                <c:pt idx="1">
                  <c:v>35.6</c:v>
                </c:pt>
                <c:pt idx="2">
                  <c:v>40.299999999999997</c:v>
                </c:pt>
                <c:pt idx="3">
                  <c:v>42.9</c:v>
                </c:pt>
                <c:pt idx="4">
                  <c:v>42.8</c:v>
                </c:pt>
                <c:pt idx="5">
                  <c:v>44</c:v>
                </c:pt>
                <c:pt idx="6">
                  <c:v>39.4</c:v>
                </c:pt>
              </c:numCache>
            </c:numRef>
          </c:val>
          <c:smooth val="0"/>
        </c:ser>
        <c:ser>
          <c:idx val="3"/>
          <c:order val="3"/>
          <c:tx>
            <c:strRef>
              <c:f>Feuil1!$E$1</c:f>
              <c:strCache>
                <c:ptCount val="1"/>
                <c:pt idx="0">
                  <c:v>Autres drogues injectées</c:v>
                </c:pt>
              </c:strCache>
            </c:strRef>
          </c:tx>
          <c:spPr>
            <a:ln w="19050">
              <a:solidFill>
                <a:srgbClr val="9BCFE6"/>
              </a:solidFill>
            </a:ln>
          </c:spPr>
          <c:marker>
            <c:symbol val="diamond"/>
            <c:size val="7"/>
            <c:spPr>
              <a:solidFill>
                <a:srgbClr val="9BCFE6"/>
              </a:solidFill>
              <a:ln>
                <a:solidFill>
                  <a:srgbClr val="9BCFE6"/>
                </a:solidFill>
              </a:ln>
            </c:spPr>
          </c:marker>
          <c:cat>
            <c:numRef>
              <c:f>Feuil1!$A$2:$A$8</c:f>
              <c:numCache>
                <c:formatCode>General</c:formatCode>
                <c:ptCount val="7"/>
                <c:pt idx="0">
                  <c:v>2010</c:v>
                </c:pt>
                <c:pt idx="1">
                  <c:v>2011</c:v>
                </c:pt>
                <c:pt idx="2">
                  <c:v>2012</c:v>
                </c:pt>
                <c:pt idx="3">
                  <c:v>2013</c:v>
                </c:pt>
                <c:pt idx="4">
                  <c:v>2014</c:v>
                </c:pt>
                <c:pt idx="5">
                  <c:v>2015</c:v>
                </c:pt>
                <c:pt idx="6">
                  <c:v>2016</c:v>
                </c:pt>
              </c:numCache>
            </c:numRef>
          </c:cat>
          <c:val>
            <c:numRef>
              <c:f>Feuil1!$E$2:$E$8</c:f>
              <c:numCache>
                <c:formatCode>0.0</c:formatCode>
                <c:ptCount val="7"/>
                <c:pt idx="0">
                  <c:v>1.4</c:v>
                </c:pt>
                <c:pt idx="1">
                  <c:v>2.8</c:v>
                </c:pt>
                <c:pt idx="2">
                  <c:v>1.5</c:v>
                </c:pt>
                <c:pt idx="3">
                  <c:v>3.4</c:v>
                </c:pt>
                <c:pt idx="4">
                  <c:v>3.6</c:v>
                </c:pt>
                <c:pt idx="5">
                  <c:v>5</c:v>
                </c:pt>
                <c:pt idx="6">
                  <c:v>4.7</c:v>
                </c:pt>
              </c:numCache>
            </c:numRef>
          </c:val>
          <c:smooth val="0"/>
        </c:ser>
        <c:dLbls>
          <c:showLegendKey val="0"/>
          <c:showVal val="0"/>
          <c:showCatName val="0"/>
          <c:showSerName val="0"/>
          <c:showPercent val="0"/>
          <c:showBubbleSize val="0"/>
        </c:dLbls>
        <c:marker val="1"/>
        <c:smooth val="0"/>
        <c:axId val="157282888"/>
        <c:axId val="122536776"/>
      </c:lineChart>
      <c:catAx>
        <c:axId val="157282888"/>
        <c:scaling>
          <c:orientation val="minMax"/>
        </c:scaling>
        <c:delete val="0"/>
        <c:axPos val="b"/>
        <c:numFmt formatCode="General" sourceLinked="1"/>
        <c:majorTickMark val="out"/>
        <c:minorTickMark val="none"/>
        <c:tickLblPos val="nextTo"/>
        <c:txPr>
          <a:bodyPr/>
          <a:lstStyle/>
          <a:p>
            <a:pPr>
              <a:defRPr sz="1200">
                <a:latin typeface="HelveticaNeueLT Std" pitchFamily="34" charset="0"/>
              </a:defRPr>
            </a:pPr>
            <a:endParaRPr lang="fr-FR"/>
          </a:p>
        </c:txPr>
        <c:crossAx val="122536776"/>
        <c:crosses val="autoZero"/>
        <c:auto val="1"/>
        <c:lblAlgn val="ctr"/>
        <c:lblOffset val="100"/>
        <c:noMultiLvlLbl val="0"/>
      </c:catAx>
      <c:valAx>
        <c:axId val="122536776"/>
        <c:scaling>
          <c:orientation val="minMax"/>
        </c:scaling>
        <c:delete val="0"/>
        <c:axPos val="l"/>
        <c:majorGridlines>
          <c:spPr>
            <a:ln w="6350">
              <a:solidFill>
                <a:schemeClr val="bg1">
                  <a:lumMod val="75000"/>
                </a:schemeClr>
              </a:solidFill>
              <a:prstDash val="sysDash"/>
            </a:ln>
          </c:spPr>
        </c:majorGridlines>
        <c:title>
          <c:tx>
            <c:rich>
              <a:bodyPr rot="-5400000" vert="horz"/>
              <a:lstStyle/>
              <a:p>
                <a:pPr>
                  <a:defRPr b="0">
                    <a:latin typeface="HelveticaNeueLT Std" pitchFamily="34" charset="0"/>
                  </a:defRPr>
                </a:pPr>
                <a:r>
                  <a:rPr lang="fr-CA" sz="1600" b="0" dirty="0" smtClean="0">
                    <a:latin typeface="HelveticaNeueLT Std" pitchFamily="34" charset="0"/>
                  </a:rPr>
                  <a:t>Proportion</a:t>
                </a:r>
                <a:r>
                  <a:rPr lang="fr-CA" sz="1600" b="0" baseline="0" dirty="0" smtClean="0">
                    <a:latin typeface="HelveticaNeueLT Std" pitchFamily="34" charset="0"/>
                  </a:rPr>
                  <a:t> des participants (%)</a:t>
                </a:r>
                <a:endParaRPr lang="fr-FR" sz="1600" b="0" dirty="0">
                  <a:latin typeface="HelveticaNeueLT Std" pitchFamily="34" charset="0"/>
                </a:endParaRPr>
              </a:p>
            </c:rich>
          </c:tx>
          <c:layout>
            <c:manualLayout>
              <c:xMode val="edge"/>
              <c:yMode val="edge"/>
              <c:x val="2.7988740461344516E-2"/>
              <c:y val="0.19136971833951927"/>
            </c:manualLayout>
          </c:layout>
          <c:overlay val="0"/>
        </c:title>
        <c:numFmt formatCode="0" sourceLinked="0"/>
        <c:majorTickMark val="out"/>
        <c:minorTickMark val="none"/>
        <c:tickLblPos val="nextTo"/>
        <c:txPr>
          <a:bodyPr/>
          <a:lstStyle/>
          <a:p>
            <a:pPr>
              <a:defRPr sz="1400">
                <a:latin typeface="HelveticaNeueLT Std" pitchFamily="34" charset="0"/>
              </a:defRPr>
            </a:pPr>
            <a:endParaRPr lang="fr-FR"/>
          </a:p>
        </c:txPr>
        <c:crossAx val="157282888"/>
        <c:crosses val="autoZero"/>
        <c:crossBetween val="between"/>
        <c:majorUnit val="20"/>
      </c:valAx>
    </c:plotArea>
    <c:legend>
      <c:legendPos val="t"/>
      <c:legendEntry>
        <c:idx val="2"/>
        <c:txPr>
          <a:bodyPr/>
          <a:lstStyle/>
          <a:p>
            <a:pPr>
              <a:defRPr sz="1100">
                <a:latin typeface="HelveticaNeueLT Std" pitchFamily="34" charset="0"/>
              </a:defRPr>
            </a:pPr>
            <a:endParaRPr lang="fr-FR"/>
          </a:p>
        </c:txPr>
      </c:legendEntry>
      <c:layout>
        <c:manualLayout>
          <c:xMode val="edge"/>
          <c:yMode val="edge"/>
          <c:x val="0"/>
          <c:y val="1.7347803192132385E-2"/>
          <c:w val="0.89527403291278007"/>
          <c:h val="0.11047682099002228"/>
        </c:manualLayout>
      </c:layout>
      <c:overlay val="0"/>
      <c:txPr>
        <a:bodyPr/>
        <a:lstStyle/>
        <a:p>
          <a:pPr>
            <a:defRPr sz="1200">
              <a:latin typeface="HelveticaNeueLT Std" pitchFamily="34" charset="0"/>
            </a:defRPr>
          </a:pPr>
          <a:endParaRPr lang="fr-FR"/>
        </a:p>
      </c:txPr>
    </c:legend>
    <c:plotVisOnly val="1"/>
    <c:dispBlanksAs val="gap"/>
    <c:showDLblsOverMax val="0"/>
  </c:chart>
  <c:txPr>
    <a:bodyPr/>
    <a:lstStyle/>
    <a:p>
      <a:pPr>
        <a:defRPr sz="1800"/>
      </a:pPr>
      <a:endParaRPr lang="fr-FR"/>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280863130098156"/>
          <c:y val="0.12689876759902094"/>
          <c:w val="0.87853740480458264"/>
          <c:h val="0.78551079306454641"/>
        </c:manualLayout>
      </c:layout>
      <c:lineChart>
        <c:grouping val="standard"/>
        <c:varyColors val="0"/>
        <c:ser>
          <c:idx val="0"/>
          <c:order val="0"/>
          <c:tx>
            <c:strRef>
              <c:f>Feuil1!$B$1</c:f>
              <c:strCache>
                <c:ptCount val="1"/>
                <c:pt idx="0">
                  <c:v>Emprunt de seringues</c:v>
                </c:pt>
              </c:strCache>
            </c:strRef>
          </c:tx>
          <c:spPr>
            <a:ln w="19050">
              <a:solidFill>
                <a:srgbClr val="1C819A"/>
              </a:solidFill>
            </a:ln>
          </c:spPr>
          <c:marker>
            <c:symbol val="circle"/>
            <c:size val="6"/>
          </c:marker>
          <c:cat>
            <c:numRef>
              <c:f>Feuil1!$A$2:$A$23</c:f>
              <c:numCache>
                <c:formatCode>General</c:formatCode>
                <c:ptCount val="22"/>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numCache>
            </c:numRef>
          </c:cat>
          <c:val>
            <c:numRef>
              <c:f>Feuil1!$B$2:$B$23</c:f>
              <c:numCache>
                <c:formatCode>0.0</c:formatCode>
                <c:ptCount val="22"/>
                <c:pt idx="0">
                  <c:v>43.4</c:v>
                </c:pt>
                <c:pt idx="1">
                  <c:v>41.9</c:v>
                </c:pt>
                <c:pt idx="2">
                  <c:v>39</c:v>
                </c:pt>
                <c:pt idx="3">
                  <c:v>35.4</c:v>
                </c:pt>
                <c:pt idx="4">
                  <c:v>39.9</c:v>
                </c:pt>
                <c:pt idx="5">
                  <c:v>38.6</c:v>
                </c:pt>
                <c:pt idx="6">
                  <c:v>35.799999999999997</c:v>
                </c:pt>
                <c:pt idx="7">
                  <c:v>32.200000000000003</c:v>
                </c:pt>
                <c:pt idx="8">
                  <c:v>33.4</c:v>
                </c:pt>
                <c:pt idx="9">
                  <c:v>29.1</c:v>
                </c:pt>
                <c:pt idx="10">
                  <c:v>24.9</c:v>
                </c:pt>
                <c:pt idx="11">
                  <c:v>21.4</c:v>
                </c:pt>
                <c:pt idx="12">
                  <c:v>25.4</c:v>
                </c:pt>
                <c:pt idx="13">
                  <c:v>24.5</c:v>
                </c:pt>
                <c:pt idx="14">
                  <c:v>22.1</c:v>
                </c:pt>
                <c:pt idx="15">
                  <c:v>19.3</c:v>
                </c:pt>
                <c:pt idx="16">
                  <c:v>17.5</c:v>
                </c:pt>
                <c:pt idx="17">
                  <c:v>17.600000000000001</c:v>
                </c:pt>
                <c:pt idx="18">
                  <c:v>16.899999999999999</c:v>
                </c:pt>
                <c:pt idx="19">
                  <c:v>18.5</c:v>
                </c:pt>
                <c:pt idx="20">
                  <c:v>14.4</c:v>
                </c:pt>
                <c:pt idx="21">
                  <c:v>16.399999999999999</c:v>
                </c:pt>
              </c:numCache>
            </c:numRef>
          </c:val>
          <c:smooth val="0"/>
        </c:ser>
        <c:ser>
          <c:idx val="1"/>
          <c:order val="1"/>
          <c:tx>
            <c:strRef>
              <c:f>Feuil1!$C$1</c:f>
              <c:strCache>
                <c:ptCount val="1"/>
                <c:pt idx="0">
                  <c:v>Emprunt d'autres matériels</c:v>
                </c:pt>
              </c:strCache>
            </c:strRef>
          </c:tx>
          <c:spPr>
            <a:ln w="19050">
              <a:solidFill>
                <a:srgbClr val="EF7516"/>
              </a:solidFill>
            </a:ln>
          </c:spPr>
          <c:marker>
            <c:symbol val="square"/>
            <c:size val="6"/>
            <c:spPr>
              <a:solidFill>
                <a:srgbClr val="EF7516"/>
              </a:solidFill>
              <a:ln>
                <a:solidFill>
                  <a:srgbClr val="EF7516"/>
                </a:solidFill>
              </a:ln>
            </c:spPr>
          </c:marker>
          <c:cat>
            <c:numRef>
              <c:f>Feuil1!$A$2:$A$23</c:f>
              <c:numCache>
                <c:formatCode>General</c:formatCode>
                <c:ptCount val="22"/>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numCache>
            </c:numRef>
          </c:cat>
          <c:val>
            <c:numRef>
              <c:f>Feuil1!$C$2:$C$23</c:f>
              <c:numCache>
                <c:formatCode>General</c:formatCode>
                <c:ptCount val="22"/>
                <c:pt idx="12" formatCode="0.0">
                  <c:v>29.8</c:v>
                </c:pt>
                <c:pt idx="13" formatCode="0.0">
                  <c:v>31.6</c:v>
                </c:pt>
                <c:pt idx="14" formatCode="0.0">
                  <c:v>31.4</c:v>
                </c:pt>
                <c:pt idx="15" formatCode="0.0">
                  <c:v>33</c:v>
                </c:pt>
                <c:pt idx="16" formatCode="0.0">
                  <c:v>30.1</c:v>
                </c:pt>
                <c:pt idx="17" formatCode="0.0">
                  <c:v>26.7</c:v>
                </c:pt>
                <c:pt idx="18" formatCode="0.0">
                  <c:v>25.8</c:v>
                </c:pt>
                <c:pt idx="19" formatCode="0.0">
                  <c:v>27.3</c:v>
                </c:pt>
                <c:pt idx="20" formatCode="0.0">
                  <c:v>24.5</c:v>
                </c:pt>
                <c:pt idx="21" formatCode="0.0">
                  <c:v>25.3</c:v>
                </c:pt>
              </c:numCache>
            </c:numRef>
          </c:val>
          <c:smooth val="0"/>
        </c:ser>
        <c:dLbls>
          <c:showLegendKey val="0"/>
          <c:showVal val="0"/>
          <c:showCatName val="0"/>
          <c:showSerName val="0"/>
          <c:showPercent val="0"/>
          <c:showBubbleSize val="0"/>
        </c:dLbls>
        <c:marker val="1"/>
        <c:smooth val="0"/>
        <c:axId val="237305296"/>
        <c:axId val="237305688"/>
      </c:lineChart>
      <c:catAx>
        <c:axId val="237305296"/>
        <c:scaling>
          <c:orientation val="minMax"/>
        </c:scaling>
        <c:delete val="0"/>
        <c:axPos val="b"/>
        <c:numFmt formatCode="General" sourceLinked="1"/>
        <c:majorTickMark val="out"/>
        <c:minorTickMark val="none"/>
        <c:tickLblPos val="nextTo"/>
        <c:txPr>
          <a:bodyPr/>
          <a:lstStyle/>
          <a:p>
            <a:pPr>
              <a:defRPr sz="1100">
                <a:latin typeface="HelveticaNeueLT Std" pitchFamily="34" charset="0"/>
              </a:defRPr>
            </a:pPr>
            <a:endParaRPr lang="fr-FR"/>
          </a:p>
        </c:txPr>
        <c:crossAx val="237305688"/>
        <c:crosses val="autoZero"/>
        <c:auto val="1"/>
        <c:lblAlgn val="ctr"/>
        <c:lblOffset val="100"/>
        <c:noMultiLvlLbl val="0"/>
      </c:catAx>
      <c:valAx>
        <c:axId val="237305688"/>
        <c:scaling>
          <c:orientation val="minMax"/>
        </c:scaling>
        <c:delete val="0"/>
        <c:axPos val="l"/>
        <c:majorGridlines>
          <c:spPr>
            <a:ln w="6350">
              <a:solidFill>
                <a:schemeClr val="bg1">
                  <a:lumMod val="75000"/>
                </a:schemeClr>
              </a:solidFill>
              <a:prstDash val="sysDash"/>
            </a:ln>
          </c:spPr>
        </c:majorGridlines>
        <c:title>
          <c:tx>
            <c:rich>
              <a:bodyPr rot="-5400000" vert="horz"/>
              <a:lstStyle/>
              <a:p>
                <a:pPr>
                  <a:defRPr sz="1600">
                    <a:latin typeface="HelveticaNeueLT Std" pitchFamily="34" charset="0"/>
                  </a:defRPr>
                </a:pPr>
                <a:r>
                  <a:rPr lang="fr-CA" sz="1600" b="0" dirty="0" smtClean="0">
                    <a:latin typeface="HelveticaNeueLT Std" pitchFamily="34" charset="0"/>
                  </a:rPr>
                  <a:t>Proportion</a:t>
                </a:r>
                <a:r>
                  <a:rPr lang="fr-CA" sz="1600" b="0" baseline="0" dirty="0" smtClean="0">
                    <a:latin typeface="HelveticaNeueLT Std" pitchFamily="34" charset="0"/>
                  </a:rPr>
                  <a:t> de participants (%)</a:t>
                </a:r>
                <a:endParaRPr lang="fr-FR" sz="1600" b="0" dirty="0">
                  <a:latin typeface="HelveticaNeueLT Std" pitchFamily="34" charset="0"/>
                </a:endParaRPr>
              </a:p>
            </c:rich>
          </c:tx>
          <c:layout>
            <c:manualLayout>
              <c:xMode val="edge"/>
              <c:yMode val="edge"/>
              <c:x val="1.5861644390292723E-2"/>
              <c:y val="0.19669365319461365"/>
            </c:manualLayout>
          </c:layout>
          <c:overlay val="0"/>
        </c:title>
        <c:numFmt formatCode="0" sourceLinked="0"/>
        <c:majorTickMark val="out"/>
        <c:minorTickMark val="none"/>
        <c:tickLblPos val="nextTo"/>
        <c:txPr>
          <a:bodyPr/>
          <a:lstStyle/>
          <a:p>
            <a:pPr>
              <a:defRPr sz="1400">
                <a:latin typeface="HelveticaNeueLT Std" pitchFamily="34" charset="0"/>
              </a:defRPr>
            </a:pPr>
            <a:endParaRPr lang="fr-FR"/>
          </a:p>
        </c:txPr>
        <c:crossAx val="237305296"/>
        <c:crosses val="autoZero"/>
        <c:crossBetween val="between"/>
        <c:majorUnit val="10"/>
      </c:valAx>
    </c:plotArea>
    <c:legend>
      <c:legendPos val="t"/>
      <c:layout>
        <c:manualLayout>
          <c:xMode val="edge"/>
          <c:yMode val="edge"/>
          <c:x val="0.18908206709814621"/>
          <c:y val="1.6609507547787679E-2"/>
          <c:w val="0.677569113073755"/>
          <c:h val="7.8718955218802109E-2"/>
        </c:manualLayout>
      </c:layout>
      <c:overlay val="0"/>
      <c:spPr>
        <a:ln>
          <a:solidFill>
            <a:srgbClr val="003742"/>
          </a:solidFill>
        </a:ln>
      </c:spPr>
      <c:txPr>
        <a:bodyPr/>
        <a:lstStyle/>
        <a:p>
          <a:pPr>
            <a:defRPr sz="1200">
              <a:latin typeface="HelveticaNeueLT Std" pitchFamily="34" charset="0"/>
            </a:defRPr>
          </a:pPr>
          <a:endParaRPr lang="fr-FR"/>
        </a:p>
      </c:txPr>
    </c:legend>
    <c:plotVisOnly val="1"/>
    <c:dispBlanksAs val="gap"/>
    <c:showDLblsOverMax val="0"/>
  </c:chart>
  <c:txPr>
    <a:bodyPr/>
    <a:lstStyle/>
    <a:p>
      <a:pPr>
        <a:defRPr sz="1800"/>
      </a:pPr>
      <a:endParaRPr lang="fr-FR"/>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2844159031644391E-2"/>
          <c:y val="8.2621627209463838E-2"/>
          <c:w val="0.8783391369846657"/>
          <c:h val="0.82978815029352704"/>
        </c:manualLayout>
      </c:layout>
      <c:lineChart>
        <c:grouping val="standard"/>
        <c:varyColors val="0"/>
        <c:ser>
          <c:idx val="0"/>
          <c:order val="0"/>
          <c:tx>
            <c:strRef>
              <c:f>Feuil1!$B$1</c:f>
              <c:strCache>
                <c:ptCount val="1"/>
                <c:pt idx="0">
                  <c:v>Montréal</c:v>
                </c:pt>
              </c:strCache>
            </c:strRef>
          </c:tx>
          <c:spPr>
            <a:ln w="19050">
              <a:solidFill>
                <a:srgbClr val="1C819A"/>
              </a:solidFill>
            </a:ln>
          </c:spPr>
          <c:marker>
            <c:symbol val="circle"/>
            <c:size val="6"/>
          </c:marker>
          <c:cat>
            <c:numRef>
              <c:f>Feuil1!$A$2:$A$22</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Feuil1!$B$2:$B$22</c:f>
              <c:numCache>
                <c:formatCode>0.0</c:formatCode>
                <c:ptCount val="21"/>
                <c:pt idx="0">
                  <c:v>5.5</c:v>
                </c:pt>
                <c:pt idx="1">
                  <c:v>6</c:v>
                </c:pt>
                <c:pt idx="2">
                  <c:v>5.8</c:v>
                </c:pt>
                <c:pt idx="3">
                  <c:v>3.6</c:v>
                </c:pt>
                <c:pt idx="4">
                  <c:v>2.7</c:v>
                </c:pt>
                <c:pt idx="5">
                  <c:v>3.3</c:v>
                </c:pt>
                <c:pt idx="6">
                  <c:v>2.2999999999999998</c:v>
                </c:pt>
                <c:pt idx="7">
                  <c:v>2.5</c:v>
                </c:pt>
                <c:pt idx="8">
                  <c:v>3.3</c:v>
                </c:pt>
                <c:pt idx="9">
                  <c:v>2.7</c:v>
                </c:pt>
                <c:pt idx="10">
                  <c:v>1.9</c:v>
                </c:pt>
                <c:pt idx="11">
                  <c:v>2</c:v>
                </c:pt>
                <c:pt idx="12">
                  <c:v>1.3</c:v>
                </c:pt>
                <c:pt idx="13">
                  <c:v>0.5</c:v>
                </c:pt>
                <c:pt idx="14">
                  <c:v>0.6</c:v>
                </c:pt>
                <c:pt idx="15">
                  <c:v>1.3</c:v>
                </c:pt>
                <c:pt idx="16">
                  <c:v>0.7</c:v>
                </c:pt>
                <c:pt idx="17">
                  <c:v>0.5</c:v>
                </c:pt>
                <c:pt idx="18">
                  <c:v>0.7</c:v>
                </c:pt>
                <c:pt idx="19">
                  <c:v>0.3</c:v>
                </c:pt>
                <c:pt idx="20" formatCode="General">
                  <c:v>0</c:v>
                </c:pt>
              </c:numCache>
            </c:numRef>
          </c:val>
          <c:smooth val="0"/>
        </c:ser>
        <c:ser>
          <c:idx val="1"/>
          <c:order val="1"/>
          <c:tx>
            <c:strRef>
              <c:f>Feuil1!$C$1</c:f>
              <c:strCache>
                <c:ptCount val="1"/>
                <c:pt idx="0">
                  <c:v>Ottawa/Outaouais</c:v>
                </c:pt>
              </c:strCache>
            </c:strRef>
          </c:tx>
          <c:spPr>
            <a:ln w="19050">
              <a:solidFill>
                <a:srgbClr val="9BCFE6"/>
              </a:solidFill>
            </a:ln>
          </c:spPr>
          <c:marker>
            <c:symbol val="square"/>
            <c:size val="6"/>
            <c:spPr>
              <a:solidFill>
                <a:srgbClr val="9BCFE6"/>
              </a:solidFill>
              <a:ln>
                <a:solidFill>
                  <a:srgbClr val="9BCFE6"/>
                </a:solidFill>
              </a:ln>
            </c:spPr>
          </c:marker>
          <c:cat>
            <c:numRef>
              <c:f>Feuil1!$A$2:$A$22</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Feuil1!$C$2:$C$22</c:f>
              <c:numCache>
                <c:formatCode>0.0</c:formatCode>
                <c:ptCount val="21"/>
                <c:pt idx="1">
                  <c:v>15.1</c:v>
                </c:pt>
                <c:pt idx="2">
                  <c:v>5.0999999999999996</c:v>
                </c:pt>
                <c:pt idx="3">
                  <c:v>4.9000000000000004</c:v>
                </c:pt>
                <c:pt idx="4">
                  <c:v>4.7</c:v>
                </c:pt>
                <c:pt idx="5">
                  <c:v>3.2</c:v>
                </c:pt>
                <c:pt idx="6">
                  <c:v>2.6</c:v>
                </c:pt>
                <c:pt idx="7">
                  <c:v>1.6</c:v>
                </c:pt>
                <c:pt idx="8">
                  <c:v>1.3</c:v>
                </c:pt>
                <c:pt idx="9">
                  <c:v>1.8</c:v>
                </c:pt>
                <c:pt idx="10">
                  <c:v>2</c:v>
                </c:pt>
                <c:pt idx="11">
                  <c:v>1.1000000000000001</c:v>
                </c:pt>
                <c:pt idx="12">
                  <c:v>1.8</c:v>
                </c:pt>
                <c:pt idx="13">
                  <c:v>1.3</c:v>
                </c:pt>
                <c:pt idx="14">
                  <c:v>0.9</c:v>
                </c:pt>
                <c:pt idx="15">
                  <c:v>1</c:v>
                </c:pt>
                <c:pt idx="16">
                  <c:v>0.7</c:v>
                </c:pt>
                <c:pt idx="17">
                  <c:v>1</c:v>
                </c:pt>
                <c:pt idx="18">
                  <c:v>0.4</c:v>
                </c:pt>
                <c:pt idx="19">
                  <c:v>0.1</c:v>
                </c:pt>
                <c:pt idx="20" formatCode="General">
                  <c:v>0.2</c:v>
                </c:pt>
              </c:numCache>
            </c:numRef>
          </c:val>
          <c:smooth val="0"/>
        </c:ser>
        <c:ser>
          <c:idx val="2"/>
          <c:order val="2"/>
          <c:tx>
            <c:strRef>
              <c:f>Feuil1!$D$1</c:f>
              <c:strCache>
                <c:ptCount val="1"/>
                <c:pt idx="0">
                  <c:v>Québec</c:v>
                </c:pt>
              </c:strCache>
            </c:strRef>
          </c:tx>
          <c:spPr>
            <a:ln w="19050">
              <a:solidFill>
                <a:srgbClr val="003742"/>
              </a:solidFill>
            </a:ln>
          </c:spPr>
          <c:marker>
            <c:symbol val="triangle"/>
            <c:size val="6"/>
            <c:spPr>
              <a:solidFill>
                <a:srgbClr val="003742"/>
              </a:solidFill>
              <a:ln>
                <a:solidFill>
                  <a:srgbClr val="003742"/>
                </a:solidFill>
              </a:ln>
            </c:spPr>
          </c:marker>
          <c:cat>
            <c:numRef>
              <c:f>Feuil1!$A$2:$A$22</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Feuil1!$D$2:$D$22</c:f>
              <c:numCache>
                <c:formatCode>0.0</c:formatCode>
                <c:ptCount val="21"/>
                <c:pt idx="0">
                  <c:v>5.0999999999999996</c:v>
                </c:pt>
                <c:pt idx="1">
                  <c:v>3.6</c:v>
                </c:pt>
                <c:pt idx="2">
                  <c:v>2.2999999999999998</c:v>
                </c:pt>
                <c:pt idx="3">
                  <c:v>2.8</c:v>
                </c:pt>
                <c:pt idx="4">
                  <c:v>1.9</c:v>
                </c:pt>
                <c:pt idx="5">
                  <c:v>2.2999999999999998</c:v>
                </c:pt>
                <c:pt idx="6">
                  <c:v>2</c:v>
                </c:pt>
                <c:pt idx="7">
                  <c:v>1.6</c:v>
                </c:pt>
                <c:pt idx="8">
                  <c:v>1.3</c:v>
                </c:pt>
                <c:pt idx="9">
                  <c:v>1.6</c:v>
                </c:pt>
                <c:pt idx="10">
                  <c:v>1.8</c:v>
                </c:pt>
                <c:pt idx="11">
                  <c:v>2.1</c:v>
                </c:pt>
                <c:pt idx="12">
                  <c:v>1.3</c:v>
                </c:pt>
                <c:pt idx="13">
                  <c:v>1.5</c:v>
                </c:pt>
                <c:pt idx="14">
                  <c:v>0.5</c:v>
                </c:pt>
                <c:pt idx="15">
                  <c:v>0.4</c:v>
                </c:pt>
                <c:pt idx="16">
                  <c:v>0.3</c:v>
                </c:pt>
                <c:pt idx="17">
                  <c:v>0.2</c:v>
                </c:pt>
                <c:pt idx="18" formatCode="General">
                  <c:v>0.2</c:v>
                </c:pt>
                <c:pt idx="19" formatCode="General">
                  <c:v>0.3</c:v>
                </c:pt>
                <c:pt idx="20" formatCode="General">
                  <c:v>0.1</c:v>
                </c:pt>
              </c:numCache>
            </c:numRef>
          </c:val>
          <c:smooth val="0"/>
        </c:ser>
        <c:ser>
          <c:idx val="3"/>
          <c:order val="3"/>
          <c:tx>
            <c:strRef>
              <c:f>Feuil1!$E$1</c:f>
              <c:strCache>
                <c:ptCount val="1"/>
                <c:pt idx="0">
                  <c:v>Réseau</c:v>
                </c:pt>
              </c:strCache>
            </c:strRef>
          </c:tx>
          <c:spPr>
            <a:ln w="19050">
              <a:solidFill>
                <a:srgbClr val="F79646">
                  <a:lumMod val="75000"/>
                </a:srgbClr>
              </a:solidFill>
            </a:ln>
          </c:spPr>
          <c:marker>
            <c:symbol val="diamond"/>
            <c:size val="8"/>
            <c:spPr>
              <a:solidFill>
                <a:srgbClr val="F79646">
                  <a:lumMod val="75000"/>
                </a:srgbClr>
              </a:solidFill>
              <a:ln>
                <a:solidFill>
                  <a:srgbClr val="F79646">
                    <a:lumMod val="75000"/>
                  </a:srgbClr>
                </a:solidFill>
              </a:ln>
            </c:spPr>
          </c:marker>
          <c:cat>
            <c:numRef>
              <c:f>Feuil1!$A$2:$A$22</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Feuil1!$E$2:$E$22</c:f>
              <c:numCache>
                <c:formatCode>0.0</c:formatCode>
                <c:ptCount val="21"/>
                <c:pt idx="0">
                  <c:v>5</c:v>
                </c:pt>
                <c:pt idx="1">
                  <c:v>5.0999999999999996</c:v>
                </c:pt>
                <c:pt idx="2">
                  <c:v>3.9</c:v>
                </c:pt>
                <c:pt idx="3">
                  <c:v>3.4</c:v>
                </c:pt>
                <c:pt idx="4">
                  <c:v>2.8</c:v>
                </c:pt>
                <c:pt idx="5">
                  <c:v>2.8</c:v>
                </c:pt>
                <c:pt idx="6">
                  <c:v>2</c:v>
                </c:pt>
                <c:pt idx="7">
                  <c:v>1.9</c:v>
                </c:pt>
                <c:pt idx="8">
                  <c:v>2.2999999999999998</c:v>
                </c:pt>
                <c:pt idx="9">
                  <c:v>2.1</c:v>
                </c:pt>
                <c:pt idx="10">
                  <c:v>1.8</c:v>
                </c:pt>
                <c:pt idx="11">
                  <c:v>1.9</c:v>
                </c:pt>
                <c:pt idx="12">
                  <c:v>1.3</c:v>
                </c:pt>
                <c:pt idx="13">
                  <c:v>0.9</c:v>
                </c:pt>
                <c:pt idx="14">
                  <c:v>0.7</c:v>
                </c:pt>
                <c:pt idx="15">
                  <c:v>0.9</c:v>
                </c:pt>
                <c:pt idx="16">
                  <c:v>0.6</c:v>
                </c:pt>
                <c:pt idx="17">
                  <c:v>0.5</c:v>
                </c:pt>
                <c:pt idx="18">
                  <c:v>0.5</c:v>
                </c:pt>
                <c:pt idx="19">
                  <c:v>0.2</c:v>
                </c:pt>
                <c:pt idx="20" formatCode="General">
                  <c:v>0.1</c:v>
                </c:pt>
              </c:numCache>
            </c:numRef>
          </c:val>
          <c:smooth val="0"/>
        </c:ser>
        <c:dLbls>
          <c:showLegendKey val="0"/>
          <c:showVal val="0"/>
          <c:showCatName val="0"/>
          <c:showSerName val="0"/>
          <c:showPercent val="0"/>
          <c:showBubbleSize val="0"/>
        </c:dLbls>
        <c:marker val="1"/>
        <c:smooth val="0"/>
        <c:axId val="237306472"/>
        <c:axId val="237306864"/>
      </c:lineChart>
      <c:catAx>
        <c:axId val="237306472"/>
        <c:scaling>
          <c:orientation val="minMax"/>
        </c:scaling>
        <c:delete val="0"/>
        <c:axPos val="b"/>
        <c:numFmt formatCode="General" sourceLinked="1"/>
        <c:majorTickMark val="out"/>
        <c:minorTickMark val="none"/>
        <c:tickLblPos val="nextTo"/>
        <c:txPr>
          <a:bodyPr/>
          <a:lstStyle/>
          <a:p>
            <a:pPr>
              <a:defRPr sz="1100">
                <a:latin typeface="HelveticaNeueLT Std" pitchFamily="34" charset="0"/>
              </a:defRPr>
            </a:pPr>
            <a:endParaRPr lang="fr-FR"/>
          </a:p>
        </c:txPr>
        <c:crossAx val="237306864"/>
        <c:crosses val="autoZero"/>
        <c:auto val="1"/>
        <c:lblAlgn val="ctr"/>
        <c:lblOffset val="100"/>
        <c:noMultiLvlLbl val="0"/>
      </c:catAx>
      <c:valAx>
        <c:axId val="237306864"/>
        <c:scaling>
          <c:orientation val="minMax"/>
          <c:max val="16"/>
        </c:scaling>
        <c:delete val="0"/>
        <c:axPos val="l"/>
        <c:majorGridlines>
          <c:spPr>
            <a:ln w="6350">
              <a:solidFill>
                <a:schemeClr val="bg1">
                  <a:lumMod val="75000"/>
                </a:schemeClr>
              </a:solidFill>
              <a:prstDash val="sysDash"/>
            </a:ln>
          </c:spPr>
        </c:majorGridlines>
        <c:title>
          <c:tx>
            <c:rich>
              <a:bodyPr rot="-5400000" vert="horz"/>
              <a:lstStyle/>
              <a:p>
                <a:pPr>
                  <a:defRPr/>
                </a:pPr>
                <a:r>
                  <a:rPr lang="fr-CA" dirty="0" smtClean="0"/>
                  <a:t>Taux</a:t>
                </a:r>
                <a:r>
                  <a:rPr lang="fr-CA" baseline="0" dirty="0" smtClean="0"/>
                  <a:t> d’incidence par 100 PA</a:t>
                </a:r>
                <a:endParaRPr lang="fr-FR" dirty="0"/>
              </a:p>
            </c:rich>
          </c:tx>
          <c:layout>
            <c:manualLayout>
              <c:xMode val="edge"/>
              <c:yMode val="edge"/>
              <c:x val="6.7807743196186742E-3"/>
              <c:y val="0.19674991381748069"/>
            </c:manualLayout>
          </c:layout>
          <c:overlay val="0"/>
        </c:title>
        <c:numFmt formatCode="0" sourceLinked="0"/>
        <c:majorTickMark val="out"/>
        <c:minorTickMark val="none"/>
        <c:tickLblPos val="nextTo"/>
        <c:txPr>
          <a:bodyPr/>
          <a:lstStyle/>
          <a:p>
            <a:pPr>
              <a:defRPr sz="1400">
                <a:latin typeface="HelveticaNeueLT Std" pitchFamily="34" charset="0"/>
              </a:defRPr>
            </a:pPr>
            <a:endParaRPr lang="fr-FR"/>
          </a:p>
        </c:txPr>
        <c:crossAx val="237306472"/>
        <c:crosses val="autoZero"/>
        <c:crossBetween val="between"/>
        <c:majorUnit val="4"/>
      </c:valAx>
    </c:plotArea>
    <c:legend>
      <c:legendPos val="t"/>
      <c:layout>
        <c:manualLayout>
          <c:xMode val="edge"/>
          <c:yMode val="edge"/>
          <c:x val="0.11328703703703701"/>
          <c:y val="2.579281240892932E-3"/>
          <c:w val="0.5788937673204434"/>
          <c:h val="5.5402671756983088E-2"/>
        </c:manualLayout>
      </c:layout>
      <c:overlay val="0"/>
      <c:spPr>
        <a:ln>
          <a:solidFill>
            <a:sysClr val="windowText" lastClr="000000"/>
          </a:solidFill>
        </a:ln>
      </c:spPr>
      <c:txPr>
        <a:bodyPr/>
        <a:lstStyle/>
        <a:p>
          <a:pPr>
            <a:defRPr sz="1200">
              <a:latin typeface="HelveticaNeueLT Std" pitchFamily="34" charset="0"/>
            </a:defRPr>
          </a:pPr>
          <a:endParaRPr lang="fr-FR"/>
        </a:p>
      </c:txPr>
    </c:legend>
    <c:plotVisOnly val="1"/>
    <c:dispBlanksAs val="gap"/>
    <c:showDLblsOverMax val="0"/>
  </c:chart>
  <c:txPr>
    <a:bodyPr/>
    <a:lstStyle/>
    <a:p>
      <a:pPr>
        <a:defRPr sz="1800"/>
      </a:pPr>
      <a:endParaRPr lang="fr-FR"/>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48997333629597E-2"/>
          <c:y val="3.6934468296463831E-2"/>
          <c:w val="0.85282584342480561"/>
          <c:h val="0.88698910861381564"/>
        </c:manualLayout>
      </c:layout>
      <c:lineChart>
        <c:grouping val="standard"/>
        <c:varyColors val="0"/>
        <c:ser>
          <c:idx val="0"/>
          <c:order val="0"/>
          <c:tx>
            <c:strRef>
              <c:f>Feuil1!$B$1</c:f>
              <c:strCache>
                <c:ptCount val="1"/>
                <c:pt idx="0">
                  <c:v>Réseau</c:v>
                </c:pt>
              </c:strCache>
            </c:strRef>
          </c:tx>
          <c:spPr>
            <a:ln w="19050">
              <a:solidFill>
                <a:srgbClr val="1C819A"/>
              </a:solidFill>
            </a:ln>
          </c:spPr>
          <c:marker>
            <c:symbol val="circle"/>
            <c:size val="6"/>
          </c:marker>
          <c:cat>
            <c:numRef>
              <c:f>Feuil1!$A$2:$A$19</c:f>
              <c:numCache>
                <c:formatCode>General</c:formatCode>
                <c:ptCount val="18"/>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numCache>
            </c:numRef>
          </c:cat>
          <c:val>
            <c:numRef>
              <c:f>Feuil1!$B$2:$B$19</c:f>
              <c:numCache>
                <c:formatCode>0.0</c:formatCode>
                <c:ptCount val="18"/>
                <c:pt idx="0">
                  <c:v>22.1</c:v>
                </c:pt>
                <c:pt idx="1">
                  <c:v>28.3</c:v>
                </c:pt>
                <c:pt idx="2">
                  <c:v>26.9</c:v>
                </c:pt>
                <c:pt idx="3">
                  <c:v>23</c:v>
                </c:pt>
                <c:pt idx="4">
                  <c:v>20.399999999999999</c:v>
                </c:pt>
                <c:pt idx="5">
                  <c:v>20.399999999999999</c:v>
                </c:pt>
                <c:pt idx="6">
                  <c:v>25.7</c:v>
                </c:pt>
                <c:pt idx="7">
                  <c:v>23</c:v>
                </c:pt>
                <c:pt idx="8">
                  <c:v>18.8</c:v>
                </c:pt>
                <c:pt idx="9">
                  <c:v>23.4</c:v>
                </c:pt>
                <c:pt idx="10">
                  <c:v>22.4</c:v>
                </c:pt>
                <c:pt idx="11">
                  <c:v>15.6</c:v>
                </c:pt>
                <c:pt idx="12">
                  <c:v>14.6</c:v>
                </c:pt>
                <c:pt idx="13">
                  <c:v>11.6</c:v>
                </c:pt>
                <c:pt idx="14">
                  <c:v>16</c:v>
                </c:pt>
                <c:pt idx="15">
                  <c:v>18.7</c:v>
                </c:pt>
                <c:pt idx="16">
                  <c:v>24.7</c:v>
                </c:pt>
                <c:pt idx="17" formatCode="General">
                  <c:v>24.3</c:v>
                </c:pt>
              </c:numCache>
            </c:numRef>
          </c:val>
          <c:smooth val="0"/>
        </c:ser>
        <c:dLbls>
          <c:showLegendKey val="0"/>
          <c:showVal val="0"/>
          <c:showCatName val="0"/>
          <c:showSerName val="0"/>
          <c:showPercent val="0"/>
          <c:showBubbleSize val="0"/>
        </c:dLbls>
        <c:marker val="1"/>
        <c:smooth val="0"/>
        <c:axId val="237308040"/>
        <c:axId val="237308432"/>
      </c:lineChart>
      <c:catAx>
        <c:axId val="237308040"/>
        <c:scaling>
          <c:orientation val="minMax"/>
        </c:scaling>
        <c:delete val="0"/>
        <c:axPos val="b"/>
        <c:numFmt formatCode="General" sourceLinked="1"/>
        <c:majorTickMark val="none"/>
        <c:minorTickMark val="none"/>
        <c:tickLblPos val="nextTo"/>
        <c:txPr>
          <a:bodyPr/>
          <a:lstStyle/>
          <a:p>
            <a:pPr>
              <a:defRPr sz="1200">
                <a:latin typeface="HelveticaNeueLT Std" pitchFamily="34" charset="0"/>
              </a:defRPr>
            </a:pPr>
            <a:endParaRPr lang="fr-FR"/>
          </a:p>
        </c:txPr>
        <c:crossAx val="237308432"/>
        <c:crosses val="autoZero"/>
        <c:auto val="1"/>
        <c:lblAlgn val="ctr"/>
        <c:lblOffset val="100"/>
        <c:noMultiLvlLbl val="0"/>
      </c:catAx>
      <c:valAx>
        <c:axId val="237308432"/>
        <c:scaling>
          <c:orientation val="minMax"/>
          <c:max val="35"/>
          <c:min val="0"/>
        </c:scaling>
        <c:delete val="0"/>
        <c:axPos val="l"/>
        <c:majorGridlines>
          <c:spPr>
            <a:ln w="6350">
              <a:solidFill>
                <a:schemeClr val="bg1">
                  <a:lumMod val="75000"/>
                </a:schemeClr>
              </a:solidFill>
              <a:prstDash val="sysDash"/>
            </a:ln>
          </c:spPr>
        </c:majorGridlines>
        <c:title>
          <c:tx>
            <c:rich>
              <a:bodyPr/>
              <a:lstStyle/>
              <a:p>
                <a:pPr>
                  <a:defRPr>
                    <a:latin typeface="HelveticaNeueLT Std" pitchFamily="34" charset="0"/>
                  </a:defRPr>
                </a:pPr>
                <a:r>
                  <a:rPr lang="fr-CA" sz="1800" b="1" i="0" baseline="0" dirty="0" smtClean="0">
                    <a:latin typeface="HelveticaNeueLT Std" pitchFamily="34" charset="0"/>
                  </a:rPr>
                  <a:t>Taux d’incidence par 100 PA</a:t>
                </a:r>
                <a:endParaRPr lang="fr-FR" sz="1800" b="1" i="0" baseline="0" dirty="0">
                  <a:latin typeface="HelveticaNeueLT Std" pitchFamily="34" charset="0"/>
                </a:endParaRPr>
              </a:p>
            </c:rich>
          </c:tx>
          <c:layout>
            <c:manualLayout>
              <c:xMode val="edge"/>
              <c:yMode val="edge"/>
              <c:x val="0"/>
              <c:y val="0.18077968838448058"/>
            </c:manualLayout>
          </c:layout>
          <c:overlay val="0"/>
        </c:title>
        <c:numFmt formatCode="0" sourceLinked="0"/>
        <c:majorTickMark val="none"/>
        <c:minorTickMark val="none"/>
        <c:tickLblPos val="nextTo"/>
        <c:txPr>
          <a:bodyPr/>
          <a:lstStyle/>
          <a:p>
            <a:pPr>
              <a:defRPr sz="1400">
                <a:latin typeface="HelveticaNeueLT Std" pitchFamily="34" charset="0"/>
              </a:defRPr>
            </a:pPr>
            <a:endParaRPr lang="fr-FR"/>
          </a:p>
        </c:txPr>
        <c:crossAx val="237308040"/>
        <c:crosses val="autoZero"/>
        <c:crossBetween val="between"/>
        <c:majorUnit val="5"/>
      </c:valAx>
    </c:plotArea>
    <c:legend>
      <c:legendPos val="r"/>
      <c:layout>
        <c:manualLayout>
          <c:xMode val="edge"/>
          <c:yMode val="edge"/>
          <c:x val="0.22393102155316078"/>
          <c:y val="8.2244393567599536E-2"/>
          <c:w val="0.20941654630966941"/>
          <c:h val="7.7882006079591531E-2"/>
        </c:manualLayout>
      </c:layout>
      <c:overlay val="0"/>
      <c:txPr>
        <a:bodyPr/>
        <a:lstStyle/>
        <a:p>
          <a:pPr>
            <a:defRPr>
              <a:latin typeface="HelveticaNeueLT Std" pitchFamily="34" charset="0"/>
            </a:defRPr>
          </a:pPr>
          <a:endParaRPr lang="fr-FR"/>
        </a:p>
      </c:txPr>
    </c:legend>
    <c:plotVisOnly val="1"/>
    <c:dispBlanksAs val="gap"/>
    <c:showDLblsOverMax val="0"/>
  </c:chart>
  <c:txPr>
    <a:bodyPr/>
    <a:lstStyle/>
    <a:p>
      <a:pPr>
        <a:defRPr sz="1800"/>
      </a:pPr>
      <a:endParaRPr lang="fr-FR"/>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61111111111112"/>
          <c:y val="0.11006256791373856"/>
          <c:w val="0.85757217847769029"/>
          <c:h val="0.80234699274982879"/>
        </c:manualLayout>
      </c:layout>
      <c:lineChart>
        <c:grouping val="standard"/>
        <c:varyColors val="0"/>
        <c:ser>
          <c:idx val="0"/>
          <c:order val="0"/>
          <c:tx>
            <c:strRef>
              <c:f>Feuil1!$B$1</c:f>
              <c:strCache>
                <c:ptCount val="1"/>
                <c:pt idx="0">
                  <c:v>Dépistage anti-VIH à vie</c:v>
                </c:pt>
              </c:strCache>
            </c:strRef>
          </c:tx>
          <c:spPr>
            <a:ln w="19050">
              <a:solidFill>
                <a:srgbClr val="1C819A"/>
              </a:solidFill>
            </a:ln>
          </c:spPr>
          <c:marker>
            <c:symbol val="circle"/>
            <c:size val="6"/>
          </c:marker>
          <c:cat>
            <c:numRef>
              <c:f>Feuil1!$A$2:$A$15</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Feuil1!$B$2:$B$15</c:f>
              <c:numCache>
                <c:formatCode>0.0</c:formatCode>
                <c:ptCount val="14"/>
                <c:pt idx="0">
                  <c:v>89.6</c:v>
                </c:pt>
                <c:pt idx="1">
                  <c:v>90.53</c:v>
                </c:pt>
                <c:pt idx="2">
                  <c:v>91.38</c:v>
                </c:pt>
                <c:pt idx="3">
                  <c:v>92.22</c:v>
                </c:pt>
                <c:pt idx="4">
                  <c:v>90.96</c:v>
                </c:pt>
                <c:pt idx="5">
                  <c:v>92.2</c:v>
                </c:pt>
                <c:pt idx="6">
                  <c:v>93.33</c:v>
                </c:pt>
                <c:pt idx="7">
                  <c:v>93.71</c:v>
                </c:pt>
                <c:pt idx="8">
                  <c:v>94.41</c:v>
                </c:pt>
                <c:pt idx="9">
                  <c:v>95.64</c:v>
                </c:pt>
                <c:pt idx="10">
                  <c:v>95.73</c:v>
                </c:pt>
                <c:pt idx="11">
                  <c:v>95.6</c:v>
                </c:pt>
                <c:pt idx="12">
                  <c:v>95.1</c:v>
                </c:pt>
                <c:pt idx="13">
                  <c:v>94.9</c:v>
                </c:pt>
              </c:numCache>
            </c:numRef>
          </c:val>
          <c:smooth val="0"/>
        </c:ser>
        <c:ser>
          <c:idx val="1"/>
          <c:order val="1"/>
          <c:tx>
            <c:strRef>
              <c:f>Feuil1!$C$1</c:f>
              <c:strCache>
                <c:ptCount val="1"/>
                <c:pt idx="0">
                  <c:v>Dépistage anti-VHC à vie</c:v>
                </c:pt>
              </c:strCache>
            </c:strRef>
          </c:tx>
          <c:spPr>
            <a:ln w="19050">
              <a:solidFill>
                <a:srgbClr val="EF7516"/>
              </a:solidFill>
            </a:ln>
          </c:spPr>
          <c:marker>
            <c:symbol val="square"/>
            <c:size val="6"/>
            <c:spPr>
              <a:solidFill>
                <a:srgbClr val="EF7516"/>
              </a:solidFill>
              <a:ln>
                <a:solidFill>
                  <a:srgbClr val="EF7516"/>
                </a:solidFill>
              </a:ln>
            </c:spPr>
          </c:marker>
          <c:cat>
            <c:numRef>
              <c:f>Feuil1!$A$2:$A$15</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Feuil1!$C$2:$C$15</c:f>
              <c:numCache>
                <c:formatCode>0.0</c:formatCode>
                <c:ptCount val="14"/>
                <c:pt idx="0">
                  <c:v>85.76</c:v>
                </c:pt>
                <c:pt idx="1">
                  <c:v>88.78</c:v>
                </c:pt>
                <c:pt idx="2">
                  <c:v>88.01</c:v>
                </c:pt>
                <c:pt idx="3">
                  <c:v>89.88</c:v>
                </c:pt>
                <c:pt idx="4">
                  <c:v>89.22</c:v>
                </c:pt>
                <c:pt idx="5">
                  <c:v>91.48</c:v>
                </c:pt>
                <c:pt idx="6">
                  <c:v>93.6</c:v>
                </c:pt>
                <c:pt idx="7">
                  <c:v>93.41</c:v>
                </c:pt>
                <c:pt idx="8">
                  <c:v>94.09</c:v>
                </c:pt>
                <c:pt idx="9">
                  <c:v>94.7</c:v>
                </c:pt>
                <c:pt idx="10">
                  <c:v>95.98</c:v>
                </c:pt>
                <c:pt idx="11">
                  <c:v>94.4</c:v>
                </c:pt>
                <c:pt idx="12">
                  <c:v>93.9</c:v>
                </c:pt>
                <c:pt idx="13">
                  <c:v>95.3</c:v>
                </c:pt>
              </c:numCache>
            </c:numRef>
          </c:val>
          <c:smooth val="0"/>
        </c:ser>
        <c:dLbls>
          <c:showLegendKey val="0"/>
          <c:showVal val="0"/>
          <c:showCatName val="0"/>
          <c:showSerName val="0"/>
          <c:showPercent val="0"/>
          <c:showBubbleSize val="0"/>
        </c:dLbls>
        <c:marker val="1"/>
        <c:smooth val="0"/>
        <c:axId val="238031016"/>
        <c:axId val="238031408"/>
      </c:lineChart>
      <c:catAx>
        <c:axId val="238031016"/>
        <c:scaling>
          <c:orientation val="minMax"/>
        </c:scaling>
        <c:delete val="0"/>
        <c:axPos val="b"/>
        <c:numFmt formatCode="General" sourceLinked="1"/>
        <c:majorTickMark val="out"/>
        <c:minorTickMark val="none"/>
        <c:tickLblPos val="nextTo"/>
        <c:txPr>
          <a:bodyPr/>
          <a:lstStyle/>
          <a:p>
            <a:pPr>
              <a:defRPr sz="1400">
                <a:latin typeface="HelveticaNeueLT Std" pitchFamily="34" charset="0"/>
              </a:defRPr>
            </a:pPr>
            <a:endParaRPr lang="fr-FR"/>
          </a:p>
        </c:txPr>
        <c:crossAx val="238031408"/>
        <c:crosses val="autoZero"/>
        <c:auto val="1"/>
        <c:lblAlgn val="ctr"/>
        <c:lblOffset val="100"/>
        <c:noMultiLvlLbl val="0"/>
      </c:catAx>
      <c:valAx>
        <c:axId val="238031408"/>
        <c:scaling>
          <c:orientation val="minMax"/>
          <c:min val="80"/>
        </c:scaling>
        <c:delete val="0"/>
        <c:axPos val="l"/>
        <c:majorGridlines>
          <c:spPr>
            <a:ln w="6350">
              <a:solidFill>
                <a:schemeClr val="bg1">
                  <a:lumMod val="75000"/>
                </a:schemeClr>
              </a:solidFill>
              <a:prstDash val="sysDash"/>
            </a:ln>
          </c:spPr>
        </c:majorGridlines>
        <c:title>
          <c:tx>
            <c:rich>
              <a:bodyPr rot="-5400000" vert="horz"/>
              <a:lstStyle/>
              <a:p>
                <a:pPr>
                  <a:defRPr>
                    <a:latin typeface="HelveticaNeueLT Std" pitchFamily="34" charset="0"/>
                  </a:defRPr>
                </a:pPr>
                <a:r>
                  <a:rPr lang="fr-CA" b="0" dirty="0" smtClean="0">
                    <a:latin typeface="HelveticaNeueLT Std" pitchFamily="34" charset="0"/>
                  </a:rPr>
                  <a:t>Proportion</a:t>
                </a:r>
                <a:r>
                  <a:rPr lang="fr-CA" b="0" baseline="0" dirty="0" smtClean="0">
                    <a:latin typeface="HelveticaNeueLT Std" pitchFamily="34" charset="0"/>
                  </a:rPr>
                  <a:t> de participants (%)</a:t>
                </a:r>
                <a:endParaRPr lang="fr-FR" b="0" dirty="0">
                  <a:latin typeface="HelveticaNeueLT Std" pitchFamily="34" charset="0"/>
                </a:endParaRPr>
              </a:p>
            </c:rich>
          </c:tx>
          <c:layout/>
          <c:overlay val="0"/>
        </c:title>
        <c:numFmt formatCode="0" sourceLinked="0"/>
        <c:majorTickMark val="out"/>
        <c:minorTickMark val="none"/>
        <c:tickLblPos val="nextTo"/>
        <c:txPr>
          <a:bodyPr/>
          <a:lstStyle/>
          <a:p>
            <a:pPr>
              <a:defRPr sz="1400">
                <a:latin typeface="HelveticaNeueLT Std" pitchFamily="34" charset="0"/>
              </a:defRPr>
            </a:pPr>
            <a:endParaRPr lang="fr-FR"/>
          </a:p>
        </c:txPr>
        <c:crossAx val="238031016"/>
        <c:crosses val="autoZero"/>
        <c:crossBetween val="between"/>
        <c:majorUnit val="5"/>
      </c:valAx>
    </c:plotArea>
    <c:legend>
      <c:legendPos val="t"/>
      <c:layout>
        <c:manualLayout>
          <c:xMode val="edge"/>
          <c:yMode val="edge"/>
          <c:x val="0.20074324055736925"/>
          <c:y val="3.1739411251857141E-2"/>
          <c:w val="0.36735444277852919"/>
          <c:h val="0.17157086124140636"/>
        </c:manualLayout>
      </c:layout>
      <c:overlay val="0"/>
      <c:spPr>
        <a:ln>
          <a:solidFill>
            <a:sysClr val="windowText" lastClr="000000"/>
          </a:solidFill>
        </a:ln>
      </c:spPr>
      <c:txPr>
        <a:bodyPr/>
        <a:lstStyle/>
        <a:p>
          <a:pPr>
            <a:defRPr sz="1400">
              <a:latin typeface="HelveticaNeueLT Std" pitchFamily="34" charset="0"/>
            </a:defRPr>
          </a:pPr>
          <a:endParaRPr lang="fr-FR"/>
        </a:p>
      </c:txPr>
    </c:legend>
    <c:plotVisOnly val="1"/>
    <c:dispBlanksAs val="gap"/>
    <c:showDLblsOverMax val="0"/>
  </c:chart>
  <c:txPr>
    <a:bodyPr/>
    <a:lstStyle/>
    <a:p>
      <a:pPr>
        <a:defRPr sz="1800"/>
      </a:pPr>
      <a:endParaRPr lang="fr-FR"/>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61111111111112"/>
          <c:y val="0.1423414513864682"/>
          <c:w val="0.85757217847769029"/>
          <c:h val="0.78270475978366549"/>
        </c:manualLayout>
      </c:layout>
      <c:lineChart>
        <c:grouping val="standard"/>
        <c:varyColors val="0"/>
        <c:ser>
          <c:idx val="0"/>
          <c:order val="0"/>
          <c:tx>
            <c:strRef>
              <c:f>Feuil1!$B$1</c:f>
              <c:strCache>
                <c:ptCount val="1"/>
                <c:pt idx="0">
                  <c:v>Dépistage anti-VIH dernière année</c:v>
                </c:pt>
              </c:strCache>
            </c:strRef>
          </c:tx>
          <c:spPr>
            <a:ln w="19050">
              <a:solidFill>
                <a:srgbClr val="1C819A"/>
              </a:solidFill>
            </a:ln>
          </c:spPr>
          <c:marker>
            <c:symbol val="circle"/>
            <c:size val="6"/>
          </c:marker>
          <c:cat>
            <c:numRef>
              <c:f>Feuil1!$A$2:$A$15</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Feuil1!$B$2:$B$15</c:f>
              <c:numCache>
                <c:formatCode>General</c:formatCode>
                <c:ptCount val="14"/>
                <c:pt idx="0">
                  <c:v>64.11</c:v>
                </c:pt>
                <c:pt idx="1">
                  <c:v>65.78</c:v>
                </c:pt>
                <c:pt idx="2">
                  <c:v>63.6</c:v>
                </c:pt>
                <c:pt idx="3">
                  <c:v>66.41</c:v>
                </c:pt>
                <c:pt idx="4">
                  <c:v>66.27</c:v>
                </c:pt>
                <c:pt idx="5">
                  <c:v>69.069999999999993</c:v>
                </c:pt>
                <c:pt idx="6">
                  <c:v>69.31</c:v>
                </c:pt>
                <c:pt idx="7">
                  <c:v>71.099999999999994</c:v>
                </c:pt>
                <c:pt idx="8">
                  <c:v>66.400000000000006</c:v>
                </c:pt>
                <c:pt idx="9">
                  <c:v>67.61</c:v>
                </c:pt>
                <c:pt idx="10">
                  <c:v>71.989999999999995</c:v>
                </c:pt>
                <c:pt idx="11">
                  <c:v>70.400000000000006</c:v>
                </c:pt>
                <c:pt idx="12">
                  <c:v>70.5</c:v>
                </c:pt>
                <c:pt idx="13">
                  <c:v>70</c:v>
                </c:pt>
              </c:numCache>
            </c:numRef>
          </c:val>
          <c:smooth val="0"/>
        </c:ser>
        <c:ser>
          <c:idx val="1"/>
          <c:order val="1"/>
          <c:tx>
            <c:strRef>
              <c:f>Feuil1!$C$1</c:f>
              <c:strCache>
                <c:ptCount val="1"/>
                <c:pt idx="0">
                  <c:v>Dépistage anti-VHC dernière année</c:v>
                </c:pt>
              </c:strCache>
            </c:strRef>
          </c:tx>
          <c:spPr>
            <a:ln w="19050">
              <a:solidFill>
                <a:srgbClr val="EF7516"/>
              </a:solidFill>
            </a:ln>
          </c:spPr>
          <c:marker>
            <c:symbol val="square"/>
            <c:size val="6"/>
            <c:spPr>
              <a:solidFill>
                <a:srgbClr val="EF7516"/>
              </a:solidFill>
              <a:ln>
                <a:solidFill>
                  <a:srgbClr val="EF7516"/>
                </a:solidFill>
              </a:ln>
            </c:spPr>
          </c:marker>
          <c:cat>
            <c:numRef>
              <c:f>Feuil1!$A$2:$A$15</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Feuil1!$C$2:$C$15</c:f>
              <c:numCache>
                <c:formatCode>General</c:formatCode>
                <c:ptCount val="14"/>
                <c:pt idx="0">
                  <c:v>48.72</c:v>
                </c:pt>
                <c:pt idx="1">
                  <c:v>55.92</c:v>
                </c:pt>
                <c:pt idx="2">
                  <c:v>54.11</c:v>
                </c:pt>
                <c:pt idx="3">
                  <c:v>55.38</c:v>
                </c:pt>
                <c:pt idx="4">
                  <c:v>52.19</c:v>
                </c:pt>
                <c:pt idx="5">
                  <c:v>55.46</c:v>
                </c:pt>
                <c:pt idx="6">
                  <c:v>53.13</c:v>
                </c:pt>
                <c:pt idx="7">
                  <c:v>57.89</c:v>
                </c:pt>
                <c:pt idx="8">
                  <c:v>56.77</c:v>
                </c:pt>
                <c:pt idx="9">
                  <c:v>58.17</c:v>
                </c:pt>
                <c:pt idx="10">
                  <c:v>65.81</c:v>
                </c:pt>
                <c:pt idx="11">
                  <c:v>60.4</c:v>
                </c:pt>
                <c:pt idx="12">
                  <c:v>57.3</c:v>
                </c:pt>
                <c:pt idx="13">
                  <c:v>64.099999999999994</c:v>
                </c:pt>
              </c:numCache>
            </c:numRef>
          </c:val>
          <c:smooth val="0"/>
        </c:ser>
        <c:dLbls>
          <c:showLegendKey val="0"/>
          <c:showVal val="0"/>
          <c:showCatName val="0"/>
          <c:showSerName val="0"/>
          <c:showPercent val="0"/>
          <c:showBubbleSize val="0"/>
        </c:dLbls>
        <c:marker val="1"/>
        <c:smooth val="0"/>
        <c:axId val="238032192"/>
        <c:axId val="238032584"/>
      </c:lineChart>
      <c:catAx>
        <c:axId val="238032192"/>
        <c:scaling>
          <c:orientation val="minMax"/>
        </c:scaling>
        <c:delete val="0"/>
        <c:axPos val="b"/>
        <c:numFmt formatCode="General" sourceLinked="1"/>
        <c:majorTickMark val="out"/>
        <c:minorTickMark val="none"/>
        <c:tickLblPos val="nextTo"/>
        <c:txPr>
          <a:bodyPr/>
          <a:lstStyle/>
          <a:p>
            <a:pPr>
              <a:defRPr sz="1400">
                <a:latin typeface="HelveticaNeueLT Std" pitchFamily="34" charset="0"/>
              </a:defRPr>
            </a:pPr>
            <a:endParaRPr lang="fr-FR"/>
          </a:p>
        </c:txPr>
        <c:crossAx val="238032584"/>
        <c:crosses val="autoZero"/>
        <c:auto val="1"/>
        <c:lblAlgn val="ctr"/>
        <c:lblOffset val="100"/>
        <c:noMultiLvlLbl val="0"/>
      </c:catAx>
      <c:valAx>
        <c:axId val="238032584"/>
        <c:scaling>
          <c:orientation val="minMax"/>
          <c:max val="100"/>
          <c:min val="40"/>
        </c:scaling>
        <c:delete val="0"/>
        <c:axPos val="l"/>
        <c:majorGridlines>
          <c:spPr>
            <a:ln w="6350">
              <a:solidFill>
                <a:schemeClr val="bg1">
                  <a:lumMod val="75000"/>
                </a:schemeClr>
              </a:solidFill>
              <a:prstDash val="sysDash"/>
            </a:ln>
          </c:spPr>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HelveticaNeueLT Std" pitchFamily="34" charset="0"/>
                    <a:ea typeface="+mn-ea"/>
                    <a:cs typeface="+mn-cs"/>
                  </a:defRPr>
                </a:pPr>
                <a:r>
                  <a:rPr lang="fr-CA" sz="1800" b="0" i="0" baseline="0" dirty="0" smtClean="0">
                    <a:latin typeface="HelveticaNeueLT Std" pitchFamily="34" charset="0"/>
                  </a:rPr>
                  <a:t>Proportion de participants (%)</a:t>
                </a:r>
                <a:endParaRPr lang="fr-FR" sz="1800" b="0" i="0" baseline="0" dirty="0" smtClean="0">
                  <a:latin typeface="HelveticaNeueLT Std" pitchFamily="34" charset="0"/>
                </a:endParaRPr>
              </a:p>
            </c:rich>
          </c:tx>
          <c:layout/>
          <c:overlay val="0"/>
        </c:title>
        <c:numFmt formatCode="0" sourceLinked="0"/>
        <c:majorTickMark val="out"/>
        <c:minorTickMark val="none"/>
        <c:tickLblPos val="nextTo"/>
        <c:txPr>
          <a:bodyPr/>
          <a:lstStyle/>
          <a:p>
            <a:pPr>
              <a:defRPr sz="1400">
                <a:latin typeface="HelveticaNeueLT Std" pitchFamily="34" charset="0"/>
              </a:defRPr>
            </a:pPr>
            <a:endParaRPr lang="fr-FR"/>
          </a:p>
        </c:txPr>
        <c:crossAx val="238032192"/>
        <c:crosses val="autoZero"/>
        <c:crossBetween val="between"/>
        <c:majorUnit val="10"/>
      </c:valAx>
    </c:plotArea>
    <c:legend>
      <c:legendPos val="t"/>
      <c:layout>
        <c:manualLayout>
          <c:xMode val="edge"/>
          <c:yMode val="edge"/>
          <c:x val="0.27841049382716138"/>
          <c:y val="1.3803474266907296E-2"/>
          <c:w val="0.41077160493827158"/>
          <c:h val="0.12227572642587735"/>
        </c:manualLayout>
      </c:layout>
      <c:overlay val="0"/>
      <c:spPr>
        <a:ln>
          <a:solidFill>
            <a:sysClr val="windowText" lastClr="000000"/>
          </a:solidFill>
        </a:ln>
      </c:spPr>
      <c:txPr>
        <a:bodyPr/>
        <a:lstStyle/>
        <a:p>
          <a:pPr>
            <a:defRPr sz="1400">
              <a:latin typeface="HelveticaNeueLT Std" pitchFamily="34" charset="0"/>
            </a:defRPr>
          </a:pPr>
          <a:endParaRPr lang="fr-FR"/>
        </a:p>
      </c:txPr>
    </c:legend>
    <c:plotVisOnly val="1"/>
    <c:dispBlanksAs val="gap"/>
    <c:showDLblsOverMax val="0"/>
  </c:chart>
  <c:txPr>
    <a:bodyPr/>
    <a:lstStyle/>
    <a:p>
      <a:pPr>
        <a:defRPr sz="1800"/>
      </a:pPr>
      <a:endParaRPr lang="fr-FR"/>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0.49876</cdr:x>
      <cdr:y>0.09091</cdr:y>
    </cdr:from>
    <cdr:to>
      <cdr:x>0.99752</cdr:x>
      <cdr:y>0.1379</cdr:y>
    </cdr:to>
    <cdr:sp macro="" textlink="">
      <cdr:nvSpPr>
        <cdr:cNvPr id="2" name="ZoneTexte 1"/>
        <cdr:cNvSpPr txBox="1"/>
      </cdr:nvSpPr>
      <cdr:spPr>
        <a:xfrm xmlns:a="http://schemas.openxmlformats.org/drawingml/2006/main">
          <a:off x="4176464" y="432048"/>
          <a:ext cx="4176425" cy="22332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r>
            <a:rPr lang="fr-CA" sz="1200" dirty="0" smtClean="0">
              <a:latin typeface="HelveticaNeueLT Std" pitchFamily="34" charset="0"/>
            </a:rPr>
            <a:t>2003-2007       p&lt;0,001 ;  2007-2016      p&lt;0,001 </a:t>
          </a:r>
          <a:endParaRPr lang="fr-FR" sz="1200" dirty="0">
            <a:latin typeface="HelveticaNeueLT Std" pitchFamily="34" charset="0"/>
          </a:endParaRPr>
        </a:p>
      </cdr:txBody>
    </cdr:sp>
  </cdr:relSizeAnchor>
  <cdr:relSizeAnchor xmlns:cdr="http://schemas.openxmlformats.org/drawingml/2006/chartDrawing">
    <cdr:from>
      <cdr:x>0.83929</cdr:x>
      <cdr:y>0.09524</cdr:y>
    </cdr:from>
    <cdr:to>
      <cdr:x>0.83929</cdr:x>
      <cdr:y>0.12657</cdr:y>
    </cdr:to>
    <cdr:sp macro="" textlink="">
      <cdr:nvSpPr>
        <cdr:cNvPr id="4" name="Connecteur droit avec flèche 3"/>
        <cdr:cNvSpPr/>
      </cdr:nvSpPr>
      <cdr:spPr>
        <a:xfrm xmlns:a="http://schemas.openxmlformats.org/drawingml/2006/main" flipV="1">
          <a:off x="6768752" y="432048"/>
          <a:ext cx="0" cy="142128"/>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0.41277</cdr:x>
      <cdr:y>0.13636</cdr:y>
    </cdr:from>
    <cdr:to>
      <cdr:x>0.91154</cdr:x>
      <cdr:y>0.18334</cdr:y>
    </cdr:to>
    <cdr:sp macro="" textlink="">
      <cdr:nvSpPr>
        <cdr:cNvPr id="5" name="ZoneTexte 1"/>
        <cdr:cNvSpPr txBox="1"/>
      </cdr:nvSpPr>
      <cdr:spPr>
        <a:xfrm xmlns:a="http://schemas.openxmlformats.org/drawingml/2006/main">
          <a:off x="3456384" y="648072"/>
          <a:ext cx="4176509" cy="223274"/>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CA" sz="1200" dirty="0" smtClean="0">
              <a:latin typeface="HelveticaNeueLT Std" pitchFamily="34" charset="0"/>
            </a:rPr>
            <a:t>2003-2008       p&lt;0,001 ;  2008-2016       p&lt;0,001</a:t>
          </a:r>
          <a:endParaRPr lang="fr-FR" sz="1200" dirty="0">
            <a:latin typeface="HelveticaNeueLT Std" pitchFamily="34" charset="0"/>
          </a:endParaRPr>
        </a:p>
      </cdr:txBody>
    </cdr:sp>
  </cdr:relSizeAnchor>
  <cdr:relSizeAnchor xmlns:cdr="http://schemas.openxmlformats.org/drawingml/2006/chartDrawing">
    <cdr:from>
      <cdr:x>0.53571</cdr:x>
      <cdr:y>0.14286</cdr:y>
    </cdr:from>
    <cdr:to>
      <cdr:x>0.53571</cdr:x>
      <cdr:y>0.17418</cdr:y>
    </cdr:to>
    <cdr:sp macro="" textlink="">
      <cdr:nvSpPr>
        <cdr:cNvPr id="8" name="Connecteur droit avec flèche 7"/>
        <cdr:cNvSpPr/>
      </cdr:nvSpPr>
      <cdr:spPr>
        <a:xfrm xmlns:a="http://schemas.openxmlformats.org/drawingml/2006/main" flipV="1">
          <a:off x="4320480" y="648072"/>
          <a:ext cx="0" cy="142083"/>
        </a:xfrm>
        <a:prstGeom xmlns:a="http://schemas.openxmlformats.org/drawingml/2006/main" prst="straightConnector1">
          <a:avLst/>
        </a:prstGeom>
        <a:noFill xmlns:a="http://schemas.openxmlformats.org/drawingml/2006/main"/>
        <a:ln xmlns:a="http://schemas.openxmlformats.org/drawingml/2006/main" w="9525" cap="flat" cmpd="sng" algn="ctr">
          <a:solidFill>
            <a:sysClr val="windowText" lastClr="000000"/>
          </a:solidFill>
          <a:prstDash val="solid"/>
          <a:tailEnd type="triangle"/>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fr-FR"/>
        </a:p>
      </cdr:txBody>
    </cdr:sp>
  </cdr:relSizeAnchor>
  <cdr:relSizeAnchor xmlns:cdr="http://schemas.openxmlformats.org/drawingml/2006/chartDrawing">
    <cdr:from>
      <cdr:x>0.625</cdr:x>
      <cdr:y>0.09524</cdr:y>
    </cdr:from>
    <cdr:to>
      <cdr:x>0.625</cdr:x>
      <cdr:y>0.12657</cdr:y>
    </cdr:to>
    <cdr:sp macro="" textlink="">
      <cdr:nvSpPr>
        <cdr:cNvPr id="9" name="Connecteur droit avec flèche 8"/>
        <cdr:cNvSpPr/>
      </cdr:nvSpPr>
      <cdr:spPr>
        <a:xfrm xmlns:a="http://schemas.openxmlformats.org/drawingml/2006/main" rot="10800000" flipV="1">
          <a:off x="5040560" y="432048"/>
          <a:ext cx="0" cy="142128"/>
        </a:xfrm>
        <a:prstGeom xmlns:a="http://schemas.openxmlformats.org/drawingml/2006/main" prst="straightConnector1">
          <a:avLst/>
        </a:prstGeom>
        <a:noFill xmlns:a="http://schemas.openxmlformats.org/drawingml/2006/main"/>
        <a:ln xmlns:a="http://schemas.openxmlformats.org/drawingml/2006/main" w="9525" cap="flat" cmpd="sng" algn="ctr">
          <a:solidFill>
            <a:sysClr val="windowText" lastClr="000000"/>
          </a:solidFill>
          <a:prstDash val="solid"/>
          <a:tailEnd type="triangle"/>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fr-FR"/>
        </a:p>
      </cdr:txBody>
    </cdr:sp>
  </cdr:relSizeAnchor>
  <cdr:relSizeAnchor xmlns:cdr="http://schemas.openxmlformats.org/drawingml/2006/chartDrawing">
    <cdr:from>
      <cdr:x>0.75893</cdr:x>
      <cdr:y>0.14286</cdr:y>
    </cdr:from>
    <cdr:to>
      <cdr:x>0.75893</cdr:x>
      <cdr:y>0.17418</cdr:y>
    </cdr:to>
    <cdr:sp macro="" textlink="">
      <cdr:nvSpPr>
        <cdr:cNvPr id="10" name="Connecteur droit avec flèche 9"/>
        <cdr:cNvSpPr/>
      </cdr:nvSpPr>
      <cdr:spPr>
        <a:xfrm xmlns:a="http://schemas.openxmlformats.org/drawingml/2006/main" rot="10800000" flipV="1">
          <a:off x="6120680" y="648072"/>
          <a:ext cx="0" cy="142083"/>
        </a:xfrm>
        <a:prstGeom xmlns:a="http://schemas.openxmlformats.org/drawingml/2006/main" prst="straightConnector1">
          <a:avLst/>
        </a:prstGeom>
        <a:noFill xmlns:a="http://schemas.openxmlformats.org/drawingml/2006/main"/>
        <a:ln xmlns:a="http://schemas.openxmlformats.org/drawingml/2006/main" w="9525" cap="flat" cmpd="sng" algn="ctr">
          <a:solidFill>
            <a:sysClr val="windowText" lastClr="000000"/>
          </a:solidFill>
          <a:prstDash val="solid"/>
          <a:tailEnd type="triangle"/>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fr-FR"/>
        </a:p>
      </cdr:txBody>
    </cdr:sp>
  </cdr:relSizeAnchor>
</c:userShapes>
</file>

<file path=ppt/drawings/drawing2.xml><?xml version="1.0" encoding="utf-8"?>
<c:userShapes xmlns:c="http://schemas.openxmlformats.org/drawingml/2006/chart">
  <cdr:relSizeAnchor xmlns:cdr="http://schemas.openxmlformats.org/drawingml/2006/chartDrawing">
    <cdr:from>
      <cdr:x>0.73961</cdr:x>
      <cdr:y>0.08197</cdr:y>
    </cdr:from>
    <cdr:to>
      <cdr:x>0.73961</cdr:x>
      <cdr:y>0.1133</cdr:y>
    </cdr:to>
    <cdr:sp macro="" textlink="">
      <cdr:nvSpPr>
        <cdr:cNvPr id="4" name="Connecteur droit avec flèche 3"/>
        <cdr:cNvSpPr/>
      </cdr:nvSpPr>
      <cdr:spPr>
        <a:xfrm xmlns:a="http://schemas.openxmlformats.org/drawingml/2006/main" flipV="1">
          <a:off x="6444208" y="360040"/>
          <a:ext cx="0" cy="137617"/>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0.4173</cdr:x>
      <cdr:y>0.08197</cdr:y>
    </cdr:from>
    <cdr:to>
      <cdr:x>0.4173</cdr:x>
      <cdr:y>0.11329</cdr:y>
    </cdr:to>
    <cdr:sp macro="" textlink="">
      <cdr:nvSpPr>
        <cdr:cNvPr id="8" name="Connecteur droit avec flèche 7"/>
        <cdr:cNvSpPr/>
      </cdr:nvSpPr>
      <cdr:spPr>
        <a:xfrm xmlns:a="http://schemas.openxmlformats.org/drawingml/2006/main" flipV="1">
          <a:off x="3635896" y="360040"/>
          <a:ext cx="0" cy="137573"/>
        </a:xfrm>
        <a:prstGeom xmlns:a="http://schemas.openxmlformats.org/drawingml/2006/main" prst="straightConnector1">
          <a:avLst/>
        </a:prstGeom>
        <a:noFill xmlns:a="http://schemas.openxmlformats.org/drawingml/2006/main"/>
        <a:ln xmlns:a="http://schemas.openxmlformats.org/drawingml/2006/main" w="9525" cap="flat" cmpd="sng" algn="ctr">
          <a:solidFill>
            <a:sysClr val="windowText" lastClr="000000"/>
          </a:solidFill>
          <a:prstDash val="solid"/>
          <a:tailEnd type="triangle"/>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fr-FR"/>
        </a:p>
      </cdr:txBody>
    </cdr:sp>
  </cdr:relSizeAnchor>
  <cdr:relSizeAnchor xmlns:cdr="http://schemas.openxmlformats.org/drawingml/2006/chartDrawing">
    <cdr:from>
      <cdr:x>0.30159</cdr:x>
      <cdr:y>0.03424</cdr:y>
    </cdr:from>
    <cdr:to>
      <cdr:x>0.30159</cdr:x>
      <cdr:y>0.06557</cdr:y>
    </cdr:to>
    <cdr:sp macro="" textlink="">
      <cdr:nvSpPr>
        <cdr:cNvPr id="9" name="Connecteur droit avec flèche 8"/>
        <cdr:cNvSpPr/>
      </cdr:nvSpPr>
      <cdr:spPr>
        <a:xfrm xmlns:a="http://schemas.openxmlformats.org/drawingml/2006/main" rot="10800000" flipV="1">
          <a:off x="2627784" y="150416"/>
          <a:ext cx="0" cy="137616"/>
        </a:xfrm>
        <a:prstGeom xmlns:a="http://schemas.openxmlformats.org/drawingml/2006/main" prst="straightConnector1">
          <a:avLst/>
        </a:prstGeom>
        <a:noFill xmlns:a="http://schemas.openxmlformats.org/drawingml/2006/main"/>
        <a:ln xmlns:a="http://schemas.openxmlformats.org/drawingml/2006/main" w="9525" cap="flat" cmpd="sng" algn="ctr">
          <a:solidFill>
            <a:sysClr val="windowText" lastClr="000000"/>
          </a:solidFill>
          <a:prstDash val="solid"/>
          <a:tailEnd type="triangle"/>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fr-FR"/>
        </a:p>
      </cdr:txBody>
    </cdr:sp>
  </cdr:relSizeAnchor>
  <cdr:relSizeAnchor xmlns:cdr="http://schemas.openxmlformats.org/drawingml/2006/chartDrawing">
    <cdr:from>
      <cdr:x>0.30986</cdr:x>
      <cdr:y>0.01184</cdr:y>
    </cdr:from>
    <cdr:to>
      <cdr:x>0.42097</cdr:x>
      <cdr:y>0.05946</cdr:y>
    </cdr:to>
    <cdr:sp macro="" textlink="">
      <cdr:nvSpPr>
        <cdr:cNvPr id="11" name="ZoneTexte 10"/>
        <cdr:cNvSpPr txBox="1"/>
      </cdr:nvSpPr>
      <cdr:spPr>
        <a:xfrm xmlns:a="http://schemas.openxmlformats.org/drawingml/2006/main">
          <a:off x="2699792" y="52028"/>
          <a:ext cx="968098" cy="20917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CA" dirty="0" smtClean="0">
              <a:latin typeface="HelveticaNeueLT Std" pitchFamily="34" charset="0"/>
            </a:rPr>
            <a:t>p </a:t>
          </a:r>
          <a:r>
            <a:rPr lang="fr-CA" sz="1100" dirty="0" smtClean="0">
              <a:latin typeface="HelveticaNeueLT Std" pitchFamily="34" charset="0"/>
            </a:rPr>
            <a:t>&lt; 0,001</a:t>
          </a:r>
          <a:endParaRPr lang="fr-FR" sz="1100" dirty="0">
            <a:latin typeface="HelveticaNeueLT Std" pitchFamily="34" charset="0"/>
          </a:endParaRPr>
        </a:p>
      </cdr:txBody>
    </cdr:sp>
  </cdr:relSizeAnchor>
  <cdr:relSizeAnchor xmlns:cdr="http://schemas.openxmlformats.org/drawingml/2006/chartDrawing">
    <cdr:from>
      <cdr:x>0.4173</cdr:x>
      <cdr:y>0.06347</cdr:y>
    </cdr:from>
    <cdr:to>
      <cdr:x>0.51418</cdr:x>
      <cdr:y>0.12711</cdr:y>
    </cdr:to>
    <cdr:sp macro="" textlink="">
      <cdr:nvSpPr>
        <cdr:cNvPr id="13" name="ZoneTexte 1"/>
        <cdr:cNvSpPr txBox="1"/>
      </cdr:nvSpPr>
      <cdr:spPr>
        <a:xfrm xmlns:a="http://schemas.openxmlformats.org/drawingml/2006/main">
          <a:off x="3635896" y="278787"/>
          <a:ext cx="844112" cy="27953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CA" smtClean="0">
              <a:latin typeface="HelveticaNeueLT Std" pitchFamily="34" charset="0"/>
            </a:rPr>
            <a:t>p = </a:t>
          </a:r>
          <a:r>
            <a:rPr lang="fr-CA" sz="1100" smtClean="0">
              <a:latin typeface="HelveticaNeueLT Std" pitchFamily="34" charset="0"/>
            </a:rPr>
            <a:t>0,051</a:t>
          </a:r>
          <a:endParaRPr lang="fr-FR" sz="1100" dirty="0">
            <a:latin typeface="HelveticaNeueLT Std" pitchFamily="34" charset="0"/>
          </a:endParaRPr>
        </a:p>
      </cdr:txBody>
    </cdr:sp>
  </cdr:relSizeAnchor>
  <cdr:relSizeAnchor xmlns:cdr="http://schemas.openxmlformats.org/drawingml/2006/chartDrawing">
    <cdr:from>
      <cdr:x>0.7442</cdr:x>
      <cdr:y>0.06894</cdr:y>
    </cdr:from>
    <cdr:to>
      <cdr:x>0.85531</cdr:x>
      <cdr:y>0.13258</cdr:y>
    </cdr:to>
    <cdr:sp macro="" textlink="">
      <cdr:nvSpPr>
        <cdr:cNvPr id="14" name="ZoneTexte 1"/>
        <cdr:cNvSpPr txBox="1"/>
      </cdr:nvSpPr>
      <cdr:spPr>
        <a:xfrm xmlns:a="http://schemas.openxmlformats.org/drawingml/2006/main">
          <a:off x="6484222" y="302801"/>
          <a:ext cx="968098" cy="27953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CA" smtClean="0">
              <a:latin typeface="HelveticaNeueLT Std" pitchFamily="34" charset="0"/>
            </a:rPr>
            <a:t>p &lt; </a:t>
          </a:r>
          <a:r>
            <a:rPr lang="fr-CA" sz="1100" smtClean="0">
              <a:latin typeface="HelveticaNeueLT Std" pitchFamily="34" charset="0"/>
            </a:rPr>
            <a:t>0,001</a:t>
          </a:r>
          <a:endParaRPr lang="fr-FR" sz="1100" dirty="0">
            <a:latin typeface="HelveticaNeueLT Std" pitchFamily="34" charset="0"/>
          </a:endParaRPr>
        </a:p>
      </cdr:txBody>
    </cdr:sp>
  </cdr:relSizeAnchor>
  <cdr:relSizeAnchor xmlns:cdr="http://schemas.openxmlformats.org/drawingml/2006/chartDrawing">
    <cdr:from>
      <cdr:x>0.95449</cdr:x>
      <cdr:y>0.03279</cdr:y>
    </cdr:from>
    <cdr:to>
      <cdr:x>0.95449</cdr:x>
      <cdr:y>0.06514</cdr:y>
    </cdr:to>
    <cdr:sp macro="" textlink="">
      <cdr:nvSpPr>
        <cdr:cNvPr id="10" name="Connecteur droit avec flèche 9"/>
        <cdr:cNvSpPr/>
      </cdr:nvSpPr>
      <cdr:spPr>
        <a:xfrm xmlns:a="http://schemas.openxmlformats.org/drawingml/2006/main" flipV="1">
          <a:off x="8316416" y="144016"/>
          <a:ext cx="0" cy="142097"/>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fr-FR"/>
        </a:p>
      </cdr:txBody>
    </cdr:sp>
  </cdr:relSizeAnchor>
</c:userShapes>
</file>

<file path=ppt/drawings/drawing3.xml><?xml version="1.0" encoding="utf-8"?>
<c:userShapes xmlns:c="http://schemas.openxmlformats.org/drawingml/2006/chart">
  <cdr:relSizeAnchor xmlns:cdr="http://schemas.openxmlformats.org/drawingml/2006/chartDrawing">
    <cdr:from>
      <cdr:x>0.41322</cdr:x>
      <cdr:y>0.30229</cdr:y>
    </cdr:from>
    <cdr:to>
      <cdr:x>0.52112</cdr:x>
      <cdr:y>0.37029</cdr:y>
    </cdr:to>
    <cdr:sp macro="" textlink="">
      <cdr:nvSpPr>
        <cdr:cNvPr id="20" name="ZoneTexte 9"/>
        <cdr:cNvSpPr txBox="1"/>
      </cdr:nvSpPr>
      <cdr:spPr>
        <a:xfrm xmlns:a="http://schemas.openxmlformats.org/drawingml/2006/main">
          <a:off x="3659883" y="1368153"/>
          <a:ext cx="955711"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fr-CA"/>
          </a:defPPr>
          <a:lvl1pPr algn="l" rtl="0" fontAlgn="base">
            <a:spcBef>
              <a:spcPct val="0"/>
            </a:spcBef>
            <a:spcAft>
              <a:spcPct val="0"/>
            </a:spcAft>
            <a:defRPr kern="1200">
              <a:solidFill>
                <a:sysClr val="windowText" lastClr="000000"/>
              </a:solidFill>
              <a:latin typeface="Arial" charset="0"/>
            </a:defRPr>
          </a:lvl1pPr>
          <a:lvl2pPr marL="457200" algn="l" rtl="0" fontAlgn="base">
            <a:spcBef>
              <a:spcPct val="0"/>
            </a:spcBef>
            <a:spcAft>
              <a:spcPct val="0"/>
            </a:spcAft>
            <a:defRPr kern="1200">
              <a:solidFill>
                <a:sysClr val="windowText" lastClr="000000"/>
              </a:solidFill>
              <a:latin typeface="Arial" charset="0"/>
            </a:defRPr>
          </a:lvl2pPr>
          <a:lvl3pPr marL="914400" algn="l" rtl="0" fontAlgn="base">
            <a:spcBef>
              <a:spcPct val="0"/>
            </a:spcBef>
            <a:spcAft>
              <a:spcPct val="0"/>
            </a:spcAft>
            <a:defRPr kern="1200">
              <a:solidFill>
                <a:sysClr val="windowText" lastClr="000000"/>
              </a:solidFill>
              <a:latin typeface="Arial" charset="0"/>
            </a:defRPr>
          </a:lvl3pPr>
          <a:lvl4pPr marL="1371600" algn="l" rtl="0" fontAlgn="base">
            <a:spcBef>
              <a:spcPct val="0"/>
            </a:spcBef>
            <a:spcAft>
              <a:spcPct val="0"/>
            </a:spcAft>
            <a:defRPr kern="1200">
              <a:solidFill>
                <a:sysClr val="windowText" lastClr="000000"/>
              </a:solidFill>
              <a:latin typeface="Arial" charset="0"/>
            </a:defRPr>
          </a:lvl4pPr>
          <a:lvl5pPr marL="1828800" algn="l" rtl="0" fontAlgn="base">
            <a:spcBef>
              <a:spcPct val="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r>
            <a:rPr lang="fr-CA" sz="1400" dirty="0" smtClean="0">
              <a:latin typeface="HelveticaNeueLT Std" pitchFamily="34" charset="0"/>
            </a:rPr>
            <a:t>P &lt; 0,001</a:t>
          </a:r>
          <a:endParaRPr lang="fr-FR" sz="1400" dirty="0"/>
        </a:p>
      </cdr:txBody>
    </cdr:sp>
  </cdr:relSizeAnchor>
  <cdr:relSizeAnchor xmlns:cdr="http://schemas.openxmlformats.org/drawingml/2006/chartDrawing">
    <cdr:from>
      <cdr:x>0.4065</cdr:x>
      <cdr:y>0.30229</cdr:y>
    </cdr:from>
    <cdr:to>
      <cdr:x>0.4065</cdr:x>
      <cdr:y>0.36593</cdr:y>
    </cdr:to>
    <cdr:cxnSp macro="">
      <cdr:nvCxnSpPr>
        <cdr:cNvPr id="3" name="Connecteur droit avec flèche 2"/>
        <cdr:cNvCxnSpPr/>
      </cdr:nvCxnSpPr>
      <cdr:spPr>
        <a:xfrm xmlns:a="http://schemas.openxmlformats.org/drawingml/2006/main">
          <a:off x="3600400" y="1368152"/>
          <a:ext cx="0" cy="288032"/>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0.20332</cdr:x>
      <cdr:y>0.2199</cdr:y>
    </cdr:from>
    <cdr:to>
      <cdr:x>0.45707</cdr:x>
      <cdr:y>0.29428</cdr:y>
    </cdr:to>
    <cdr:sp macro="" textlink="">
      <cdr:nvSpPr>
        <cdr:cNvPr id="11" name="ZoneTexte 6"/>
        <cdr:cNvSpPr txBox="1"/>
      </cdr:nvSpPr>
      <cdr:spPr>
        <a:xfrm xmlns:a="http://schemas.openxmlformats.org/drawingml/2006/main">
          <a:off x="1729707" y="1000863"/>
          <a:ext cx="2158725" cy="33853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r-CA"/>
          </a:defPPr>
          <a:lvl1pPr algn="l" rtl="0" fontAlgn="base">
            <a:spcBef>
              <a:spcPct val="0"/>
            </a:spcBef>
            <a:spcAft>
              <a:spcPct val="0"/>
            </a:spcAft>
            <a:defRPr kern="1200">
              <a:solidFill>
                <a:sysClr val="windowText" lastClr="000000"/>
              </a:solidFill>
              <a:latin typeface="Arial" charset="0"/>
            </a:defRPr>
          </a:lvl1pPr>
          <a:lvl2pPr marL="457200" algn="l" rtl="0" fontAlgn="base">
            <a:spcBef>
              <a:spcPct val="0"/>
            </a:spcBef>
            <a:spcAft>
              <a:spcPct val="0"/>
            </a:spcAft>
            <a:defRPr kern="1200">
              <a:solidFill>
                <a:sysClr val="windowText" lastClr="000000"/>
              </a:solidFill>
              <a:latin typeface="Arial" charset="0"/>
            </a:defRPr>
          </a:lvl2pPr>
          <a:lvl3pPr marL="914400" algn="l" rtl="0" fontAlgn="base">
            <a:spcBef>
              <a:spcPct val="0"/>
            </a:spcBef>
            <a:spcAft>
              <a:spcPct val="0"/>
            </a:spcAft>
            <a:defRPr kern="1200">
              <a:solidFill>
                <a:sysClr val="windowText" lastClr="000000"/>
              </a:solidFill>
              <a:latin typeface="Arial" charset="0"/>
            </a:defRPr>
          </a:lvl3pPr>
          <a:lvl4pPr marL="1371600" algn="l" rtl="0" fontAlgn="base">
            <a:spcBef>
              <a:spcPct val="0"/>
            </a:spcBef>
            <a:spcAft>
              <a:spcPct val="0"/>
            </a:spcAft>
            <a:defRPr kern="1200">
              <a:solidFill>
                <a:sysClr val="windowText" lastClr="000000"/>
              </a:solidFill>
              <a:latin typeface="Arial" charset="0"/>
            </a:defRPr>
          </a:lvl4pPr>
          <a:lvl5pPr marL="1828800" algn="l" rtl="0" fontAlgn="base">
            <a:spcBef>
              <a:spcPct val="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r>
            <a:rPr lang="fr-FR" sz="1600" dirty="0" smtClean="0">
              <a:solidFill>
                <a:srgbClr val="1C819A"/>
              </a:solidFill>
              <a:latin typeface="HelveticaNeueLT Std" pitchFamily="34" charset="0"/>
            </a:rPr>
            <a:t>Montréal p &lt; 0,001</a:t>
          </a:r>
          <a:endParaRPr lang="fr-FR" sz="1600" dirty="0">
            <a:solidFill>
              <a:srgbClr val="1C819A"/>
            </a:solidFill>
            <a:latin typeface="HelveticaNeueLT Std" pitchFamily="34" charset="0"/>
          </a:endParaRPr>
        </a:p>
      </cdr:txBody>
    </cdr:sp>
  </cdr:relSizeAnchor>
  <cdr:relSizeAnchor xmlns:cdr="http://schemas.openxmlformats.org/drawingml/2006/chartDrawing">
    <cdr:from>
      <cdr:x>0.20314</cdr:x>
      <cdr:y>0.35916</cdr:y>
    </cdr:from>
    <cdr:to>
      <cdr:x>0.5671</cdr:x>
      <cdr:y>0.43354</cdr:y>
    </cdr:to>
    <cdr:sp macro="" textlink="">
      <cdr:nvSpPr>
        <cdr:cNvPr id="12" name="ZoneTexte 6"/>
        <cdr:cNvSpPr txBox="1"/>
      </cdr:nvSpPr>
      <cdr:spPr>
        <a:xfrm xmlns:a="http://schemas.openxmlformats.org/drawingml/2006/main">
          <a:off x="1728192" y="1634698"/>
          <a:ext cx="3096313" cy="3385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FR" sz="1600" dirty="0" smtClean="0">
              <a:solidFill>
                <a:srgbClr val="003742"/>
              </a:solidFill>
              <a:latin typeface="HelveticaNeueLT Std" pitchFamily="34" charset="0"/>
            </a:rPr>
            <a:t>Ville de Québec p &lt; 0,001</a:t>
          </a:r>
          <a:endParaRPr lang="fr-FR" sz="1600" dirty="0">
            <a:solidFill>
              <a:srgbClr val="003742"/>
            </a:solidFill>
            <a:latin typeface="HelveticaNeueLT Std" pitchFamily="34" charset="0"/>
          </a:endParaRPr>
        </a:p>
      </cdr:txBody>
    </cdr:sp>
  </cdr:relSizeAnchor>
  <cdr:relSizeAnchor xmlns:cdr="http://schemas.openxmlformats.org/drawingml/2006/chartDrawing">
    <cdr:from>
      <cdr:x>0.20332</cdr:x>
      <cdr:y>0.29234</cdr:y>
    </cdr:from>
    <cdr:to>
      <cdr:x>0.45707</cdr:x>
      <cdr:y>0.36672</cdr:y>
    </cdr:to>
    <cdr:sp macro="" textlink="">
      <cdr:nvSpPr>
        <cdr:cNvPr id="13" name="ZoneTexte 6"/>
        <cdr:cNvSpPr txBox="1"/>
      </cdr:nvSpPr>
      <cdr:spPr>
        <a:xfrm xmlns:a="http://schemas.openxmlformats.org/drawingml/2006/main">
          <a:off x="1729707" y="1330544"/>
          <a:ext cx="2158725" cy="3385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FR" sz="1600" dirty="0" smtClean="0">
              <a:solidFill>
                <a:schemeClr val="accent6">
                  <a:lumMod val="75000"/>
                </a:schemeClr>
              </a:solidFill>
              <a:latin typeface="HelveticaNeueLT Std" pitchFamily="34" charset="0"/>
            </a:rPr>
            <a:t>Réseau p &lt; 0,001</a:t>
          </a:r>
          <a:endParaRPr lang="fr-FR" sz="1600" dirty="0">
            <a:solidFill>
              <a:schemeClr val="accent6">
                <a:lumMod val="75000"/>
              </a:schemeClr>
            </a:solidFill>
            <a:latin typeface="HelveticaNeueLT Std" pitchFamily="34" charset="0"/>
          </a:endParaRPr>
        </a:p>
      </cdr:txBody>
    </cdr:sp>
  </cdr:relSizeAnchor>
  <cdr:relSizeAnchor xmlns:cdr="http://schemas.openxmlformats.org/drawingml/2006/chartDrawing">
    <cdr:from>
      <cdr:x>0.20314</cdr:x>
      <cdr:y>0.08404</cdr:y>
    </cdr:from>
    <cdr:to>
      <cdr:x>0.33857</cdr:x>
      <cdr:y>0.14733</cdr:y>
    </cdr:to>
    <cdr:sp macro="" textlink="">
      <cdr:nvSpPr>
        <cdr:cNvPr id="8" name="ZoneTexte 7"/>
        <cdr:cNvSpPr txBox="1"/>
      </cdr:nvSpPr>
      <cdr:spPr>
        <a:xfrm xmlns:a="http://schemas.openxmlformats.org/drawingml/2006/main">
          <a:off x="1728192" y="382507"/>
          <a:ext cx="1152128"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CA" sz="1600" u="sng" dirty="0" smtClean="0">
              <a:latin typeface="Helvetica neud"/>
            </a:rPr>
            <a:t>1995-2015 test sur période globale</a:t>
          </a:r>
          <a:endParaRPr lang="fr-CA" sz="1600" u="sng" dirty="0">
            <a:latin typeface="Helvetica neud"/>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0.27434</cdr:x>
      <cdr:y>0.32258</cdr:y>
    </cdr:from>
    <cdr:to>
      <cdr:x>0.38545</cdr:x>
      <cdr:y>0.40323</cdr:y>
    </cdr:to>
    <cdr:sp macro="" textlink="">
      <cdr:nvSpPr>
        <cdr:cNvPr id="2" name="ZoneTexte 1"/>
        <cdr:cNvSpPr txBox="1"/>
      </cdr:nvSpPr>
      <cdr:spPr>
        <a:xfrm xmlns:a="http://schemas.openxmlformats.org/drawingml/2006/main">
          <a:off x="2232248" y="1440160"/>
          <a:ext cx="904100"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CA" sz="1600" dirty="0" smtClean="0">
              <a:solidFill>
                <a:srgbClr val="1C819A"/>
              </a:solidFill>
              <a:latin typeface="HelveticaNeueLT Std" pitchFamily="34" charset="0"/>
            </a:rPr>
            <a:t>p &lt; 0,001</a:t>
          </a:r>
          <a:endParaRPr lang="fr-FR" sz="1600" dirty="0">
            <a:solidFill>
              <a:srgbClr val="1C819A"/>
            </a:solidFill>
            <a:latin typeface="HelveticaNeueLT Std" pitchFamily="34" charset="0"/>
          </a:endParaRPr>
        </a:p>
      </cdr:txBody>
    </cdr:sp>
  </cdr:relSizeAnchor>
  <cdr:relSizeAnchor xmlns:cdr="http://schemas.openxmlformats.org/drawingml/2006/chartDrawing">
    <cdr:from>
      <cdr:x>0.30973</cdr:x>
      <cdr:y>0.59677</cdr:y>
    </cdr:from>
    <cdr:to>
      <cdr:x>0.44248</cdr:x>
      <cdr:y>0.67742</cdr:y>
    </cdr:to>
    <cdr:sp macro="" textlink="">
      <cdr:nvSpPr>
        <cdr:cNvPr id="3" name="ZoneTexte 1"/>
        <cdr:cNvSpPr txBox="1"/>
      </cdr:nvSpPr>
      <cdr:spPr>
        <a:xfrm xmlns:a="http://schemas.openxmlformats.org/drawingml/2006/main">
          <a:off x="2520280" y="2664296"/>
          <a:ext cx="1080120" cy="36004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CA" sz="1600" dirty="0" smtClean="0">
              <a:solidFill>
                <a:schemeClr val="accent6">
                  <a:lumMod val="75000"/>
                </a:schemeClr>
              </a:solidFill>
              <a:latin typeface="HelveticaNeueLT Std" pitchFamily="34" charset="0"/>
            </a:rPr>
            <a:t>p &lt; 0,001</a:t>
          </a:r>
          <a:endParaRPr lang="fr-FR" sz="1600" dirty="0">
            <a:solidFill>
              <a:schemeClr val="accent6">
                <a:lumMod val="75000"/>
              </a:schemeClr>
            </a:solidFill>
            <a:latin typeface="HelveticaNeueLT Std"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0.4976</cdr:x>
      <cdr:y>0.4322</cdr:y>
    </cdr:from>
    <cdr:to>
      <cdr:x>0.60872</cdr:x>
      <cdr:y>0.5</cdr:y>
    </cdr:to>
    <cdr:sp macro="" textlink="">
      <cdr:nvSpPr>
        <cdr:cNvPr id="2" name="ZoneTexte 1"/>
        <cdr:cNvSpPr txBox="1"/>
      </cdr:nvSpPr>
      <cdr:spPr>
        <a:xfrm xmlns:a="http://schemas.openxmlformats.org/drawingml/2006/main">
          <a:off x="3977222" y="1836204"/>
          <a:ext cx="888169"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CA" sz="1400" dirty="0" smtClean="0">
              <a:solidFill>
                <a:srgbClr val="1C819A"/>
              </a:solidFill>
              <a:latin typeface="HelveticaNeueLT Std" pitchFamily="34" charset="0"/>
            </a:rPr>
            <a:t>p &lt; 0,001</a:t>
          </a:r>
          <a:endParaRPr lang="fr-FR" sz="1400" dirty="0">
            <a:solidFill>
              <a:srgbClr val="1C819A"/>
            </a:solidFill>
            <a:latin typeface="HelveticaNeueLT Std" pitchFamily="34" charset="0"/>
          </a:endParaRPr>
        </a:p>
      </cdr:txBody>
    </cdr:sp>
  </cdr:relSizeAnchor>
  <cdr:relSizeAnchor xmlns:cdr="http://schemas.openxmlformats.org/drawingml/2006/chartDrawing">
    <cdr:from>
      <cdr:x>0.6225</cdr:x>
      <cdr:y>0.71611</cdr:y>
    </cdr:from>
    <cdr:to>
      <cdr:x>0.73361</cdr:x>
      <cdr:y>0.79661</cdr:y>
    </cdr:to>
    <cdr:sp macro="" textlink="">
      <cdr:nvSpPr>
        <cdr:cNvPr id="3" name="ZoneTexte 1"/>
        <cdr:cNvSpPr txBox="1"/>
      </cdr:nvSpPr>
      <cdr:spPr>
        <a:xfrm xmlns:a="http://schemas.openxmlformats.org/drawingml/2006/main">
          <a:off x="4975573" y="3042372"/>
          <a:ext cx="888090" cy="34200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CA" sz="1400" dirty="0" smtClean="0">
              <a:solidFill>
                <a:schemeClr val="accent6">
                  <a:lumMod val="75000"/>
                </a:schemeClr>
              </a:solidFill>
              <a:latin typeface="HelveticaNeueLT Std" pitchFamily="34" charset="0"/>
            </a:rPr>
            <a:t>p &lt; 0,001</a:t>
          </a:r>
          <a:endParaRPr lang="fr-FR" sz="1400" dirty="0">
            <a:solidFill>
              <a:schemeClr val="accent6">
                <a:lumMod val="75000"/>
              </a:schemeClr>
            </a:solidFill>
            <a:latin typeface="HelveticaNeueLT Std"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0.46374</cdr:x>
      <cdr:y>0.41366</cdr:y>
    </cdr:from>
    <cdr:to>
      <cdr:x>0.57486</cdr:x>
      <cdr:y>0.49321</cdr:y>
    </cdr:to>
    <cdr:sp macro="" textlink="">
      <cdr:nvSpPr>
        <cdr:cNvPr id="2" name="ZoneTexte 1"/>
        <cdr:cNvSpPr txBox="1"/>
      </cdr:nvSpPr>
      <cdr:spPr>
        <a:xfrm xmlns:a="http://schemas.openxmlformats.org/drawingml/2006/main">
          <a:off x="3816424" y="1872208"/>
          <a:ext cx="914473"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CA" sz="1600" dirty="0" smtClean="0">
              <a:solidFill>
                <a:schemeClr val="accent6">
                  <a:lumMod val="75000"/>
                </a:schemeClr>
              </a:solidFill>
              <a:latin typeface="HelveticaNeueLT Std" pitchFamily="34" charset="0"/>
            </a:rPr>
            <a:t>p &lt; 0,001</a:t>
          </a:r>
          <a:endParaRPr lang="fr-FR" sz="1600" dirty="0">
            <a:solidFill>
              <a:schemeClr val="accent6">
                <a:lumMod val="75000"/>
              </a:schemeClr>
            </a:solidFill>
            <a:latin typeface="HelveticaNeueLT Std" pitchFamily="34" charset="0"/>
          </a:endParaRPr>
        </a:p>
      </cdr:txBody>
    </cdr:sp>
  </cdr:relSizeAnchor>
  <cdr:relSizeAnchor xmlns:cdr="http://schemas.openxmlformats.org/drawingml/2006/chartDrawing">
    <cdr:from>
      <cdr:x>0.315</cdr:x>
      <cdr:y>0.6364</cdr:y>
    </cdr:from>
    <cdr:to>
      <cdr:x>0.44499</cdr:x>
      <cdr:y>0.71579</cdr:y>
    </cdr:to>
    <cdr:sp macro="" textlink="">
      <cdr:nvSpPr>
        <cdr:cNvPr id="3" name="ZoneTexte 1"/>
        <cdr:cNvSpPr txBox="1"/>
      </cdr:nvSpPr>
      <cdr:spPr>
        <a:xfrm xmlns:a="http://schemas.openxmlformats.org/drawingml/2006/main">
          <a:off x="2592288" y="2880320"/>
          <a:ext cx="1069798" cy="35931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CA" sz="1600" dirty="0" smtClean="0">
              <a:solidFill>
                <a:srgbClr val="1C819A"/>
              </a:solidFill>
              <a:latin typeface="HelveticaNeueLT Std" pitchFamily="34" charset="0"/>
            </a:rPr>
            <a:t>p &lt; 0,001</a:t>
          </a:r>
          <a:endParaRPr lang="fr-FR" sz="1600" dirty="0">
            <a:solidFill>
              <a:srgbClr val="1C819A"/>
            </a:solidFill>
            <a:latin typeface="HelveticaNeueLT Std"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0.45499</cdr:x>
      <cdr:y>0.27047</cdr:y>
    </cdr:from>
    <cdr:to>
      <cdr:x>0.56611</cdr:x>
      <cdr:y>0.36577</cdr:y>
    </cdr:to>
    <cdr:sp macro="" textlink="">
      <cdr:nvSpPr>
        <cdr:cNvPr id="2" name="ZoneTexte 1"/>
        <cdr:cNvSpPr txBox="1"/>
      </cdr:nvSpPr>
      <cdr:spPr>
        <a:xfrm xmlns:a="http://schemas.openxmlformats.org/drawingml/2006/main">
          <a:off x="3744416" y="1224136"/>
          <a:ext cx="914473" cy="43133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CA" sz="1600" dirty="0" smtClean="0">
              <a:solidFill>
                <a:srgbClr val="1C819A"/>
              </a:solidFill>
              <a:latin typeface="HelveticaNeueLT Std" pitchFamily="34" charset="0"/>
            </a:rPr>
            <a:t>p = 0,014</a:t>
          </a:r>
          <a:endParaRPr lang="fr-FR" sz="1600" dirty="0">
            <a:solidFill>
              <a:srgbClr val="1C819A"/>
            </a:solidFill>
            <a:latin typeface="HelveticaNeueLT Std" pitchFamily="34" charset="0"/>
          </a:endParaRPr>
        </a:p>
      </cdr:txBody>
    </cdr:sp>
  </cdr:relSizeAnchor>
  <cdr:relSizeAnchor xmlns:cdr="http://schemas.openxmlformats.org/drawingml/2006/chartDrawing">
    <cdr:from>
      <cdr:x>0.43749</cdr:x>
      <cdr:y>0.44548</cdr:y>
    </cdr:from>
    <cdr:to>
      <cdr:x>0.56749</cdr:x>
      <cdr:y>0.50896</cdr:y>
    </cdr:to>
    <cdr:sp macro="" textlink="">
      <cdr:nvSpPr>
        <cdr:cNvPr id="3" name="ZoneTexte 1"/>
        <cdr:cNvSpPr txBox="1"/>
      </cdr:nvSpPr>
      <cdr:spPr>
        <a:xfrm xmlns:a="http://schemas.openxmlformats.org/drawingml/2006/main">
          <a:off x="3600400" y="2016224"/>
          <a:ext cx="1069776" cy="28731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CA" sz="1600" dirty="0" smtClean="0">
              <a:solidFill>
                <a:srgbClr val="EF7516"/>
              </a:solidFill>
              <a:latin typeface="HelveticaNeueLT Std" pitchFamily="34" charset="0"/>
            </a:rPr>
            <a:t>p &lt; 0,001</a:t>
          </a:r>
          <a:endParaRPr lang="fr-FR" sz="1600" dirty="0">
            <a:solidFill>
              <a:srgbClr val="EF7516"/>
            </a:solidFill>
            <a:latin typeface="HelveticaNeueLT Std"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0.5</cdr:x>
      <cdr:y>0.25302</cdr:y>
    </cdr:from>
    <cdr:to>
      <cdr:x>0.61112</cdr:x>
      <cdr:y>0.34832</cdr:y>
    </cdr:to>
    <cdr:sp macro="" textlink="">
      <cdr:nvSpPr>
        <cdr:cNvPr id="2" name="ZoneTexte 1"/>
        <cdr:cNvSpPr txBox="1"/>
      </cdr:nvSpPr>
      <cdr:spPr>
        <a:xfrm xmlns:a="http://schemas.openxmlformats.org/drawingml/2006/main">
          <a:off x="4018567" y="1097571"/>
          <a:ext cx="893086" cy="41340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CA" sz="1600" dirty="0" smtClean="0">
              <a:solidFill>
                <a:srgbClr val="1C819A"/>
              </a:solidFill>
              <a:latin typeface="HelveticaNeueLT Std" pitchFamily="34" charset="0"/>
            </a:rPr>
            <a:t>p &lt; 0,001</a:t>
          </a:r>
          <a:endParaRPr lang="fr-FR" sz="1600" dirty="0">
            <a:solidFill>
              <a:srgbClr val="1C819A"/>
            </a:solidFill>
            <a:latin typeface="HelveticaNeueLT Std" pitchFamily="34" charset="0"/>
          </a:endParaRPr>
        </a:p>
      </cdr:txBody>
    </cdr:sp>
  </cdr:relSizeAnchor>
  <cdr:relSizeAnchor xmlns:cdr="http://schemas.openxmlformats.org/drawingml/2006/chartDrawing">
    <cdr:from>
      <cdr:x>0.64162</cdr:x>
      <cdr:y>0.61821</cdr:y>
    </cdr:from>
    <cdr:to>
      <cdr:x>0.77162</cdr:x>
      <cdr:y>0.68169</cdr:y>
    </cdr:to>
    <cdr:sp macro="" textlink="">
      <cdr:nvSpPr>
        <cdr:cNvPr id="3" name="ZoneTexte 1"/>
        <cdr:cNvSpPr txBox="1"/>
      </cdr:nvSpPr>
      <cdr:spPr>
        <a:xfrm xmlns:a="http://schemas.openxmlformats.org/drawingml/2006/main">
          <a:off x="5156814" y="2681747"/>
          <a:ext cx="1044827" cy="27537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CA" sz="1600" dirty="0" smtClean="0">
              <a:solidFill>
                <a:srgbClr val="EF7516"/>
              </a:solidFill>
              <a:latin typeface="HelveticaNeueLT Std" pitchFamily="34" charset="0"/>
            </a:rPr>
            <a:t>p &lt; 0,001</a:t>
          </a:r>
          <a:endParaRPr lang="fr-FR" sz="1600" dirty="0">
            <a:solidFill>
              <a:srgbClr val="EF7516"/>
            </a:solidFill>
            <a:latin typeface="HelveticaNeueLT Std"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3C8B128-FC50-459C-A3A5-52760A9B0D1F}" type="datetimeFigureOut">
              <a:rPr lang="fr-FR" smtClean="0"/>
              <a:pPr/>
              <a:t>07/03/2019</a:t>
            </a:fld>
            <a:endParaRPr lang="fr-CA"/>
          </a:p>
        </p:txBody>
      </p:sp>
      <p:sp>
        <p:nvSpPr>
          <p:cNvPr id="4" name="Espace réservé du pied de page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36FC841-AED1-45CB-B5DD-4A0449AE97F2}" type="slidenum">
              <a:rPr lang="fr-CA" smtClean="0"/>
              <a:pPr/>
              <a:t>‹N°›</a:t>
            </a:fld>
            <a:endParaRPr lang="fr-CA"/>
          </a:p>
        </p:txBody>
      </p:sp>
    </p:spTree>
    <p:extLst>
      <p:ext uri="{BB962C8B-B14F-4D97-AF65-F5344CB8AC3E}">
        <p14:creationId xmlns:p14="http://schemas.microsoft.com/office/powerpoint/2010/main" val="134348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smtClean="0"/>
            </a:lvl1pPr>
          </a:lstStyle>
          <a:p>
            <a:pPr>
              <a:defRPr/>
            </a:pPr>
            <a:endParaRPr lang="fr-CA"/>
          </a:p>
        </p:txBody>
      </p:sp>
      <p:sp>
        <p:nvSpPr>
          <p:cNvPr id="4099"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smtClean="0"/>
            </a:lvl1pPr>
          </a:lstStyle>
          <a:p>
            <a:pPr>
              <a:defRPr/>
            </a:pPr>
            <a:endParaRPr lang="fr-CA"/>
          </a:p>
        </p:txBody>
      </p:sp>
      <p:sp>
        <p:nvSpPr>
          <p:cNvPr id="81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fr-CA" noProof="0" smtClean="0"/>
              <a:t>Cliquez pour modifier les styles du texte du masque</a:t>
            </a:r>
          </a:p>
          <a:p>
            <a:pPr lvl="1"/>
            <a:r>
              <a:rPr lang="fr-CA" noProof="0" smtClean="0"/>
              <a:t>Deuxième niveau</a:t>
            </a:r>
          </a:p>
          <a:p>
            <a:pPr lvl="2"/>
            <a:r>
              <a:rPr lang="fr-CA" noProof="0" smtClean="0"/>
              <a:t>Troisième niveau</a:t>
            </a:r>
          </a:p>
          <a:p>
            <a:pPr lvl="3"/>
            <a:r>
              <a:rPr lang="fr-CA" noProof="0" smtClean="0"/>
              <a:t>Quatrième niveau</a:t>
            </a:r>
          </a:p>
          <a:p>
            <a:pPr lvl="4"/>
            <a:r>
              <a:rPr lang="fr-CA" noProof="0" smtClean="0"/>
              <a:t>Cinquième niveau</a:t>
            </a:r>
          </a:p>
        </p:txBody>
      </p:sp>
      <p:sp>
        <p:nvSpPr>
          <p:cNvPr id="4102"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smtClean="0"/>
            </a:lvl1pPr>
          </a:lstStyle>
          <a:p>
            <a:pPr>
              <a:defRPr/>
            </a:pPr>
            <a:endParaRPr lang="fr-CA"/>
          </a:p>
        </p:txBody>
      </p:sp>
      <p:sp>
        <p:nvSpPr>
          <p:cNvPr id="4103"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smtClean="0"/>
            </a:lvl1pPr>
          </a:lstStyle>
          <a:p>
            <a:pPr>
              <a:defRPr/>
            </a:pPr>
            <a:fld id="{683BED66-709A-4868-925B-DF5BCB3AAC89}" type="slidenum">
              <a:rPr lang="fr-CA"/>
              <a:pPr>
                <a:defRPr/>
              </a:pPr>
              <a:t>‹N°›</a:t>
            </a:fld>
            <a:endParaRPr lang="fr-CA"/>
          </a:p>
        </p:txBody>
      </p:sp>
    </p:spTree>
    <p:extLst>
      <p:ext uri="{BB962C8B-B14F-4D97-AF65-F5344CB8AC3E}">
        <p14:creationId xmlns:p14="http://schemas.microsoft.com/office/powerpoint/2010/main" val="12354923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fr-CA" dirty="0" smtClean="0"/>
          </a:p>
        </p:txBody>
      </p:sp>
    </p:spTree>
    <p:extLst>
      <p:ext uri="{BB962C8B-B14F-4D97-AF65-F5344CB8AC3E}">
        <p14:creationId xmlns:p14="http://schemas.microsoft.com/office/powerpoint/2010/main" val="1128571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La cocaïne</a:t>
            </a:r>
            <a:r>
              <a:rPr lang="fr-CA" baseline="0" dirty="0" smtClean="0"/>
              <a:t> ou le crack comme drogues injectées le plus souvent ont diminué significativement entre 2010 et 2016, alors que les médicaments opioïdes non prescrits et la catégorie «autres drogues» injectés le plus souvent ont augmenté significativement. </a:t>
            </a:r>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12</a:t>
            </a:fld>
            <a:endParaRPr lang="fr-CA"/>
          </a:p>
        </p:txBody>
      </p:sp>
    </p:spTree>
    <p:extLst>
      <p:ext uri="{BB962C8B-B14F-4D97-AF65-F5344CB8AC3E}">
        <p14:creationId xmlns:p14="http://schemas.microsoft.com/office/powerpoint/2010/main" val="135230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L’ utilisation de seringues déjà utilisés par quelqu’un d’autre a diminué significativement et de façon quasi constante depuis 1995, mais est stable depuis 2011.  Cette stabilité</a:t>
            </a:r>
            <a:r>
              <a:rPr lang="fr-CA" baseline="0" dirty="0" smtClean="0"/>
              <a:t> est préoccupante.</a:t>
            </a:r>
            <a:endParaRPr lang="fr-CA" dirty="0" smtClean="0"/>
          </a:p>
          <a:p>
            <a:endParaRPr lang="fr-CA" dirty="0" smtClean="0"/>
          </a:p>
          <a:p>
            <a:r>
              <a:rPr lang="fr-CA" dirty="0" smtClean="0"/>
              <a:t>L’ utilisation d’au moins un item de matériel déjà utilisé par quelqu’un d’autre a diminué significativement depuis 2010.</a:t>
            </a:r>
            <a:br>
              <a:rPr lang="fr-CA" dirty="0" smtClean="0"/>
            </a:b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13</a:t>
            </a:fld>
            <a:endParaRPr lang="fr-CA"/>
          </a:p>
        </p:txBody>
      </p:sp>
    </p:spTree>
    <p:extLst>
      <p:ext uri="{BB962C8B-B14F-4D97-AF65-F5344CB8AC3E}">
        <p14:creationId xmlns:p14="http://schemas.microsoft.com/office/powerpoint/2010/main" val="308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14</a:t>
            </a:fld>
            <a:endParaRPr lang="fr-CA"/>
          </a:p>
        </p:txBody>
      </p:sp>
    </p:spTree>
    <p:extLst>
      <p:ext uri="{BB962C8B-B14F-4D97-AF65-F5344CB8AC3E}">
        <p14:creationId xmlns:p14="http://schemas.microsoft.com/office/powerpoint/2010/main" val="2322983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16</a:t>
            </a:fld>
            <a:endParaRPr lang="fr-CA"/>
          </a:p>
        </p:txBody>
      </p:sp>
    </p:spTree>
    <p:extLst>
      <p:ext uri="{BB962C8B-B14F-4D97-AF65-F5344CB8AC3E}">
        <p14:creationId xmlns:p14="http://schemas.microsoft.com/office/powerpoint/2010/main" val="3452739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17</a:t>
            </a:fld>
            <a:endParaRPr lang="fr-CA"/>
          </a:p>
        </p:txBody>
      </p:sp>
    </p:spTree>
    <p:extLst>
      <p:ext uri="{BB962C8B-B14F-4D97-AF65-F5344CB8AC3E}">
        <p14:creationId xmlns:p14="http://schemas.microsoft.com/office/powerpoint/2010/main" val="780776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4EF7897D-A879-439E-A007-E51ED0838075}" type="slidenum">
              <a:rPr lang="fr-CA" sz="1200"/>
              <a:pPr algn="r"/>
              <a:t>19</a:t>
            </a:fld>
            <a:endParaRPr lang="fr-CA" sz="1200"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fr-CA" dirty="0" smtClean="0"/>
              <a:t>L’incidence du VIH varie selon les régions. Elle est plus élevée à Montréal et dans la région d’Ottawa, suivie par la ville de Québec puis les sites semi-urbains.</a:t>
            </a:r>
          </a:p>
          <a:p>
            <a:pPr eaLnBrk="1" hangingPunct="1"/>
            <a:endParaRPr lang="fr-CA" dirty="0" smtClean="0"/>
          </a:p>
          <a:p>
            <a:pPr eaLnBrk="1" hangingPunct="1"/>
            <a:r>
              <a:rPr lang="fr-CA" dirty="0" smtClean="0"/>
              <a:t>Le taux d’incidence du VHC est un peu plus bas dans les sites semi-urbains.</a:t>
            </a:r>
            <a:endParaRPr lang="fr-FR" dirty="0" smtClean="0"/>
          </a:p>
          <a:p>
            <a:pPr eaLnBrk="1" hangingPunct="1"/>
            <a:endParaRPr lang="fr-FR" dirty="0" smtClean="0"/>
          </a:p>
        </p:txBody>
      </p:sp>
    </p:spTree>
    <p:extLst>
      <p:ext uri="{BB962C8B-B14F-4D97-AF65-F5344CB8AC3E}">
        <p14:creationId xmlns:p14="http://schemas.microsoft.com/office/powerpoint/2010/main" val="3482180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A" dirty="0" smtClean="0"/>
              <a:t>Le taux d’incidence du VIH a diminué de façon statistiquement significative dans tout le réseau et dans les différents sites de</a:t>
            </a:r>
            <a:r>
              <a:rPr lang="fr-CA" baseline="0" dirty="0" smtClean="0"/>
              <a:t> recrutement</a:t>
            </a:r>
            <a:r>
              <a:rPr lang="fr-CA"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A"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CA" dirty="0" smtClean="0"/>
              <a:t>Par exemple, un taux de 1,0 par 100 PA</a:t>
            </a:r>
            <a:r>
              <a:rPr lang="fr-CA" baseline="0" dirty="0" smtClean="0"/>
              <a:t> </a:t>
            </a:r>
            <a:r>
              <a:rPr lang="fr-CA" dirty="0" smtClean="0"/>
              <a:t>signifie que chaque année, parmi 100 personnes non infectées par le VIH au départ, 1,0 nouvelle personne s’infectera.</a:t>
            </a:r>
            <a:endParaRPr lang="fr-FR" dirty="0" smtClean="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20</a:t>
            </a:fld>
            <a:endParaRPr lang="fr-CA"/>
          </a:p>
        </p:txBody>
      </p:sp>
    </p:spTree>
    <p:extLst>
      <p:ext uri="{BB962C8B-B14F-4D97-AF65-F5344CB8AC3E}">
        <p14:creationId xmlns:p14="http://schemas.microsoft.com/office/powerpoint/2010/main" val="143274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Le taux d’incidence des</a:t>
            </a:r>
            <a:r>
              <a:rPr lang="fr-CA" baseline="0" dirty="0" smtClean="0"/>
              <a:t> anti-VHC</a:t>
            </a:r>
            <a:r>
              <a:rPr lang="fr-CA" dirty="0" smtClean="0"/>
              <a:t>  a diminué significativement</a:t>
            </a:r>
            <a:r>
              <a:rPr lang="fr-CA" baseline="0" dirty="0" smtClean="0"/>
              <a:t> dans le réseau entre 1998 et 2011, mais a augmenté significativement entre 2011 et 2015. Le taux d’incidence est très élevé.</a:t>
            </a:r>
          </a:p>
          <a:p>
            <a:endParaRPr lang="fr-CA"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CA" dirty="0" smtClean="0"/>
              <a:t>Par exemple, un taux de 20,0 par 100 PA</a:t>
            </a:r>
            <a:r>
              <a:rPr lang="fr-CA" baseline="0" dirty="0" smtClean="0"/>
              <a:t> </a:t>
            </a:r>
            <a:r>
              <a:rPr lang="fr-CA" dirty="0" smtClean="0"/>
              <a:t>signifie que chaque année, parmi 100 personnes non infectées par le VHC au départ, 20,0 nouvelles personnes s’infecteront. </a:t>
            </a:r>
            <a:endParaRPr lang="fr-FR" dirty="0" smtClean="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21</a:t>
            </a:fld>
            <a:endParaRPr lang="fr-CA"/>
          </a:p>
        </p:txBody>
      </p:sp>
    </p:spTree>
    <p:extLst>
      <p:ext uri="{BB962C8B-B14F-4D97-AF65-F5344CB8AC3E}">
        <p14:creationId xmlns:p14="http://schemas.microsoft.com/office/powerpoint/2010/main" val="3514613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31774">
              <a:defRPr/>
            </a:pPr>
            <a:r>
              <a:rPr lang="fr-CA" dirty="0" smtClean="0"/>
              <a:t>Les associations suivantes avec l’incidence du VIH demeurent constantes et statistiquement significatives sur toute la période 1995-2017: l’injection avec des seringues déjà utilisées par quelqu’un d’autre, la cocaïne comme drogue injectée le plus souvent et le sexe masculin (légèrement au-dessus du seuil de signification). </a:t>
            </a:r>
          </a:p>
          <a:p>
            <a:pPr defTabSz="931774">
              <a:defRPr/>
            </a:pPr>
            <a:endParaRPr lang="fr-CA" dirty="0" smtClean="0"/>
          </a:p>
          <a:p>
            <a:pPr defTabSz="931774">
              <a:defRPr/>
            </a:pPr>
            <a:r>
              <a:rPr lang="fr-CA" dirty="0" smtClean="0"/>
              <a:t>Plusieurs associations avec l’incidence du VIH varient entre les deux périodes 1995-2002 et 2003-2017. Pour certaines variables, l’association était statistiquement significative pour 1995-2002 et devient non significative pour la période 2003-2016. Le fait de s’injecter au mois une fois par jour, l’âge de 25 ans et plus et le site de recrutement urbain sont dans cette situation. </a:t>
            </a:r>
          </a:p>
          <a:p>
            <a:pPr defTabSz="931774">
              <a:defRPr/>
            </a:pPr>
            <a:endParaRPr lang="fr-CA" dirty="0" smtClean="0"/>
          </a:p>
          <a:p>
            <a:pPr defTabSz="931774">
              <a:defRPr/>
            </a:pPr>
            <a:r>
              <a:rPr lang="fr-CA" dirty="0" smtClean="0"/>
              <a:t>La prostitution n’était pas associée significativement avec l’incidence du VIH pour la période 1995-2002 (légèrement au-dessus du seuil de significativité) alors qu’elle le devient pour la période 2003-2017.</a:t>
            </a:r>
            <a:r>
              <a:rPr lang="fr-FR" dirty="0" smtClean="0"/>
              <a:t> </a:t>
            </a:r>
          </a:p>
          <a:p>
            <a:pPr defTabSz="931774">
              <a:defRPr/>
            </a:pPr>
            <a:endParaRPr lang="fr-FR" dirty="0" smtClean="0"/>
          </a:p>
          <a:p>
            <a:pPr defTabSz="931774">
              <a:defRPr/>
            </a:pPr>
            <a:r>
              <a:rPr lang="fr-CA" dirty="0" smtClean="0"/>
              <a:t>Seules les variables disponibles pour toute la période 1995-2017 et n’ayant jamais été modifiées pouvaient être incluses dans le modèle.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22</a:t>
            </a:fld>
            <a:endParaRPr lang="fr-CA"/>
          </a:p>
        </p:txBody>
      </p:sp>
    </p:spTree>
    <p:extLst>
      <p:ext uri="{BB962C8B-B14F-4D97-AF65-F5344CB8AC3E}">
        <p14:creationId xmlns:p14="http://schemas.microsoft.com/office/powerpoint/2010/main" val="3606286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La proportion de participants qui rapportent avoir été dépistés au moins une fois dans leur vie, a augmenté de façon statistiquement significative entre 2003 et 2016</a:t>
            </a:r>
            <a:r>
              <a:rPr lang="fr-FR" dirty="0" smtClean="0"/>
              <a:t>. Elle est</a:t>
            </a:r>
            <a:r>
              <a:rPr lang="fr-FR" baseline="0" dirty="0" smtClean="0"/>
              <a:t> relativement stable depuis 2012.</a:t>
            </a:r>
            <a:endParaRPr lang="fr-CA" dirty="0" smtClean="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25</a:t>
            </a:fld>
            <a:endParaRPr lang="fr-CA"/>
          </a:p>
        </p:txBody>
      </p:sp>
    </p:spTree>
    <p:extLst>
      <p:ext uri="{BB962C8B-B14F-4D97-AF65-F5344CB8AC3E}">
        <p14:creationId xmlns:p14="http://schemas.microsoft.com/office/powerpoint/2010/main" val="1337593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1C620E93-45B9-4F16-A284-400EC9E9D0C0}" type="slidenum">
              <a:rPr lang="fr-CA" sz="1200"/>
              <a:pPr algn="r"/>
              <a:t>2</a:t>
            </a:fld>
            <a:endParaRPr lang="fr-CA" sz="1200"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spcBef>
                <a:spcPct val="10000"/>
              </a:spcBef>
            </a:pPr>
            <a:r>
              <a:rPr lang="fr-CA" dirty="0" smtClean="0">
                <a:solidFill>
                  <a:schemeClr val="bg1"/>
                </a:solidFill>
              </a:rPr>
              <a:t>Le réseau </a:t>
            </a:r>
            <a:r>
              <a:rPr lang="fr-CA" dirty="0" err="1" smtClean="0">
                <a:solidFill>
                  <a:schemeClr val="bg1"/>
                </a:solidFill>
              </a:rPr>
              <a:t>SurvUDI</a:t>
            </a:r>
            <a:r>
              <a:rPr lang="fr-CA" dirty="0" smtClean="0">
                <a:solidFill>
                  <a:schemeClr val="bg1"/>
                </a:solidFill>
              </a:rPr>
              <a:t> est un réseau de surveillance épidémiologique du VIH, du VHC et des comportements à risque associés chez les personnes UDI. Il a été implanté en 1995. </a:t>
            </a:r>
          </a:p>
          <a:p>
            <a:pPr eaLnBrk="1" hangingPunct="1">
              <a:spcBef>
                <a:spcPct val="10000"/>
              </a:spcBef>
            </a:pPr>
            <a:endParaRPr lang="fr-CA" dirty="0" smtClean="0"/>
          </a:p>
          <a:p>
            <a:pPr eaLnBrk="1" hangingPunct="1">
              <a:lnSpc>
                <a:spcPct val="150000"/>
              </a:lnSpc>
            </a:pPr>
            <a:r>
              <a:rPr lang="fr-CA" dirty="0" smtClean="0"/>
              <a:t>La carte au bas de la diapositive montre que le réseau couvre présentement 8 régions du Québec ainsi que la ville d’Ottawa, en Ontario.</a:t>
            </a:r>
          </a:p>
          <a:p>
            <a:pPr eaLnBrk="1" hangingPunct="1">
              <a:lnSpc>
                <a:spcPct val="150000"/>
              </a:lnSpc>
            </a:pPr>
            <a:endParaRPr lang="fr-CA" dirty="0" smtClean="0"/>
          </a:p>
          <a:p>
            <a:pPr eaLnBrk="1" hangingPunct="1">
              <a:lnSpc>
                <a:spcPct val="150000"/>
              </a:lnSpc>
            </a:pPr>
            <a:r>
              <a:rPr lang="fr-CA" dirty="0" smtClean="0">
                <a:solidFill>
                  <a:srgbClr val="FF0000"/>
                </a:solidFill>
              </a:rPr>
              <a:t>Depuis 2003, le réseau </a:t>
            </a:r>
            <a:r>
              <a:rPr lang="fr-CA" dirty="0" err="1" smtClean="0">
                <a:solidFill>
                  <a:srgbClr val="FF0000"/>
                </a:solidFill>
              </a:rPr>
              <a:t>SurvUDI</a:t>
            </a:r>
            <a:r>
              <a:rPr lang="fr-CA" dirty="0" smtClean="0">
                <a:solidFill>
                  <a:srgbClr val="FF0000"/>
                </a:solidFill>
              </a:rPr>
              <a:t> collabore avec l’Agence de santé publique du Canada dans</a:t>
            </a:r>
            <a:r>
              <a:rPr lang="fr-CA" baseline="0" dirty="0" smtClean="0">
                <a:solidFill>
                  <a:srgbClr val="FF0000"/>
                </a:solidFill>
              </a:rPr>
              <a:t> le cadre du</a:t>
            </a:r>
            <a:r>
              <a:rPr lang="fr-CA" dirty="0" smtClean="0">
                <a:solidFill>
                  <a:srgbClr val="FF0000"/>
                </a:solidFill>
              </a:rPr>
              <a:t> réseau I-</a:t>
            </a:r>
            <a:r>
              <a:rPr lang="fr-CA" dirty="0" err="1" smtClean="0">
                <a:solidFill>
                  <a:srgbClr val="FF0000"/>
                </a:solidFill>
              </a:rPr>
              <a:t>Track</a:t>
            </a:r>
            <a:r>
              <a:rPr lang="fr-CA" dirty="0" smtClean="0">
                <a:solidFill>
                  <a:srgbClr val="FF0000"/>
                </a:solidFill>
              </a:rPr>
              <a:t>. Ce réseau </a:t>
            </a:r>
            <a:r>
              <a:rPr lang="fr-CA" baseline="0" dirty="0" smtClean="0">
                <a:solidFill>
                  <a:srgbClr val="FF0000"/>
                </a:solidFill>
              </a:rPr>
              <a:t>est lui-même</a:t>
            </a:r>
            <a:r>
              <a:rPr lang="fr-CA" dirty="0" smtClean="0">
                <a:solidFill>
                  <a:srgbClr val="FF0000"/>
                </a:solidFill>
              </a:rPr>
              <a:t> actif dans plusieurs provinces canadiennes</a:t>
            </a:r>
            <a:r>
              <a:rPr lang="fr-CA" smtClean="0">
                <a:solidFill>
                  <a:srgbClr val="FF0000"/>
                </a:solidFill>
              </a:rPr>
              <a:t>. </a:t>
            </a:r>
          </a:p>
          <a:p>
            <a:pPr eaLnBrk="1" hangingPunct="1">
              <a:lnSpc>
                <a:spcPct val="150000"/>
              </a:lnSpc>
            </a:pPr>
            <a:endParaRPr lang="fr-CA" dirty="0" smtClean="0"/>
          </a:p>
          <a:p>
            <a:pPr eaLnBrk="1" hangingPunct="1">
              <a:lnSpc>
                <a:spcPct val="150000"/>
              </a:lnSpc>
            </a:pPr>
            <a:r>
              <a:rPr lang="fr-CA" dirty="0" smtClean="0"/>
              <a:t>Cet ensemble de diapositives porte uniquement sur les données du réseau </a:t>
            </a:r>
            <a:r>
              <a:rPr lang="fr-CA" dirty="0" err="1" smtClean="0"/>
              <a:t>SurvUDI</a:t>
            </a:r>
            <a:r>
              <a:rPr lang="fr-CA" dirty="0" smtClean="0"/>
              <a:t>.</a:t>
            </a:r>
            <a:endParaRPr lang="fr-FR" dirty="0" smtClean="0"/>
          </a:p>
        </p:txBody>
      </p:sp>
    </p:spTree>
    <p:extLst>
      <p:ext uri="{BB962C8B-B14F-4D97-AF65-F5344CB8AC3E}">
        <p14:creationId xmlns:p14="http://schemas.microsoft.com/office/powerpoint/2010/main" val="1077838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A" dirty="0" smtClean="0"/>
              <a:t>L</a:t>
            </a:r>
            <a:r>
              <a:rPr lang="fr-CA" baseline="0" dirty="0" smtClean="0"/>
              <a:t>e</a:t>
            </a:r>
            <a:r>
              <a:rPr lang="fr-CA" dirty="0" smtClean="0"/>
              <a:t> dépistage dans</a:t>
            </a:r>
            <a:r>
              <a:rPr lang="fr-CA" baseline="0" dirty="0" smtClean="0"/>
              <a:t> la dernière année</a:t>
            </a:r>
            <a:r>
              <a:rPr lang="fr-CA" dirty="0" smtClean="0"/>
              <a:t> a augmenté de façon statistiquement significative entre 2003 et 2016</a:t>
            </a:r>
            <a:r>
              <a:rPr lang="fr-FR" dirty="0" smtClean="0"/>
              <a:t>. Il semble relativement stable depuis 2013,</a:t>
            </a:r>
            <a:endParaRPr lang="fr-CA"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26</a:t>
            </a:fld>
            <a:endParaRPr lang="fr-CA"/>
          </a:p>
        </p:txBody>
      </p:sp>
    </p:spTree>
    <p:extLst>
      <p:ext uri="{BB962C8B-B14F-4D97-AF65-F5344CB8AC3E}">
        <p14:creationId xmlns:p14="http://schemas.microsoft.com/office/powerpoint/2010/main" val="1954183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La proportion</a:t>
            </a:r>
            <a:r>
              <a:rPr lang="fr-CA" baseline="0" dirty="0" smtClean="0"/>
              <a:t> de participants qui ignorent être infecté par le VIH ou par le VIH a diminué significativement entre 2003 </a:t>
            </a:r>
            <a:r>
              <a:rPr lang="fr-CA" baseline="0" smtClean="0"/>
              <a:t>et 2015.</a:t>
            </a:r>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27</a:t>
            </a:fld>
            <a:endParaRPr lang="fr-CA"/>
          </a:p>
        </p:txBody>
      </p:sp>
    </p:spTree>
    <p:extLst>
      <p:ext uri="{BB962C8B-B14F-4D97-AF65-F5344CB8AC3E}">
        <p14:creationId xmlns:p14="http://schemas.microsoft.com/office/powerpoint/2010/main" val="4216187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La consultation d’un médecin pour le VIH dans les 6 derniers mois a augmenté légèrement et de</a:t>
            </a:r>
            <a:r>
              <a:rPr lang="fr-CA" baseline="0" dirty="0" smtClean="0"/>
              <a:t> manière non-significative au cours de la période.</a:t>
            </a:r>
          </a:p>
          <a:p>
            <a:endParaRPr lang="fr-CA" baseline="0" dirty="0" smtClean="0"/>
          </a:p>
          <a:p>
            <a:r>
              <a:rPr lang="fr-CA" baseline="0" dirty="0" smtClean="0"/>
              <a:t>La proportion de participants ayant consulté un médecin pour le VHC dans les 6 derniers mois a diminué significativement entre 2003 et 2016</a:t>
            </a:r>
            <a:r>
              <a:rPr lang="fr-FR" baseline="0" dirty="0" smtClean="0"/>
              <a:t>.</a:t>
            </a:r>
            <a:endParaRPr lang="fr-CA" baseline="0" dirty="0" smtClean="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28</a:t>
            </a:fld>
            <a:endParaRPr lang="fr-CA"/>
          </a:p>
        </p:txBody>
      </p:sp>
    </p:spTree>
    <p:extLst>
      <p:ext uri="{BB962C8B-B14F-4D97-AF65-F5344CB8AC3E}">
        <p14:creationId xmlns:p14="http://schemas.microsoft.com/office/powerpoint/2010/main" val="1418067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La proportion de participants qui rapportent</a:t>
            </a:r>
            <a:r>
              <a:rPr lang="fr-CA" baseline="0" dirty="0" smtClean="0"/>
              <a:t> la prise de médicaments (actuelle pour le VIH, au moins une fois à vie pour le VHC) a augmenté significativement, autant dans le cas du VIH que du VHC.</a:t>
            </a:r>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29</a:t>
            </a:fld>
            <a:endParaRPr lang="fr-CA"/>
          </a:p>
        </p:txBody>
      </p:sp>
    </p:spTree>
    <p:extLst>
      <p:ext uri="{BB962C8B-B14F-4D97-AF65-F5344CB8AC3E}">
        <p14:creationId xmlns:p14="http://schemas.microsoft.com/office/powerpoint/2010/main" val="3072392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La prise en charge et le traitement du</a:t>
            </a:r>
            <a:r>
              <a:rPr lang="fr-CA" baseline="0" dirty="0" smtClean="0"/>
              <a:t> VIH se sont améliorés considérablement entre 2003-2005 et 2015-2017, en particulier en ce qui a trait à la connaissance du statut VIH+ et à la prise actuelle de médicaments contre le VIH.</a:t>
            </a:r>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30</a:t>
            </a:fld>
            <a:endParaRPr lang="fr-CA"/>
          </a:p>
        </p:txBody>
      </p:sp>
    </p:spTree>
    <p:extLst>
      <p:ext uri="{BB962C8B-B14F-4D97-AF65-F5344CB8AC3E}">
        <p14:creationId xmlns:p14="http://schemas.microsoft.com/office/powerpoint/2010/main" val="2655559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Des améliorations sont</a:t>
            </a:r>
            <a:r>
              <a:rPr lang="fr-CA" baseline="0" dirty="0" smtClean="0"/>
              <a:t> observées pour la connaissance du statut VHC positif.</a:t>
            </a:r>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31</a:t>
            </a:fld>
            <a:endParaRPr lang="fr-CA"/>
          </a:p>
        </p:txBody>
      </p:sp>
    </p:spTree>
    <p:extLst>
      <p:ext uri="{BB962C8B-B14F-4D97-AF65-F5344CB8AC3E}">
        <p14:creationId xmlns:p14="http://schemas.microsoft.com/office/powerpoint/2010/main" val="3044678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CF0DE6EF-F085-4170-A769-BE19AA2ED81B}" type="slidenum">
              <a:rPr lang="fr-CA" sz="1200"/>
              <a:pPr algn="r"/>
              <a:t>33</a:t>
            </a:fld>
            <a:endParaRPr lang="fr-CA"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2380533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34</a:t>
            </a:fld>
            <a:endParaRPr lang="fr-CA"/>
          </a:p>
        </p:txBody>
      </p:sp>
    </p:spTree>
    <p:extLst>
      <p:ext uri="{BB962C8B-B14F-4D97-AF65-F5344CB8AC3E}">
        <p14:creationId xmlns:p14="http://schemas.microsoft.com/office/powerpoint/2010/main" val="31284421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9B3C60CF-7577-4295-99FA-0335DBFBA3F5}" type="slidenum">
              <a:rPr lang="fr-CA" sz="1200"/>
              <a:pPr algn="r"/>
              <a:t>38</a:t>
            </a:fld>
            <a:endParaRPr lang="fr-CA" sz="1200"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41198034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5F2D83B5-8789-4635-BD7F-4655EA0D9B04}" type="slidenum">
              <a:rPr lang="fr-CA" sz="1200"/>
              <a:pPr algn="r"/>
              <a:t>39</a:t>
            </a:fld>
            <a:endParaRPr lang="fr-CA" sz="1200"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fr-FR" dirty="0" smtClean="0"/>
          </a:p>
        </p:txBody>
      </p:sp>
    </p:spTree>
    <p:extLst>
      <p:ext uri="{BB962C8B-B14F-4D97-AF65-F5344CB8AC3E}">
        <p14:creationId xmlns:p14="http://schemas.microsoft.com/office/powerpoint/2010/main" val="878515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9056426C-1A12-4981-876A-F5D2FD82FB00}" type="slidenum">
              <a:rPr lang="fr-CA" sz="1200"/>
              <a:pPr algn="r"/>
              <a:t>3</a:t>
            </a:fld>
            <a:endParaRPr lang="fr-CA" sz="1200" dirty="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fr-CA" dirty="0" smtClean="0"/>
              <a:t>Plus</a:t>
            </a:r>
            <a:r>
              <a:rPr lang="fr-CA" baseline="0" dirty="0" smtClean="0"/>
              <a:t> de</a:t>
            </a:r>
            <a:r>
              <a:rPr lang="fr-CA" dirty="0" smtClean="0"/>
              <a:t> 90 % du recrutement est fait par l’intermédiaire des sites fixes, des unités mobiles ou des travailleurs de rue. Le reste du recrutement est fait dans les centres de réadaptation, les prisons, les SIDEP, etc.</a:t>
            </a:r>
          </a:p>
          <a:p>
            <a:pPr eaLnBrk="1" hangingPunct="1"/>
            <a:endParaRPr lang="fr-CA" dirty="0" smtClean="0"/>
          </a:p>
          <a:p>
            <a:pPr eaLnBrk="1" hangingPunct="1"/>
            <a:r>
              <a:rPr lang="fr-CA" dirty="0" smtClean="0"/>
              <a:t>Pour être éligible à l’étude, la personne doit s’être injecté des drogues dans les 6 mois précédents, être âgée de 14 ans ou plus, parler le français ou l’anglais et être en mesure de fournir un consentement éclairé.</a:t>
            </a:r>
          </a:p>
          <a:p>
            <a:pPr eaLnBrk="1" hangingPunct="1"/>
            <a:endParaRPr lang="fr-CA" dirty="0" smtClean="0"/>
          </a:p>
          <a:p>
            <a:pPr eaLnBrk="1" hangingPunct="1"/>
            <a:r>
              <a:rPr lang="fr-CA" dirty="0" smtClean="0"/>
              <a:t>Les participations multiples sont possibles, mais elles doivent être espacées d’au moins 6 mois.</a:t>
            </a:r>
          </a:p>
        </p:txBody>
      </p:sp>
    </p:spTree>
    <p:extLst>
      <p:ext uri="{BB962C8B-B14F-4D97-AF65-F5344CB8AC3E}">
        <p14:creationId xmlns:p14="http://schemas.microsoft.com/office/powerpoint/2010/main" val="4109593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9EC56CED-43A1-42D4-87AE-4A6C58C94401}" type="slidenum">
              <a:rPr lang="fr-CA" sz="1200"/>
              <a:pPr algn="r"/>
              <a:t>5</a:t>
            </a:fld>
            <a:endParaRPr lang="fr-CA" sz="1200"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fr-FR" dirty="0" smtClean="0"/>
              <a:t>Plus de 28 000 questionnaires ont été complétés depuis 1995 par près de</a:t>
            </a:r>
            <a:r>
              <a:rPr lang="fr-FR" baseline="0" dirty="0" smtClean="0"/>
              <a:t> </a:t>
            </a:r>
            <a:r>
              <a:rPr lang="fr-FR" dirty="0" smtClean="0"/>
              <a:t>14</a:t>
            </a:r>
            <a:r>
              <a:rPr lang="fr-FR" baseline="0" dirty="0" smtClean="0"/>
              <a:t> 8</a:t>
            </a:r>
            <a:r>
              <a:rPr lang="fr-FR" dirty="0" smtClean="0"/>
              <a:t>00 individus.</a:t>
            </a:r>
          </a:p>
          <a:p>
            <a:pPr eaLnBrk="1" hangingPunct="1"/>
            <a:endParaRPr lang="fr-FR" dirty="0" smtClean="0"/>
          </a:p>
          <a:p>
            <a:pPr eaLnBrk="1" hangingPunct="1"/>
            <a:r>
              <a:rPr lang="fr-FR" dirty="0" smtClean="0"/>
              <a:t>Les trois quarts de ceux-ci sont des hommes dont l’âge moyen est d’environ 36 ans (31 ans chez les femmes).</a:t>
            </a:r>
          </a:p>
          <a:p>
            <a:pPr eaLnBrk="1" hangingPunct="1"/>
            <a:endParaRPr lang="fr-FR" dirty="0" smtClean="0"/>
          </a:p>
          <a:p>
            <a:pPr eaLnBrk="1" hangingPunct="1"/>
            <a:r>
              <a:rPr lang="fr-FR" dirty="0" smtClean="0"/>
              <a:t>La majorité sont recrutés en milieu urbain et sont relativement peu scolarisés. Plusieurs ont des problèmes de logement puisque 39,5 % rapportent avoir dormi dans la rue, un squat ou un refuge au moins une fois dans les 6 derniers mois.</a:t>
            </a:r>
          </a:p>
        </p:txBody>
      </p:sp>
    </p:spTree>
    <p:extLst>
      <p:ext uri="{BB962C8B-B14F-4D97-AF65-F5344CB8AC3E}">
        <p14:creationId xmlns:p14="http://schemas.microsoft.com/office/powerpoint/2010/main" val="3670017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Depuis 2011, 83,7 % des participants sont nés au Canada et non Autochtones</a:t>
            </a:r>
            <a:r>
              <a:rPr lang="fr-CA" baseline="0" dirty="0" smtClean="0"/>
              <a:t> alors que 12,2 % sont nés au Canada et Autochtones. </a:t>
            </a:r>
          </a:p>
          <a:p>
            <a:endParaRPr lang="fr-CA" dirty="0" smtClean="0"/>
          </a:p>
          <a:p>
            <a:r>
              <a:rPr lang="fr-CA" dirty="0" smtClean="0"/>
              <a:t>Plus de 60 % ont un revenu habituel inférieur</a:t>
            </a:r>
            <a:r>
              <a:rPr lang="fr-CA" baseline="0" dirty="0" smtClean="0"/>
              <a:t> à 1000$ par mois. </a:t>
            </a:r>
          </a:p>
          <a:p>
            <a:endParaRPr lang="fr-CA" baseline="0" dirty="0" smtClean="0"/>
          </a:p>
          <a:p>
            <a:r>
              <a:rPr lang="fr-CA" baseline="0" dirty="0" smtClean="0"/>
              <a:t>La majorité des participants rapportent une orientation sexuelle hétérosexuelle. </a:t>
            </a:r>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6</a:t>
            </a:fld>
            <a:endParaRPr lang="fr-CA"/>
          </a:p>
        </p:txBody>
      </p:sp>
    </p:spTree>
    <p:extLst>
      <p:ext uri="{BB962C8B-B14F-4D97-AF65-F5344CB8AC3E}">
        <p14:creationId xmlns:p14="http://schemas.microsoft.com/office/powerpoint/2010/main" val="1059850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31774">
              <a:defRPr/>
            </a:pPr>
            <a:r>
              <a:rPr lang="fr-CA" dirty="0" smtClean="0"/>
              <a:t>La cocaïne demeure la drogue injectée par la plus grande proportion de participants, suivie</a:t>
            </a:r>
            <a:r>
              <a:rPr lang="fr-CA" baseline="0" dirty="0" smtClean="0"/>
              <a:t> de près par les médicaments opioïdes</a:t>
            </a:r>
            <a:r>
              <a:rPr lang="fr-CA" dirty="0" smtClean="0"/>
              <a:t>.</a:t>
            </a:r>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8</a:t>
            </a:fld>
            <a:endParaRPr lang="fr-CA"/>
          </a:p>
        </p:txBody>
      </p:sp>
    </p:spTree>
    <p:extLst>
      <p:ext uri="{BB962C8B-B14F-4D97-AF65-F5344CB8AC3E}">
        <p14:creationId xmlns:p14="http://schemas.microsoft.com/office/powerpoint/2010/main" val="87280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baseline="0" dirty="0" smtClean="0"/>
              <a:t>L’injection de </a:t>
            </a:r>
            <a:r>
              <a:rPr lang="fr-CA" baseline="0" dirty="0" err="1" smtClean="0"/>
              <a:t>Dilaudid</a:t>
            </a:r>
            <a:r>
              <a:rPr lang="fr-CA" baseline="0" dirty="0" smtClean="0"/>
              <a:t> a augmenté de manière importante </a:t>
            </a:r>
            <a:r>
              <a:rPr lang="fr-FR" sz="1200" kern="1200" baseline="0" dirty="0" smtClean="0">
                <a:solidFill>
                  <a:schemeClr val="tx1"/>
                </a:solidFill>
                <a:latin typeface="Arial" charset="0"/>
                <a:ea typeface="+mn-ea"/>
                <a:cs typeface="+mn-cs"/>
              </a:rPr>
              <a:t>de 2003 à 2016. La hausse a été plus marquée de 2004 à 2010</a:t>
            </a:r>
            <a:r>
              <a:rPr lang="fr-CA" baseline="0" dirty="0" smtClean="0"/>
              <a:t>.</a:t>
            </a:r>
          </a:p>
          <a:p>
            <a:pPr defTabSz="931774">
              <a:defRPr/>
            </a:pPr>
            <a:endParaRPr lang="fr-CA" baseline="0" dirty="0" smtClean="0"/>
          </a:p>
          <a:p>
            <a:pPr defTabSz="931774">
              <a:defRPr/>
            </a:pPr>
            <a:r>
              <a:rPr lang="fr-CA" baseline="0" dirty="0" smtClean="0"/>
              <a:t>La proportion de participants ayant déclaré s’être injecté au moins une fois de la cocaïne ou du crack au cours des 6 derniers mois a diminué significativement.</a:t>
            </a:r>
          </a:p>
          <a:p>
            <a:pPr defTabSz="931774">
              <a:defRPr/>
            </a:pPr>
            <a:endParaRPr lang="fr-CA" baseline="0" dirty="0" smtClean="0"/>
          </a:p>
          <a:p>
            <a:pPr defTabSz="931774">
              <a:defRPr/>
            </a:pPr>
            <a:r>
              <a:rPr lang="fr-CA" baseline="0" dirty="0" smtClean="0"/>
              <a:t>L’injection d’héroïne a diminué significativement entre 2003 et 2007 pour augmenter significativement par la suite. </a:t>
            </a:r>
          </a:p>
          <a:p>
            <a:pPr defTabSz="931774">
              <a:defRPr/>
            </a:pPr>
            <a:endParaRPr lang="fr-CA" baseline="0" dirty="0" smtClean="0"/>
          </a:p>
          <a:p>
            <a:pPr defTabSz="931774">
              <a:defRPr/>
            </a:pPr>
            <a:r>
              <a:rPr lang="fr-CA" baseline="0" dirty="0" smtClean="0"/>
              <a:t>La consommation de crack/</a:t>
            </a:r>
            <a:r>
              <a:rPr lang="fr-CA" baseline="0" dirty="0" err="1" smtClean="0"/>
              <a:t>freebase</a:t>
            </a:r>
            <a:r>
              <a:rPr lang="fr-CA" baseline="0" dirty="0" smtClean="0"/>
              <a:t> autrement que par injection a augmenté significativement entre 2003 et 2008 pour ensuite diminuer significativement.</a:t>
            </a:r>
          </a:p>
          <a:p>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9</a:t>
            </a:fld>
            <a:endParaRPr lang="fr-CA"/>
          </a:p>
        </p:txBody>
      </p:sp>
    </p:spTree>
    <p:extLst>
      <p:ext uri="{BB962C8B-B14F-4D97-AF65-F5344CB8AC3E}">
        <p14:creationId xmlns:p14="http://schemas.microsoft.com/office/powerpoint/2010/main" val="2050850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Les drogues</a:t>
            </a:r>
            <a:r>
              <a:rPr lang="fr-CA" baseline="0" dirty="0" smtClean="0"/>
              <a:t> consommées par injections dans les 6 derniers mois varient de façon importante d’une région à l’autre.</a:t>
            </a:r>
            <a:endParaRPr lang="fr-CA"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10</a:t>
            </a:fld>
            <a:endParaRPr lang="fr-CA"/>
          </a:p>
        </p:txBody>
      </p:sp>
    </p:spTree>
    <p:extLst>
      <p:ext uri="{BB962C8B-B14F-4D97-AF65-F5344CB8AC3E}">
        <p14:creationId xmlns:p14="http://schemas.microsoft.com/office/powerpoint/2010/main" val="1918634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l" eaLnBrk="1" hangingPunct="1">
              <a:spcBef>
                <a:spcPct val="50000"/>
              </a:spcBef>
            </a:pPr>
            <a:r>
              <a:rPr lang="fr-CA" dirty="0" smtClean="0">
                <a:latin typeface="Arial" pitchFamily="34" charset="0"/>
                <a:cs typeface="Arial" pitchFamily="34" charset="0"/>
              </a:rPr>
              <a:t>Plus</a:t>
            </a:r>
            <a:r>
              <a:rPr lang="fr-CA" baseline="0" dirty="0" smtClean="0">
                <a:latin typeface="Arial" pitchFamily="34" charset="0"/>
                <a:cs typeface="Arial" pitchFamily="34" charset="0"/>
              </a:rPr>
              <a:t> de 40 %</a:t>
            </a:r>
            <a:r>
              <a:rPr lang="fr-CA" dirty="0" smtClean="0">
                <a:latin typeface="Arial" pitchFamily="34" charset="0"/>
                <a:cs typeface="Arial" pitchFamily="34" charset="0"/>
              </a:rPr>
              <a:t> des participants ont déclaré que la drogue qu’ils se sont injectée le plus souvent au cours des 6 derniers mois était la cocaïne. </a:t>
            </a:r>
          </a:p>
          <a:p>
            <a:pPr algn="l" eaLnBrk="1" hangingPunct="1">
              <a:spcBef>
                <a:spcPct val="50000"/>
              </a:spcBef>
            </a:pPr>
            <a:endParaRPr lang="fr-CA" dirty="0" smtClean="0">
              <a:latin typeface="Arial" pitchFamily="34" charset="0"/>
              <a:cs typeface="Arial" pitchFamily="34" charset="0"/>
            </a:endParaRPr>
          </a:p>
          <a:p>
            <a:pPr algn="l" rtl="0" eaLnBrk="1" fontAlgn="base" hangingPunct="1">
              <a:spcBef>
                <a:spcPct val="50000"/>
              </a:spcBef>
              <a:spcAft>
                <a:spcPct val="0"/>
              </a:spcAft>
            </a:pPr>
            <a:r>
              <a:rPr lang="fr-CA" dirty="0" smtClean="0">
                <a:latin typeface="Arial" pitchFamily="34" charset="0"/>
                <a:cs typeface="Arial" pitchFamily="34" charset="0"/>
              </a:rPr>
              <a:t>Plus de 40 % rapportent faire le plus souvent usage de</a:t>
            </a:r>
            <a:r>
              <a:rPr lang="fr-CA" baseline="0" dirty="0" smtClean="0">
                <a:latin typeface="Arial" pitchFamily="34" charset="0"/>
                <a:cs typeface="Arial" pitchFamily="34" charset="0"/>
              </a:rPr>
              <a:t> médicaments </a:t>
            </a:r>
            <a:r>
              <a:rPr lang="fr-CA" dirty="0" smtClean="0">
                <a:latin typeface="Arial" pitchFamily="34" charset="0"/>
                <a:cs typeface="Arial" pitchFamily="34" charset="0"/>
              </a:rPr>
              <a:t>opioïdes, incluant (</a:t>
            </a:r>
            <a:r>
              <a:rPr lang="fr-CA" dirty="0" err="1" smtClean="0">
                <a:latin typeface="Arial" pitchFamily="34" charset="0"/>
                <a:cs typeface="Arial" pitchFamily="34" charset="0"/>
              </a:rPr>
              <a:t>Dilaudid</a:t>
            </a:r>
            <a:r>
              <a:rPr lang="fr-CA" dirty="0" smtClean="0">
                <a:latin typeface="Arial" pitchFamily="34" charset="0"/>
                <a:cs typeface="Arial" pitchFamily="34" charset="0"/>
              </a:rPr>
              <a:t> (prescrit ou non), méthadone (prescrite ou non), morphine (prescrite ou non), </a:t>
            </a:r>
            <a:r>
              <a:rPr lang="fr-CA" dirty="0" err="1" smtClean="0">
                <a:latin typeface="Arial" pitchFamily="34" charset="0"/>
                <a:cs typeface="Arial" pitchFamily="34" charset="0"/>
              </a:rPr>
              <a:t>suboxone</a:t>
            </a:r>
            <a:r>
              <a:rPr lang="fr-CA" dirty="0" smtClean="0">
                <a:latin typeface="Arial" pitchFamily="34" charset="0"/>
                <a:cs typeface="Arial" pitchFamily="34" charset="0"/>
              </a:rPr>
              <a:t> (prescrit ou non), </a:t>
            </a:r>
            <a:r>
              <a:rPr lang="fr-CA" dirty="0" err="1" smtClean="0">
                <a:latin typeface="Arial" pitchFamily="34" charset="0"/>
                <a:cs typeface="Arial" pitchFamily="34" charset="0"/>
              </a:rPr>
              <a:t>oxycodone</a:t>
            </a:r>
            <a:r>
              <a:rPr lang="fr-CA" dirty="0" smtClean="0">
                <a:latin typeface="Arial" pitchFamily="34" charset="0"/>
                <a:cs typeface="Arial" pitchFamily="34" charset="0"/>
              </a:rPr>
              <a:t>/</a:t>
            </a:r>
            <a:r>
              <a:rPr lang="fr-CA" dirty="0" err="1" smtClean="0">
                <a:latin typeface="Arial" pitchFamily="34" charset="0"/>
                <a:cs typeface="Arial" pitchFamily="34" charset="0"/>
              </a:rPr>
              <a:t>oxycontin</a:t>
            </a:r>
            <a:r>
              <a:rPr lang="fr-CA" dirty="0" smtClean="0">
                <a:latin typeface="Arial" pitchFamily="34" charset="0"/>
                <a:cs typeface="Arial" pitchFamily="34" charset="0"/>
              </a:rPr>
              <a:t>, fentanyl, codéine, </a:t>
            </a:r>
            <a:r>
              <a:rPr lang="fr-CA" dirty="0" err="1" smtClean="0">
                <a:latin typeface="Arial" pitchFamily="34" charset="0"/>
                <a:cs typeface="Arial" pitchFamily="34" charset="0"/>
              </a:rPr>
              <a:t>OxyNEO</a:t>
            </a:r>
            <a:r>
              <a:rPr lang="fr-CA" dirty="0" smtClean="0">
                <a:latin typeface="Arial" pitchFamily="34" charset="0"/>
                <a:cs typeface="Arial" pitchFamily="34" charset="0"/>
              </a:rPr>
              <a:t>, </a:t>
            </a:r>
            <a:r>
              <a:rPr lang="fr-CA" dirty="0" err="1" smtClean="0">
                <a:latin typeface="Arial" pitchFamily="34" charset="0"/>
                <a:cs typeface="Arial" pitchFamily="34" charset="0"/>
              </a:rPr>
              <a:t>demerol</a:t>
            </a:r>
            <a:r>
              <a:rPr lang="fr-CA" dirty="0" smtClean="0">
                <a:latin typeface="Arial" pitchFamily="34" charset="0"/>
                <a:cs typeface="Arial" pitchFamily="34" charset="0"/>
              </a:rPr>
              <a:t>, </a:t>
            </a:r>
            <a:r>
              <a:rPr lang="fr-CA" dirty="0" err="1" smtClean="0">
                <a:latin typeface="Arial" pitchFamily="34" charset="0"/>
                <a:cs typeface="Arial" pitchFamily="34" charset="0"/>
              </a:rPr>
              <a:t>Hydromorph</a:t>
            </a:r>
            <a:r>
              <a:rPr lang="fr-CA" dirty="0" smtClean="0">
                <a:latin typeface="Arial" pitchFamily="34" charset="0"/>
                <a:cs typeface="Arial" pitchFamily="34" charset="0"/>
              </a:rPr>
              <a:t> </a:t>
            </a:r>
            <a:r>
              <a:rPr lang="fr-CA" dirty="0" err="1" smtClean="0">
                <a:latin typeface="Arial" pitchFamily="34" charset="0"/>
                <a:cs typeface="Arial" pitchFamily="34" charset="0"/>
              </a:rPr>
              <a:t>Contin</a:t>
            </a:r>
            <a:r>
              <a:rPr lang="fr-CA" dirty="0" smtClean="0">
                <a:latin typeface="Arial" pitchFamily="34" charset="0"/>
                <a:cs typeface="Arial" pitchFamily="34" charset="0"/>
              </a:rPr>
              <a:t>)</a:t>
            </a:r>
          </a:p>
          <a:p>
            <a:pPr algn="l" rtl="0" eaLnBrk="1" fontAlgn="base" hangingPunct="1">
              <a:spcBef>
                <a:spcPct val="50000"/>
              </a:spcBef>
              <a:spcAft>
                <a:spcPct val="0"/>
              </a:spcAft>
            </a:pPr>
            <a:endParaRPr lang="fr-CA" dirty="0" smtClean="0">
              <a:latin typeface="Arial" pitchFamily="34" charset="0"/>
              <a:cs typeface="Arial" pitchFamily="34" charset="0"/>
            </a:endParaRPr>
          </a:p>
          <a:p>
            <a:pPr defTabSz="931774" eaLnBrk="1" hangingPunct="1">
              <a:spcBef>
                <a:spcPct val="50000"/>
              </a:spcBef>
              <a:defRPr/>
            </a:pPr>
            <a:r>
              <a:rPr lang="fr-CA" dirty="0" smtClean="0">
                <a:latin typeface="Arial" pitchFamily="34" charset="0"/>
                <a:cs typeface="Arial" pitchFamily="34" charset="0"/>
              </a:rPr>
              <a:t>La catégorie « autres » inclut notamment les benzodiazépines, les amphétamines, l’ecstasy et le PCP.</a:t>
            </a:r>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11</a:t>
            </a:fld>
            <a:endParaRPr lang="fr-CA"/>
          </a:p>
        </p:txBody>
      </p:sp>
    </p:spTree>
    <p:extLst>
      <p:ext uri="{BB962C8B-B14F-4D97-AF65-F5344CB8AC3E}">
        <p14:creationId xmlns:p14="http://schemas.microsoft.com/office/powerpoint/2010/main" val="3951215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normAutofit/>
          </a:bodyPr>
          <a:lstStyle>
            <a:lvl1pPr algn="l">
              <a:defRPr sz="3600">
                <a:solidFill>
                  <a:schemeClr val="bg1"/>
                </a:solidFill>
                <a:latin typeface="Raleway" pitchFamily="34" charset="0"/>
              </a:defRPr>
            </a:lvl1pPr>
          </a:lstStyle>
          <a:p>
            <a:r>
              <a:rPr lang="fr-FR" smtClean="0"/>
              <a:t>Cliquez pour modifier le style du titre</a:t>
            </a:r>
            <a:endParaRPr lang="fr-FR"/>
          </a:p>
        </p:txBody>
      </p:sp>
      <p:sp>
        <p:nvSpPr>
          <p:cNvPr id="3" name="Sous-titre 2"/>
          <p:cNvSpPr>
            <a:spLocks noGrp="1"/>
          </p:cNvSpPr>
          <p:nvPr>
            <p:ph type="subTitle" idx="1"/>
          </p:nvPr>
        </p:nvSpPr>
        <p:spPr>
          <a:xfrm>
            <a:off x="619472" y="3886200"/>
            <a:ext cx="6400800" cy="1752600"/>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DBDDB96B-E208-4D2A-905A-DA20A9D2EC7F}" type="datetime1">
              <a:rPr lang="fr-FR" smtClean="0"/>
              <a:pPr/>
              <a:t>07/03/2019</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pPr>
              <a:defRPr/>
            </a:pPr>
            <a:fld id="{B8A1099C-28D4-43B8-87E1-E8287094F6FF}" type="slidenum">
              <a:rPr lang="fr-CA" smtClean="0"/>
              <a:pPr>
                <a:defRPr/>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133735DB-DE92-42D0-966A-1440A8086850}" type="datetime1">
              <a:rPr lang="fr-FR" smtClean="0"/>
              <a:pPr/>
              <a:t>07/03/2019</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pPr>
              <a:defRPr/>
            </a:pPr>
            <a:fld id="{8515D8A3-946A-4A61-9908-484CB371C084}" type="slidenum">
              <a:rPr lang="fr-CA" smtClean="0"/>
              <a:pPr>
                <a:defRPr/>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atin typeface="Raleway" pitchFamily="34" charset="0"/>
              </a:defRPr>
            </a:lvl1pPr>
          </a:lstStyle>
          <a:p>
            <a:r>
              <a:rPr lang="fr-FR" smtClean="0"/>
              <a:t>Cliquez pour modifier le style du titre</a:t>
            </a:r>
            <a:endParaRPr lang="fr-FR"/>
          </a:p>
        </p:txBody>
      </p:sp>
      <p:sp>
        <p:nvSpPr>
          <p:cNvPr id="3" name="Espace réservé du contenu 2"/>
          <p:cNvSpPr>
            <a:spLocks noGrp="1"/>
          </p:cNvSpPr>
          <p:nvPr>
            <p:ph idx="1"/>
          </p:nvPr>
        </p:nvSpPr>
        <p:spPr/>
        <p:txBody>
          <a:bodyPr/>
          <a:lstStyle>
            <a:lvl1pPr>
              <a:defRPr sz="2600">
                <a:latin typeface="HelveticaNeueLT Std" pitchFamily="34" charset="0"/>
              </a:defRPr>
            </a:lvl1pPr>
            <a:lvl2pPr>
              <a:defRPr sz="2400">
                <a:latin typeface="HelveticaNeueLT Std" pitchFamily="34" charset="0"/>
              </a:defRPr>
            </a:lvl2pPr>
            <a:lvl3pPr>
              <a:defRPr sz="2400">
                <a:latin typeface="HelveticaNeueLT Std" pitchFamily="34" charset="0"/>
              </a:defRPr>
            </a:lvl3pPr>
            <a:lvl4pPr>
              <a:defRPr sz="2400">
                <a:latin typeface="HelveticaNeueLT Std" pitchFamily="34" charset="0"/>
              </a:defRPr>
            </a:lvl4pPr>
            <a:lvl5pPr>
              <a:defRPr sz="2400">
                <a:latin typeface="HelveticaNeueLT Std" pitchFamily="34" charset="0"/>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6" name="Espace réservé du numéro de diapositive 5"/>
          <p:cNvSpPr>
            <a:spLocks noGrp="1"/>
          </p:cNvSpPr>
          <p:nvPr>
            <p:ph type="sldNum" sz="quarter" idx="12"/>
          </p:nvPr>
        </p:nvSpPr>
        <p:spPr/>
        <p:txBody>
          <a:bodyPr/>
          <a:lstStyle>
            <a:lvl1pPr>
              <a:defRPr sz="1000">
                <a:latin typeface="HelveticaNeueLT Std" pitchFamily="34" charset="0"/>
              </a:defRPr>
            </a:lvl1pPr>
          </a:lstStyle>
          <a:p>
            <a:pPr>
              <a:defRPr/>
            </a:pPr>
            <a:fld id="{08763B0D-2EF7-4B88-BF2F-BBB0F80E0F0D}" type="slidenum">
              <a:rPr lang="fr-CA" smtClean="0"/>
              <a:pPr>
                <a:defRPr/>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de sec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60040" y="2276872"/>
            <a:ext cx="7772400" cy="1362075"/>
          </a:xfrm>
        </p:spPr>
        <p:txBody>
          <a:bodyPr anchor="t">
            <a:normAutofit/>
          </a:bodyPr>
          <a:lstStyle>
            <a:lvl1pPr algn="l">
              <a:defRPr sz="3600" b="0" i="0" cap="none" baseline="0">
                <a:solidFill>
                  <a:schemeClr val="accent5">
                    <a:lumMod val="75000"/>
                  </a:schemeClr>
                </a:solidFill>
              </a:defRPr>
            </a:lvl1pPr>
          </a:lstStyle>
          <a:p>
            <a:r>
              <a:rPr lang="fr-FR" smtClean="0"/>
              <a:t>Cliquez pour modifier le style du titre</a:t>
            </a:r>
            <a:endParaRPr lang="fr-FR"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BFF37730-BED6-4855-9A53-E3E68D5A510F}" type="datetime1">
              <a:rPr lang="fr-FR" smtClean="0"/>
              <a:pPr/>
              <a:t>07/03/2019</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pPr>
              <a:defRPr/>
            </a:pPr>
            <a:fld id="{46FD66BB-F874-4D79-B2F4-1BEB9C211CB8}" type="slidenum">
              <a:rPr lang="fr-CA" smtClean="0"/>
              <a:pPr>
                <a:defRPr/>
              </a:pPr>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092D6EF9-D278-4403-BE23-9279D50F87FA}" type="datetime1">
              <a:rPr lang="fr-FR" smtClean="0"/>
              <a:pPr/>
              <a:t>07/03/2019</a:t>
            </a:fld>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p:txBody>
          <a:bodyPr/>
          <a:lstStyle/>
          <a:p>
            <a:pPr>
              <a:defRPr/>
            </a:pPr>
            <a:fld id="{95834B42-BD7D-48A1-9E4F-930BA8354DBF}" type="slidenum">
              <a:rPr lang="fr-CA" smtClean="0"/>
              <a:pPr>
                <a:defRPr/>
              </a:pPr>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C8A7B0BD-EC42-4CF2-9610-CE457FA4D129}" type="datetime1">
              <a:rPr lang="fr-FR" smtClean="0"/>
              <a:pPr/>
              <a:t>07/03/2019</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p:txBody>
          <a:bodyPr/>
          <a:lstStyle/>
          <a:p>
            <a:pPr>
              <a:defRPr/>
            </a:pPr>
            <a:fld id="{541103D1-EA7E-49A9-82CA-65084DAC4872}" type="slidenum">
              <a:rPr lang="fr-CA" smtClean="0"/>
              <a:pPr>
                <a:defRPr/>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65367638-7C60-4F6C-AD8B-2B584B74BFDB}" type="datetime1">
              <a:rPr lang="fr-FR" smtClean="0"/>
              <a:pPr/>
              <a:t>07/03/2019</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p:txBody>
          <a:bodyPr/>
          <a:lstStyle/>
          <a:p>
            <a:pPr>
              <a:defRPr/>
            </a:pPr>
            <a:fld id="{A2862947-D4D5-429D-8321-CECBC935AE3B}" type="slidenum">
              <a:rPr lang="fr-CA" smtClean="0"/>
              <a:pPr>
                <a:defRPr/>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F7AEF07E-40BD-4F2C-A02F-C432F8BEEC84}" type="datetime1">
              <a:rPr lang="fr-FR" smtClean="0"/>
              <a:pPr/>
              <a:t>07/03/2019</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pPr>
              <a:defRPr/>
            </a:pPr>
            <a:fld id="{69C622CF-39FC-4D9E-B9B6-267CB6874E78}" type="slidenum">
              <a:rPr lang="fr-CA" smtClean="0"/>
              <a:pPr>
                <a:defRPr/>
              </a:pPr>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39F5367A-E0F9-4728-B293-32185D597C4D}" type="datetime1">
              <a:rPr lang="fr-FR" smtClean="0"/>
              <a:pPr/>
              <a:t>07/03/2019</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pPr>
              <a:defRPr/>
            </a:pPr>
            <a:fld id="{47AFCE86-B8B5-4890-8756-F2EB024664FB}" type="slidenum">
              <a:rPr lang="fr-CA" smtClean="0"/>
              <a:pPr>
                <a:defRPr/>
              </a:pPr>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116632"/>
            <a:ext cx="8229600" cy="1143000"/>
          </a:xfrm>
          <a:prstGeom prst="rect">
            <a:avLst/>
          </a:prstGeom>
        </p:spPr>
        <p:txBody>
          <a:bodyPr vert="horz" lIns="91440" tIns="45720" rIns="91440" bIns="45720" rtlCol="0" anchor="ctr">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457200" y="1916832"/>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endParaRPr lang="fr-FR" dirty="0"/>
          </a:p>
        </p:txBody>
      </p:sp>
      <p:sp>
        <p:nvSpPr>
          <p:cNvPr id="6" name="Espace réservé du numéro de diapositive 5"/>
          <p:cNvSpPr>
            <a:spLocks noGrp="1"/>
          </p:cNvSpPr>
          <p:nvPr>
            <p:ph type="sldNum" sz="quarter" idx="4"/>
          </p:nvPr>
        </p:nvSpPr>
        <p:spPr>
          <a:xfrm>
            <a:off x="-19094" y="6520259"/>
            <a:ext cx="442392" cy="365125"/>
          </a:xfrm>
          <a:prstGeom prst="rect">
            <a:avLst/>
          </a:prstGeom>
        </p:spPr>
        <p:txBody>
          <a:bodyPr vert="horz" lIns="91440" tIns="45720" rIns="91440" bIns="45720" rtlCol="0" anchor="ctr"/>
          <a:lstStyle>
            <a:lvl1pPr algn="r">
              <a:defRPr sz="1000">
                <a:solidFill>
                  <a:schemeClr val="bg1">
                    <a:lumMod val="50000"/>
                  </a:schemeClr>
                </a:solidFill>
                <a:latin typeface="HelveticaNeueLT Std" pitchFamily="34" charset="0"/>
              </a:defRPr>
            </a:lvl1pPr>
          </a:lstStyle>
          <a:p>
            <a:pPr>
              <a:defRPr/>
            </a:pPr>
            <a:fld id="{D234C1FE-7A91-4A9E-AF03-6DEF646B117F}" type="slidenum">
              <a:rPr lang="fr-CA" smtClean="0"/>
              <a:pPr>
                <a:defRPr/>
              </a:pPr>
              <a:t>‹N°›</a:t>
            </a:fld>
            <a:endParaRPr lang="fr-CA"/>
          </a:p>
        </p:txBody>
      </p:sp>
      <p:sp>
        <p:nvSpPr>
          <p:cNvPr id="5" name="Line 7"/>
          <p:cNvSpPr>
            <a:spLocks noChangeShapeType="1"/>
          </p:cNvSpPr>
          <p:nvPr/>
        </p:nvSpPr>
        <p:spPr bwMode="auto">
          <a:xfrm>
            <a:off x="468313" y="1427163"/>
            <a:ext cx="8207375" cy="0"/>
          </a:xfrm>
          <a:prstGeom prst="line">
            <a:avLst/>
          </a:prstGeom>
          <a:noFill/>
          <a:ln w="28575">
            <a:solidFill>
              <a:srgbClr val="E5ED9D"/>
            </a:solidFill>
            <a:round/>
            <a:headEnd/>
            <a:tailEnd/>
          </a:ln>
          <a:effectLst/>
        </p:spPr>
        <p:txBody>
          <a:bodyPr/>
          <a:lstStyle/>
          <a:p>
            <a:pPr>
              <a:defRPr/>
            </a:pPr>
            <a:endParaRPr lang="fr-CA"/>
          </a:p>
        </p:txBody>
      </p:sp>
      <p:sp>
        <p:nvSpPr>
          <p:cNvPr id="7" name="Line 7"/>
          <p:cNvSpPr>
            <a:spLocks noChangeShapeType="1"/>
          </p:cNvSpPr>
          <p:nvPr userDrawn="1"/>
        </p:nvSpPr>
        <p:spPr bwMode="auto">
          <a:xfrm>
            <a:off x="468313" y="1427163"/>
            <a:ext cx="8207375" cy="0"/>
          </a:xfrm>
          <a:prstGeom prst="line">
            <a:avLst/>
          </a:prstGeom>
          <a:noFill/>
          <a:ln w="28575">
            <a:solidFill>
              <a:srgbClr val="E5ED9D"/>
            </a:solidFill>
            <a:round/>
            <a:headEnd/>
            <a:tailEnd/>
          </a:ln>
          <a:effectLst/>
        </p:spPr>
        <p:txBody>
          <a:bodyPr/>
          <a:lstStyle/>
          <a:p>
            <a:pPr>
              <a:defRPr/>
            </a:pPr>
            <a:endParaRPr lang="fr-C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spcBef>
          <a:spcPct val="0"/>
        </a:spcBef>
        <a:buNone/>
        <a:defRPr sz="3200" kern="1200">
          <a:solidFill>
            <a:schemeClr val="tx1">
              <a:lumMod val="65000"/>
              <a:lumOff val="35000"/>
            </a:schemeClr>
          </a:solidFill>
          <a:latin typeface="Raleway" pitchFamily="34" charset="0"/>
          <a:ea typeface="+mj-ea"/>
          <a:cs typeface="+mj-cs"/>
        </a:defRPr>
      </a:lvl1pPr>
    </p:titleStyle>
    <p:bodyStyle>
      <a:lvl1pPr marL="0" indent="0" algn="l" defTabSz="914400" rtl="0" eaLnBrk="1" latinLnBrk="0" hangingPunct="1">
        <a:spcBef>
          <a:spcPts val="0"/>
        </a:spcBef>
        <a:spcAft>
          <a:spcPts val="1200"/>
        </a:spcAft>
        <a:buClr>
          <a:schemeClr val="accent5">
            <a:lumMod val="75000"/>
          </a:schemeClr>
        </a:buClr>
        <a:buFontTx/>
        <a:buNone/>
        <a:defRPr sz="2800" kern="1200">
          <a:solidFill>
            <a:schemeClr val="accent5">
              <a:lumMod val="75000"/>
            </a:schemeClr>
          </a:solidFill>
          <a:latin typeface="HelveticaNeueLT Std" pitchFamily="34" charset="0"/>
          <a:ea typeface="+mn-ea"/>
          <a:cs typeface="+mn-cs"/>
        </a:defRPr>
      </a:lvl1pPr>
      <a:lvl2pPr marL="357188" indent="-357188" algn="l" defTabSz="914400" rtl="0" eaLnBrk="1" latinLnBrk="0" hangingPunct="1">
        <a:spcBef>
          <a:spcPts val="0"/>
        </a:spcBef>
        <a:spcAft>
          <a:spcPts val="1200"/>
        </a:spcAft>
        <a:buClr>
          <a:schemeClr val="accent6">
            <a:lumMod val="75000"/>
          </a:schemeClr>
        </a:buClr>
        <a:buFont typeface="Wingdings" pitchFamily="2" charset="2"/>
        <a:buChar char="§"/>
        <a:defRPr sz="2800" kern="1200">
          <a:solidFill>
            <a:schemeClr val="tx1">
              <a:lumMod val="65000"/>
              <a:lumOff val="35000"/>
            </a:schemeClr>
          </a:solidFill>
          <a:latin typeface="HelveticaNeueLT Std" pitchFamily="34" charset="0"/>
          <a:ea typeface="+mn-ea"/>
          <a:cs typeface="+mn-cs"/>
        </a:defRPr>
      </a:lvl2pPr>
      <a:lvl3pPr marL="714375" indent="-357188" algn="l" defTabSz="914400" rtl="0" eaLnBrk="1" latinLnBrk="0" hangingPunct="1">
        <a:spcBef>
          <a:spcPts val="0"/>
        </a:spcBef>
        <a:spcAft>
          <a:spcPts val="1200"/>
        </a:spcAft>
        <a:buClr>
          <a:schemeClr val="accent5">
            <a:lumMod val="75000"/>
          </a:schemeClr>
        </a:buClr>
        <a:buFont typeface="Wingdings" pitchFamily="2" charset="2"/>
        <a:buChar char="§"/>
        <a:defRPr sz="2800" kern="1200">
          <a:solidFill>
            <a:schemeClr val="tx1">
              <a:lumMod val="65000"/>
              <a:lumOff val="35000"/>
            </a:schemeClr>
          </a:solidFill>
          <a:latin typeface="HelveticaNeueLT Std" pitchFamily="34" charset="0"/>
          <a:ea typeface="+mn-ea"/>
          <a:cs typeface="+mn-cs"/>
        </a:defRPr>
      </a:lvl3pPr>
      <a:lvl4pPr marL="1079500" indent="-365125" algn="l" defTabSz="914400" rtl="0" eaLnBrk="1" latinLnBrk="0" hangingPunct="1">
        <a:spcBef>
          <a:spcPts val="0"/>
        </a:spcBef>
        <a:spcAft>
          <a:spcPts val="1200"/>
        </a:spcAft>
        <a:buClr>
          <a:schemeClr val="accent6">
            <a:lumMod val="75000"/>
          </a:schemeClr>
        </a:buClr>
        <a:buFont typeface="Wingdings" pitchFamily="2" charset="2"/>
        <a:buChar char="§"/>
        <a:defRPr sz="2800" kern="1200">
          <a:solidFill>
            <a:schemeClr val="tx1">
              <a:lumMod val="65000"/>
              <a:lumOff val="35000"/>
            </a:schemeClr>
          </a:solidFill>
          <a:latin typeface="HelveticaNeueLT Std" pitchFamily="34" charset="0"/>
          <a:ea typeface="+mn-ea"/>
          <a:cs typeface="+mn-cs"/>
        </a:defRPr>
      </a:lvl4pPr>
      <a:lvl5pPr marL="1793875" indent="-357188" algn="l" defTabSz="914400" rtl="0" eaLnBrk="1" latinLnBrk="0" hangingPunct="1">
        <a:spcBef>
          <a:spcPct val="20000"/>
        </a:spcBef>
        <a:buClr>
          <a:schemeClr val="accent5">
            <a:lumMod val="75000"/>
          </a:schemeClr>
        </a:buClr>
        <a:buFont typeface="Wingdings" pitchFamily="2" charset="2"/>
        <a:buChar char="§"/>
        <a:defRPr sz="2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chart" Target="../charts/chart3.xml"/><Relationship Id="rId5" Type="http://schemas.openxmlformats.org/officeDocument/2006/relationships/notesSlide" Target="../notesSlides/notesSlide9.xml"/><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6.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notesSlide" Target="../notesSlides/notesSlide15.xml"/><Relationship Id="rId5" Type="http://schemas.openxmlformats.org/officeDocument/2006/relationships/slideLayout" Target="../slideLayouts/slideLayout7.xml"/><Relationship Id="rId4" Type="http://schemas.openxmlformats.org/officeDocument/2006/relationships/tags" Target="../tags/tag133.xml"/></Relationships>
</file>

<file path=ppt/slides/_rels/slide2.xml.rels><?xml version="1.0" encoding="UTF-8" standalone="yes"?>
<Relationships xmlns="http://schemas.openxmlformats.org/package/2006/relationships"><Relationship Id="rId26" Type="http://schemas.openxmlformats.org/officeDocument/2006/relationships/tags" Target="../tags/tag31.xml"/><Relationship Id="rId21" Type="http://schemas.openxmlformats.org/officeDocument/2006/relationships/tags" Target="../tags/tag26.xml"/><Relationship Id="rId42" Type="http://schemas.openxmlformats.org/officeDocument/2006/relationships/tags" Target="../tags/tag47.xml"/><Relationship Id="rId47" Type="http://schemas.openxmlformats.org/officeDocument/2006/relationships/tags" Target="../tags/tag52.xml"/><Relationship Id="rId63" Type="http://schemas.openxmlformats.org/officeDocument/2006/relationships/tags" Target="../tags/tag68.xml"/><Relationship Id="rId68" Type="http://schemas.openxmlformats.org/officeDocument/2006/relationships/tags" Target="../tags/tag73.xml"/><Relationship Id="rId84" Type="http://schemas.openxmlformats.org/officeDocument/2006/relationships/tags" Target="../tags/tag89.xml"/><Relationship Id="rId89" Type="http://schemas.openxmlformats.org/officeDocument/2006/relationships/tags" Target="../tags/tag94.xml"/><Relationship Id="rId2" Type="http://schemas.openxmlformats.org/officeDocument/2006/relationships/tags" Target="../tags/tag7.xml"/><Relationship Id="rId16" Type="http://schemas.openxmlformats.org/officeDocument/2006/relationships/tags" Target="../tags/tag21.xml"/><Relationship Id="rId29" Type="http://schemas.openxmlformats.org/officeDocument/2006/relationships/tags" Target="../tags/tag34.xml"/><Relationship Id="rId107" Type="http://schemas.openxmlformats.org/officeDocument/2006/relationships/tags" Target="../tags/tag112.xml"/><Relationship Id="rId11" Type="http://schemas.openxmlformats.org/officeDocument/2006/relationships/tags" Target="../tags/tag16.xml"/><Relationship Id="rId24" Type="http://schemas.openxmlformats.org/officeDocument/2006/relationships/tags" Target="../tags/tag29.xml"/><Relationship Id="rId32" Type="http://schemas.openxmlformats.org/officeDocument/2006/relationships/tags" Target="../tags/tag37.xml"/><Relationship Id="rId37" Type="http://schemas.openxmlformats.org/officeDocument/2006/relationships/tags" Target="../tags/tag42.xml"/><Relationship Id="rId40" Type="http://schemas.openxmlformats.org/officeDocument/2006/relationships/tags" Target="../tags/tag45.xml"/><Relationship Id="rId45" Type="http://schemas.openxmlformats.org/officeDocument/2006/relationships/tags" Target="../tags/tag50.xml"/><Relationship Id="rId53" Type="http://schemas.openxmlformats.org/officeDocument/2006/relationships/tags" Target="../tags/tag58.xml"/><Relationship Id="rId58" Type="http://schemas.openxmlformats.org/officeDocument/2006/relationships/tags" Target="../tags/tag63.xml"/><Relationship Id="rId66" Type="http://schemas.openxmlformats.org/officeDocument/2006/relationships/tags" Target="../tags/tag71.xml"/><Relationship Id="rId74" Type="http://schemas.openxmlformats.org/officeDocument/2006/relationships/tags" Target="../tags/tag79.xml"/><Relationship Id="rId79" Type="http://schemas.openxmlformats.org/officeDocument/2006/relationships/tags" Target="../tags/tag84.xml"/><Relationship Id="rId87" Type="http://schemas.openxmlformats.org/officeDocument/2006/relationships/tags" Target="../tags/tag92.xml"/><Relationship Id="rId102" Type="http://schemas.openxmlformats.org/officeDocument/2006/relationships/tags" Target="../tags/tag107.xml"/><Relationship Id="rId110" Type="http://schemas.openxmlformats.org/officeDocument/2006/relationships/image" Target="../media/image4.png"/><Relationship Id="rId5" Type="http://schemas.openxmlformats.org/officeDocument/2006/relationships/tags" Target="../tags/tag10.xml"/><Relationship Id="rId61" Type="http://schemas.openxmlformats.org/officeDocument/2006/relationships/tags" Target="../tags/tag66.xml"/><Relationship Id="rId82" Type="http://schemas.openxmlformats.org/officeDocument/2006/relationships/tags" Target="../tags/tag87.xml"/><Relationship Id="rId90" Type="http://schemas.openxmlformats.org/officeDocument/2006/relationships/tags" Target="../tags/tag95.xml"/><Relationship Id="rId95" Type="http://schemas.openxmlformats.org/officeDocument/2006/relationships/tags" Target="../tags/tag100.xml"/><Relationship Id="rId19" Type="http://schemas.openxmlformats.org/officeDocument/2006/relationships/tags" Target="../tags/tag24.xml"/><Relationship Id="rId14" Type="http://schemas.openxmlformats.org/officeDocument/2006/relationships/tags" Target="../tags/tag19.xml"/><Relationship Id="rId22" Type="http://schemas.openxmlformats.org/officeDocument/2006/relationships/tags" Target="../tags/tag27.xml"/><Relationship Id="rId27" Type="http://schemas.openxmlformats.org/officeDocument/2006/relationships/tags" Target="../tags/tag32.xml"/><Relationship Id="rId30" Type="http://schemas.openxmlformats.org/officeDocument/2006/relationships/tags" Target="../tags/tag35.xml"/><Relationship Id="rId35" Type="http://schemas.openxmlformats.org/officeDocument/2006/relationships/tags" Target="../tags/tag40.xml"/><Relationship Id="rId43" Type="http://schemas.openxmlformats.org/officeDocument/2006/relationships/tags" Target="../tags/tag48.xml"/><Relationship Id="rId48" Type="http://schemas.openxmlformats.org/officeDocument/2006/relationships/tags" Target="../tags/tag53.xml"/><Relationship Id="rId56" Type="http://schemas.openxmlformats.org/officeDocument/2006/relationships/tags" Target="../tags/tag61.xml"/><Relationship Id="rId64" Type="http://schemas.openxmlformats.org/officeDocument/2006/relationships/tags" Target="../tags/tag69.xml"/><Relationship Id="rId69" Type="http://schemas.openxmlformats.org/officeDocument/2006/relationships/tags" Target="../tags/tag74.xml"/><Relationship Id="rId77" Type="http://schemas.openxmlformats.org/officeDocument/2006/relationships/tags" Target="../tags/tag82.xml"/><Relationship Id="rId100" Type="http://schemas.openxmlformats.org/officeDocument/2006/relationships/tags" Target="../tags/tag105.xml"/><Relationship Id="rId105" Type="http://schemas.openxmlformats.org/officeDocument/2006/relationships/tags" Target="../tags/tag110.xml"/><Relationship Id="rId8" Type="http://schemas.openxmlformats.org/officeDocument/2006/relationships/tags" Target="../tags/tag13.xml"/><Relationship Id="rId51" Type="http://schemas.openxmlformats.org/officeDocument/2006/relationships/tags" Target="../tags/tag56.xml"/><Relationship Id="rId72" Type="http://schemas.openxmlformats.org/officeDocument/2006/relationships/tags" Target="../tags/tag77.xml"/><Relationship Id="rId80" Type="http://schemas.openxmlformats.org/officeDocument/2006/relationships/tags" Target="../tags/tag85.xml"/><Relationship Id="rId85" Type="http://schemas.openxmlformats.org/officeDocument/2006/relationships/tags" Target="../tags/tag90.xml"/><Relationship Id="rId93" Type="http://schemas.openxmlformats.org/officeDocument/2006/relationships/tags" Target="../tags/tag98.xml"/><Relationship Id="rId98" Type="http://schemas.openxmlformats.org/officeDocument/2006/relationships/tags" Target="../tags/tag103.xml"/><Relationship Id="rId3" Type="http://schemas.openxmlformats.org/officeDocument/2006/relationships/tags" Target="../tags/tag8.xml"/><Relationship Id="rId12" Type="http://schemas.openxmlformats.org/officeDocument/2006/relationships/tags" Target="../tags/tag17.xml"/><Relationship Id="rId17" Type="http://schemas.openxmlformats.org/officeDocument/2006/relationships/tags" Target="../tags/tag22.xml"/><Relationship Id="rId25" Type="http://schemas.openxmlformats.org/officeDocument/2006/relationships/tags" Target="../tags/tag30.xml"/><Relationship Id="rId33" Type="http://schemas.openxmlformats.org/officeDocument/2006/relationships/tags" Target="../tags/tag38.xml"/><Relationship Id="rId38" Type="http://schemas.openxmlformats.org/officeDocument/2006/relationships/tags" Target="../tags/tag43.xml"/><Relationship Id="rId46" Type="http://schemas.openxmlformats.org/officeDocument/2006/relationships/tags" Target="../tags/tag51.xml"/><Relationship Id="rId59" Type="http://schemas.openxmlformats.org/officeDocument/2006/relationships/tags" Target="../tags/tag64.xml"/><Relationship Id="rId67" Type="http://schemas.openxmlformats.org/officeDocument/2006/relationships/tags" Target="../tags/tag72.xml"/><Relationship Id="rId103" Type="http://schemas.openxmlformats.org/officeDocument/2006/relationships/tags" Target="../tags/tag108.xml"/><Relationship Id="rId108" Type="http://schemas.openxmlformats.org/officeDocument/2006/relationships/slideLayout" Target="../slideLayouts/slideLayout7.xml"/><Relationship Id="rId20" Type="http://schemas.openxmlformats.org/officeDocument/2006/relationships/tags" Target="../tags/tag25.xml"/><Relationship Id="rId41" Type="http://schemas.openxmlformats.org/officeDocument/2006/relationships/tags" Target="../tags/tag46.xml"/><Relationship Id="rId54" Type="http://schemas.openxmlformats.org/officeDocument/2006/relationships/tags" Target="../tags/tag59.xml"/><Relationship Id="rId62" Type="http://schemas.openxmlformats.org/officeDocument/2006/relationships/tags" Target="../tags/tag67.xml"/><Relationship Id="rId70" Type="http://schemas.openxmlformats.org/officeDocument/2006/relationships/tags" Target="../tags/tag75.xml"/><Relationship Id="rId75" Type="http://schemas.openxmlformats.org/officeDocument/2006/relationships/tags" Target="../tags/tag80.xml"/><Relationship Id="rId83" Type="http://schemas.openxmlformats.org/officeDocument/2006/relationships/tags" Target="../tags/tag88.xml"/><Relationship Id="rId88" Type="http://schemas.openxmlformats.org/officeDocument/2006/relationships/tags" Target="../tags/tag93.xml"/><Relationship Id="rId91" Type="http://schemas.openxmlformats.org/officeDocument/2006/relationships/tags" Target="../tags/tag96.xml"/><Relationship Id="rId96" Type="http://schemas.openxmlformats.org/officeDocument/2006/relationships/tags" Target="../tags/tag101.xml"/><Relationship Id="rId1" Type="http://schemas.openxmlformats.org/officeDocument/2006/relationships/tags" Target="../tags/tag6.xml"/><Relationship Id="rId6" Type="http://schemas.openxmlformats.org/officeDocument/2006/relationships/tags" Target="../tags/tag11.xml"/><Relationship Id="rId15" Type="http://schemas.openxmlformats.org/officeDocument/2006/relationships/tags" Target="../tags/tag20.xml"/><Relationship Id="rId23" Type="http://schemas.openxmlformats.org/officeDocument/2006/relationships/tags" Target="../tags/tag28.xml"/><Relationship Id="rId28" Type="http://schemas.openxmlformats.org/officeDocument/2006/relationships/tags" Target="../tags/tag33.xml"/><Relationship Id="rId36" Type="http://schemas.openxmlformats.org/officeDocument/2006/relationships/tags" Target="../tags/tag41.xml"/><Relationship Id="rId49" Type="http://schemas.openxmlformats.org/officeDocument/2006/relationships/tags" Target="../tags/tag54.xml"/><Relationship Id="rId57" Type="http://schemas.openxmlformats.org/officeDocument/2006/relationships/tags" Target="../tags/tag62.xml"/><Relationship Id="rId106" Type="http://schemas.openxmlformats.org/officeDocument/2006/relationships/tags" Target="../tags/tag111.xml"/><Relationship Id="rId10" Type="http://schemas.openxmlformats.org/officeDocument/2006/relationships/tags" Target="../tags/tag15.xml"/><Relationship Id="rId31" Type="http://schemas.openxmlformats.org/officeDocument/2006/relationships/tags" Target="../tags/tag36.xml"/><Relationship Id="rId44" Type="http://schemas.openxmlformats.org/officeDocument/2006/relationships/tags" Target="../tags/tag49.xml"/><Relationship Id="rId52" Type="http://schemas.openxmlformats.org/officeDocument/2006/relationships/tags" Target="../tags/tag57.xml"/><Relationship Id="rId60" Type="http://schemas.openxmlformats.org/officeDocument/2006/relationships/tags" Target="../tags/tag65.xml"/><Relationship Id="rId65" Type="http://schemas.openxmlformats.org/officeDocument/2006/relationships/tags" Target="../tags/tag70.xml"/><Relationship Id="rId73" Type="http://schemas.openxmlformats.org/officeDocument/2006/relationships/tags" Target="../tags/tag78.xml"/><Relationship Id="rId78" Type="http://schemas.openxmlformats.org/officeDocument/2006/relationships/tags" Target="../tags/tag83.xml"/><Relationship Id="rId81" Type="http://schemas.openxmlformats.org/officeDocument/2006/relationships/tags" Target="../tags/tag86.xml"/><Relationship Id="rId86" Type="http://schemas.openxmlformats.org/officeDocument/2006/relationships/tags" Target="../tags/tag91.xml"/><Relationship Id="rId94" Type="http://schemas.openxmlformats.org/officeDocument/2006/relationships/tags" Target="../tags/tag99.xml"/><Relationship Id="rId99" Type="http://schemas.openxmlformats.org/officeDocument/2006/relationships/tags" Target="../tags/tag104.xml"/><Relationship Id="rId101" Type="http://schemas.openxmlformats.org/officeDocument/2006/relationships/tags" Target="../tags/tag106.xml"/><Relationship Id="rId4" Type="http://schemas.openxmlformats.org/officeDocument/2006/relationships/tags" Target="../tags/tag9.xml"/><Relationship Id="rId9" Type="http://schemas.openxmlformats.org/officeDocument/2006/relationships/tags" Target="../tags/tag14.xml"/><Relationship Id="rId13" Type="http://schemas.openxmlformats.org/officeDocument/2006/relationships/tags" Target="../tags/tag18.xml"/><Relationship Id="rId18" Type="http://schemas.openxmlformats.org/officeDocument/2006/relationships/tags" Target="../tags/tag23.xml"/><Relationship Id="rId39" Type="http://schemas.openxmlformats.org/officeDocument/2006/relationships/tags" Target="../tags/tag44.xml"/><Relationship Id="rId109" Type="http://schemas.openxmlformats.org/officeDocument/2006/relationships/notesSlide" Target="../notesSlides/notesSlide2.xml"/><Relationship Id="rId34" Type="http://schemas.openxmlformats.org/officeDocument/2006/relationships/tags" Target="../tags/tag39.xml"/><Relationship Id="rId50" Type="http://schemas.openxmlformats.org/officeDocument/2006/relationships/tags" Target="../tags/tag55.xml"/><Relationship Id="rId55" Type="http://schemas.openxmlformats.org/officeDocument/2006/relationships/tags" Target="../tags/tag60.xml"/><Relationship Id="rId76" Type="http://schemas.openxmlformats.org/officeDocument/2006/relationships/tags" Target="../tags/tag81.xml"/><Relationship Id="rId97" Type="http://schemas.openxmlformats.org/officeDocument/2006/relationships/tags" Target="../tags/tag102.xml"/><Relationship Id="rId104" Type="http://schemas.openxmlformats.org/officeDocument/2006/relationships/tags" Target="../tags/tag109.xml"/><Relationship Id="rId7" Type="http://schemas.openxmlformats.org/officeDocument/2006/relationships/tags" Target="../tags/tag12.xml"/><Relationship Id="rId71" Type="http://schemas.openxmlformats.org/officeDocument/2006/relationships/tags" Target="../tags/tag76.xml"/><Relationship Id="rId92" Type="http://schemas.openxmlformats.org/officeDocument/2006/relationships/tags" Target="../tags/tag97.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tags" Target="../tags/tag116.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5" Type="http://schemas.openxmlformats.org/officeDocument/2006/relationships/notesSlide" Target="../notesSlides/notesSlide26.xml"/><Relationship Id="rId4"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notesSlide" Target="../notesSlides/notesSlide28.xml"/><Relationship Id="rId3" Type="http://schemas.openxmlformats.org/officeDocument/2006/relationships/tags" Target="../tags/tag139.xml"/><Relationship Id="rId7" Type="http://schemas.openxmlformats.org/officeDocument/2006/relationships/slideLayout" Target="../slideLayouts/slideLayout7.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tags" Target="../tags/tag142.xml"/><Relationship Id="rId11" Type="http://schemas.openxmlformats.org/officeDocument/2006/relationships/image" Target="../media/image8.png"/><Relationship Id="rId5" Type="http://schemas.openxmlformats.org/officeDocument/2006/relationships/tags" Target="../tags/tag141.xml"/><Relationship Id="rId10" Type="http://schemas.openxmlformats.org/officeDocument/2006/relationships/image" Target="../media/image7.png"/><Relationship Id="rId4" Type="http://schemas.openxmlformats.org/officeDocument/2006/relationships/tags" Target="../tags/tag140.xml"/><Relationship Id="rId9" Type="http://schemas.openxmlformats.org/officeDocument/2006/relationships/hyperlink" Target="http://www.inspq.qc.ca/" TargetMode="External"/></Relationships>
</file>

<file path=ppt/slides/_rels/slide39.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5" Type="http://schemas.openxmlformats.org/officeDocument/2006/relationships/notesSlide" Target="../notesSlides/notesSlide29.xml"/><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inspq.qc.ca/sites/default/files/publications/2400_surveillance_maladies_infectieuses_utilisateurs_drogue_injection.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tags" Target="../tags/tag12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2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ctrTitle"/>
            <p:custDataLst>
              <p:tags r:id="rId1"/>
            </p:custDataLst>
          </p:nvPr>
        </p:nvSpPr>
        <p:spPr>
          <a:xfrm>
            <a:off x="0" y="1928802"/>
            <a:ext cx="6394450" cy="1803397"/>
          </a:xfrm>
        </p:spPr>
        <p:txBody>
          <a:bodyPr/>
          <a:lstStyle/>
          <a:p>
            <a:pPr eaLnBrk="1" hangingPunct="1"/>
            <a:r>
              <a:rPr lang="fr-CA" sz="3200" dirty="0" smtClean="0">
                <a:solidFill>
                  <a:schemeClr val="accent6"/>
                </a:solidFill>
              </a:rPr>
              <a:t>Surv</a:t>
            </a:r>
            <a:r>
              <a:rPr lang="fr-CA" sz="3200" dirty="0" smtClean="0"/>
              <a:t>eillance des maladies infectieuses chez les </a:t>
            </a:r>
            <a:r>
              <a:rPr lang="fr-CA" sz="3200" dirty="0" smtClean="0">
                <a:solidFill>
                  <a:schemeClr val="accent6"/>
                </a:solidFill>
              </a:rPr>
              <a:t>U</a:t>
            </a:r>
            <a:r>
              <a:rPr lang="fr-CA" sz="3200" dirty="0" smtClean="0"/>
              <a:t>tilisateurs de </a:t>
            </a:r>
            <a:r>
              <a:rPr lang="fr-CA" sz="3200" dirty="0" smtClean="0">
                <a:solidFill>
                  <a:schemeClr val="accent6"/>
                </a:solidFill>
              </a:rPr>
              <a:t>D</a:t>
            </a:r>
            <a:r>
              <a:rPr lang="fr-CA" sz="3200" dirty="0" smtClean="0"/>
              <a:t>rogues par </a:t>
            </a:r>
            <a:r>
              <a:rPr lang="fr-CA" sz="3200" dirty="0" smtClean="0">
                <a:solidFill>
                  <a:schemeClr val="accent6"/>
                </a:solidFill>
              </a:rPr>
              <a:t>I</a:t>
            </a:r>
            <a:r>
              <a:rPr lang="fr-CA" sz="3200" dirty="0" smtClean="0"/>
              <a:t>njection </a:t>
            </a:r>
          </a:p>
        </p:txBody>
      </p:sp>
      <p:sp>
        <p:nvSpPr>
          <p:cNvPr id="4099" name="Rectangle 3"/>
          <p:cNvSpPr>
            <a:spLocks noGrp="1" noChangeArrowheads="1"/>
          </p:cNvSpPr>
          <p:nvPr>
            <p:ph type="subTitle" idx="1"/>
            <p:custDataLst>
              <p:tags r:id="rId2"/>
            </p:custDataLst>
          </p:nvPr>
        </p:nvSpPr>
        <p:spPr>
          <a:xfrm>
            <a:off x="285720" y="4214818"/>
            <a:ext cx="2928958" cy="855669"/>
          </a:xfrm>
        </p:spPr>
        <p:txBody>
          <a:bodyPr>
            <a:normAutofit/>
          </a:bodyPr>
          <a:lstStyle/>
          <a:p>
            <a:pPr marL="0" indent="0">
              <a:lnSpc>
                <a:spcPct val="90000"/>
              </a:lnSpc>
            </a:pPr>
            <a:r>
              <a:rPr lang="fr-CA" sz="1200" dirty="0" smtClean="0"/>
              <a:t>Épidémiologie du VIH 1995 - 2017</a:t>
            </a:r>
          </a:p>
          <a:p>
            <a:pPr marL="0" indent="0">
              <a:lnSpc>
                <a:spcPct val="90000"/>
              </a:lnSpc>
            </a:pPr>
            <a:r>
              <a:rPr lang="fr-CA" sz="1200" dirty="0" smtClean="0"/>
              <a:t>Épidémiologie du VHC 2003 - 2017</a:t>
            </a:r>
          </a:p>
          <a:p>
            <a:pPr marL="0" indent="0" eaLnBrk="1" hangingPunct="1">
              <a:lnSpc>
                <a:spcPct val="90000"/>
              </a:lnSpc>
            </a:pPr>
            <a:endParaRPr lang="fr-CA" sz="1200" dirty="0" smtClean="0"/>
          </a:p>
        </p:txBody>
      </p:sp>
      <p:sp>
        <p:nvSpPr>
          <p:cNvPr id="4100" name="Rectangle 5"/>
          <p:cNvSpPr>
            <a:spLocks noChangeArrowheads="1"/>
          </p:cNvSpPr>
          <p:nvPr>
            <p:custDataLst>
              <p:tags r:id="rId3"/>
            </p:custDataLst>
          </p:nvPr>
        </p:nvSpPr>
        <p:spPr bwMode="auto">
          <a:xfrm>
            <a:off x="6357950" y="2786058"/>
            <a:ext cx="2857552" cy="2286016"/>
          </a:xfrm>
          <a:prstGeom prst="rect">
            <a:avLst/>
          </a:prstGeom>
          <a:noFill/>
          <a:ln w="9525">
            <a:noFill/>
            <a:miter lim="800000"/>
            <a:headEnd/>
            <a:tailEnd/>
          </a:ln>
        </p:spPr>
        <p:txBody>
          <a:bodyPr/>
          <a:lstStyle/>
          <a:p>
            <a:pPr>
              <a:spcAft>
                <a:spcPct val="30000"/>
              </a:spcAft>
            </a:pPr>
            <a:r>
              <a:rPr lang="fr-CA" sz="1400" dirty="0" smtClean="0">
                <a:solidFill>
                  <a:schemeClr val="bg1"/>
                </a:solidFill>
                <a:latin typeface="HelveticaNeueLT Std" pitchFamily="34" charset="0"/>
              </a:rPr>
              <a:t>Chercheurs :</a:t>
            </a:r>
            <a:endParaRPr lang="fr-CA" sz="1400" dirty="0">
              <a:solidFill>
                <a:schemeClr val="bg1"/>
              </a:solidFill>
              <a:latin typeface="HelveticaNeueLT Std" pitchFamily="34" charset="0"/>
            </a:endParaRPr>
          </a:p>
          <a:p>
            <a:pPr>
              <a:spcAft>
                <a:spcPct val="30000"/>
              </a:spcAft>
              <a:tabLst>
                <a:tab pos="447675" algn="l"/>
              </a:tabLst>
            </a:pPr>
            <a:r>
              <a:rPr lang="fr-CA" sz="1400" dirty="0">
                <a:solidFill>
                  <a:schemeClr val="bg1"/>
                </a:solidFill>
                <a:latin typeface="HelveticaNeueLT Std" pitchFamily="34" charset="0"/>
              </a:rPr>
              <a:t>	Michel </a:t>
            </a:r>
            <a:r>
              <a:rPr lang="fr-CA" sz="1400" dirty="0" err="1">
                <a:solidFill>
                  <a:schemeClr val="bg1"/>
                </a:solidFill>
                <a:latin typeface="HelveticaNeueLT Std" pitchFamily="34" charset="0"/>
              </a:rPr>
              <a:t>Alary</a:t>
            </a:r>
            <a:endParaRPr lang="fr-CA" sz="1400" dirty="0">
              <a:solidFill>
                <a:schemeClr val="bg1"/>
              </a:solidFill>
              <a:latin typeface="HelveticaNeueLT Std" pitchFamily="34" charset="0"/>
            </a:endParaRPr>
          </a:p>
          <a:p>
            <a:pPr>
              <a:spcAft>
                <a:spcPct val="30000"/>
              </a:spcAft>
              <a:tabLst>
                <a:tab pos="447675" algn="l"/>
              </a:tabLst>
            </a:pPr>
            <a:r>
              <a:rPr lang="fr-CA" sz="1400" dirty="0">
                <a:solidFill>
                  <a:schemeClr val="bg1"/>
                </a:solidFill>
                <a:latin typeface="HelveticaNeueLT Std" pitchFamily="34" charset="0"/>
              </a:rPr>
              <a:t>	Carole Morissette</a:t>
            </a:r>
          </a:p>
          <a:p>
            <a:pPr>
              <a:spcAft>
                <a:spcPct val="30000"/>
              </a:spcAft>
              <a:tabLst>
                <a:tab pos="447675" algn="l"/>
              </a:tabLst>
            </a:pPr>
            <a:r>
              <a:rPr lang="fr-CA" sz="1400" dirty="0">
                <a:solidFill>
                  <a:schemeClr val="bg1"/>
                </a:solidFill>
                <a:latin typeface="HelveticaNeueLT Std" pitchFamily="34" charset="0"/>
              </a:rPr>
              <a:t>	Élise Roy</a:t>
            </a:r>
          </a:p>
          <a:p>
            <a:pPr>
              <a:spcAft>
                <a:spcPct val="30000"/>
              </a:spcAft>
              <a:tabLst>
                <a:tab pos="447675" algn="l"/>
              </a:tabLst>
            </a:pPr>
            <a:r>
              <a:rPr lang="fr-CA" sz="1400" dirty="0">
                <a:solidFill>
                  <a:schemeClr val="bg1"/>
                </a:solidFill>
                <a:latin typeface="HelveticaNeueLT Std" pitchFamily="34" charset="0"/>
              </a:rPr>
              <a:t>	Pascale Leclerc</a:t>
            </a:r>
          </a:p>
          <a:p>
            <a:pPr>
              <a:spcAft>
                <a:spcPct val="30000"/>
              </a:spcAft>
              <a:tabLst>
                <a:tab pos="447675" algn="l"/>
              </a:tabLst>
            </a:pPr>
            <a:r>
              <a:rPr lang="fr-CA" sz="1400" dirty="0">
                <a:solidFill>
                  <a:schemeClr val="bg1"/>
                </a:solidFill>
                <a:latin typeface="HelveticaNeueLT Std" pitchFamily="34" charset="0"/>
              </a:rPr>
              <a:t>	Le groupe d’étude </a:t>
            </a:r>
            <a:r>
              <a:rPr lang="fr-CA" sz="1400" dirty="0" err="1" smtClean="0">
                <a:solidFill>
                  <a:schemeClr val="bg1"/>
                </a:solidFill>
                <a:latin typeface="HelveticaNeueLT Std" pitchFamily="34" charset="0"/>
              </a:rPr>
              <a:t>SurvUDI</a:t>
            </a:r>
            <a:endParaRPr lang="fr-CA" sz="1400" dirty="0" smtClean="0">
              <a:solidFill>
                <a:schemeClr val="bg1"/>
              </a:solidFill>
              <a:latin typeface="HelveticaNeueLT Std" pitchFamily="34" charset="0"/>
            </a:endParaRPr>
          </a:p>
          <a:p>
            <a:pPr>
              <a:spcAft>
                <a:spcPct val="30000"/>
              </a:spcAft>
              <a:tabLst>
                <a:tab pos="542925" algn="l"/>
              </a:tabLst>
            </a:pPr>
            <a:r>
              <a:rPr lang="fr-CA" sz="1400" dirty="0" smtClean="0">
                <a:solidFill>
                  <a:schemeClr val="bg1"/>
                </a:solidFill>
                <a:latin typeface="HelveticaNeueLT Std" pitchFamily="34" charset="0"/>
              </a:rPr>
              <a:t>Coordination :</a:t>
            </a:r>
          </a:p>
          <a:p>
            <a:pPr>
              <a:spcAft>
                <a:spcPct val="30000"/>
              </a:spcAft>
              <a:tabLst>
                <a:tab pos="542925" algn="l"/>
              </a:tabLst>
            </a:pPr>
            <a:r>
              <a:rPr lang="fr-CA" sz="1400" dirty="0" smtClean="0">
                <a:solidFill>
                  <a:schemeClr val="bg1"/>
                </a:solidFill>
                <a:latin typeface="HelveticaNeueLT Std" pitchFamily="34" charset="0"/>
              </a:rPr>
              <a:t>	Karine Blouin</a:t>
            </a:r>
          </a:p>
          <a:p>
            <a:pPr>
              <a:spcAft>
                <a:spcPct val="30000"/>
              </a:spcAft>
              <a:tabLst>
                <a:tab pos="447675" algn="l"/>
              </a:tabLst>
            </a:pPr>
            <a:endParaRPr lang="fr-CA" sz="1400" dirty="0">
              <a:solidFill>
                <a:schemeClr val="bg1"/>
              </a:solidFill>
              <a:latin typeface="HelveticaNeueLT Std" pitchFamily="34" charset="0"/>
            </a:endParaRPr>
          </a:p>
        </p:txBody>
      </p:sp>
      <p:sp>
        <p:nvSpPr>
          <p:cNvPr id="4102" name="Text Box 6"/>
          <p:cNvSpPr txBox="1">
            <a:spLocks noChangeArrowheads="1"/>
          </p:cNvSpPr>
          <p:nvPr>
            <p:custDataLst>
              <p:tags r:id="rId4"/>
            </p:custDataLst>
          </p:nvPr>
        </p:nvSpPr>
        <p:spPr bwMode="auto">
          <a:xfrm>
            <a:off x="6876256" y="5517232"/>
            <a:ext cx="2160513" cy="461665"/>
          </a:xfrm>
          <a:prstGeom prst="rect">
            <a:avLst/>
          </a:prstGeom>
          <a:noFill/>
          <a:ln w="9525">
            <a:noFill/>
            <a:miter lim="800000"/>
            <a:headEnd/>
            <a:tailEnd/>
          </a:ln>
        </p:spPr>
        <p:txBody>
          <a:bodyPr wrap="square">
            <a:spAutoFit/>
          </a:bodyPr>
          <a:lstStyle/>
          <a:p>
            <a:pPr>
              <a:spcBef>
                <a:spcPct val="50000"/>
              </a:spcBef>
            </a:pPr>
            <a:r>
              <a:rPr lang="fr-CA" sz="2400" dirty="0" smtClean="0">
                <a:latin typeface="HelveticaNeueLT Std" pitchFamily="34" charset="0"/>
              </a:rPr>
              <a:t>Juin 2018</a:t>
            </a:r>
            <a:endParaRPr lang="fr-FR" sz="2400" dirty="0">
              <a:latin typeface="HelveticaNeueLT Std" pitchFamily="34" charset="0"/>
            </a:endParaRPr>
          </a:p>
        </p:txBody>
      </p:sp>
      <p:sp>
        <p:nvSpPr>
          <p:cNvPr id="4103" name="Text Box 7"/>
          <p:cNvSpPr txBox="1">
            <a:spLocks noChangeArrowheads="1"/>
          </p:cNvSpPr>
          <p:nvPr>
            <p:custDataLst>
              <p:tags r:id="rId5"/>
            </p:custDataLst>
          </p:nvPr>
        </p:nvSpPr>
        <p:spPr bwMode="auto">
          <a:xfrm>
            <a:off x="142844" y="3643314"/>
            <a:ext cx="3621099" cy="519112"/>
          </a:xfrm>
          <a:prstGeom prst="rect">
            <a:avLst/>
          </a:prstGeom>
          <a:noFill/>
          <a:ln w="9525">
            <a:noFill/>
            <a:miter lim="800000"/>
            <a:headEnd/>
            <a:tailEnd/>
          </a:ln>
        </p:spPr>
        <p:txBody>
          <a:bodyPr wrap="square">
            <a:spAutoFit/>
          </a:bodyPr>
          <a:lstStyle/>
          <a:p>
            <a:pPr>
              <a:spcBef>
                <a:spcPct val="50000"/>
              </a:spcBef>
            </a:pPr>
            <a:r>
              <a:rPr lang="fr-CA" sz="2800" dirty="0">
                <a:solidFill>
                  <a:schemeClr val="bg1"/>
                </a:solidFill>
                <a:latin typeface="Raleway" pitchFamily="34" charset="0"/>
              </a:rPr>
              <a:t>Le réseau </a:t>
            </a:r>
            <a:r>
              <a:rPr lang="fr-CA" sz="2800" dirty="0" err="1" smtClean="0">
                <a:solidFill>
                  <a:schemeClr val="bg1"/>
                </a:solidFill>
                <a:latin typeface="Raleway" pitchFamily="34" charset="0"/>
              </a:rPr>
              <a:t>SurvUDI</a:t>
            </a:r>
            <a:r>
              <a:rPr lang="fr-CA" sz="2800" dirty="0" smtClean="0">
                <a:solidFill>
                  <a:schemeClr val="bg1"/>
                </a:solidFill>
                <a:latin typeface="Raleway" pitchFamily="34" charset="0"/>
              </a:rPr>
              <a:t> :</a:t>
            </a:r>
            <a:endParaRPr lang="fr-FR" sz="2800" dirty="0">
              <a:solidFill>
                <a:schemeClr val="bg1"/>
              </a:solidFill>
              <a:latin typeface="Raleway"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Drogues </a:t>
            </a:r>
            <a:r>
              <a:rPr lang="fr-CA" dirty="0" smtClean="0"/>
              <a:t>injectées </a:t>
            </a:r>
            <a:r>
              <a:rPr lang="fr-CA" dirty="0"/>
              <a:t>au moins une fois dans les </a:t>
            </a:r>
            <a:r>
              <a:rPr lang="fr-CA" dirty="0" smtClean="0"/>
              <a:t/>
            </a:r>
            <a:br>
              <a:rPr lang="fr-CA" dirty="0" smtClean="0"/>
            </a:br>
            <a:r>
              <a:rPr lang="fr-CA" dirty="0" smtClean="0"/>
              <a:t>6 </a:t>
            </a:r>
            <a:r>
              <a:rPr lang="fr-CA" dirty="0"/>
              <a:t>derniers </a:t>
            </a:r>
            <a:r>
              <a:rPr lang="fr-CA" dirty="0" smtClean="0"/>
              <a:t>mois, 2009-2017 – par région</a:t>
            </a:r>
            <a:endParaRPr lang="fr-CA"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50771414"/>
              </p:ext>
            </p:extLst>
          </p:nvPr>
        </p:nvGraphicFramePr>
        <p:xfrm>
          <a:off x="202102" y="1719001"/>
          <a:ext cx="8762386" cy="3381290"/>
        </p:xfrm>
        <a:graphic>
          <a:graphicData uri="http://schemas.openxmlformats.org/drawingml/2006/table">
            <a:tbl>
              <a:tblPr firstRow="1" firstCol="1" lastRow="1" lastCol="1" bandRow="1" bandCol="1">
                <a:tableStyleId>{5C22544A-7EE6-4342-B048-85BDC9FD1C3A}</a:tableStyleId>
              </a:tblPr>
              <a:tblGrid>
                <a:gridCol w="1844052"/>
                <a:gridCol w="571382"/>
                <a:gridCol w="658207"/>
                <a:gridCol w="804475"/>
                <a:gridCol w="731341"/>
                <a:gridCol w="877609"/>
                <a:gridCol w="731341"/>
                <a:gridCol w="885875"/>
                <a:gridCol w="941413"/>
                <a:gridCol w="716691"/>
              </a:tblGrid>
              <a:tr h="226711">
                <a:tc rowSpan="2">
                  <a:txBody>
                    <a:bodyPr/>
                    <a:lstStyle/>
                    <a:p>
                      <a:pPr indent="-900430" algn="ctr">
                        <a:lnSpc>
                          <a:spcPct val="110000"/>
                        </a:lnSpc>
                        <a:spcAft>
                          <a:spcPts val="0"/>
                        </a:spcAft>
                      </a:pPr>
                      <a:r>
                        <a:rPr lang="fr-CA" sz="1100" dirty="0">
                          <a:effectLst/>
                          <a:latin typeface="HelveticaNeueLT Std Lt" panose="020B0403020202020204" pitchFamily="34" charset="0"/>
                        </a:rPr>
                        <a:t>Région de recrutement</a:t>
                      </a:r>
                      <a:endParaRPr lang="fr-CA" sz="1100" dirty="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rgbClr val="1C819A"/>
                    </a:solidFill>
                  </a:tcPr>
                </a:tc>
                <a:tc rowSpan="2">
                  <a:txBody>
                    <a:bodyPr/>
                    <a:lstStyle/>
                    <a:p>
                      <a:pPr indent="-900430" algn="ctr">
                        <a:lnSpc>
                          <a:spcPct val="110000"/>
                        </a:lnSpc>
                        <a:spcAft>
                          <a:spcPts val="0"/>
                        </a:spcAft>
                      </a:pPr>
                      <a:r>
                        <a:rPr lang="fr-CA" sz="1100" dirty="0">
                          <a:effectLst/>
                          <a:latin typeface="HelveticaNeueLT Std Lt" panose="020B0403020202020204" pitchFamily="34" charset="0"/>
                        </a:rPr>
                        <a:t>N</a:t>
                      </a:r>
                      <a:r>
                        <a:rPr lang="fr-CA" sz="1100" baseline="30000" dirty="0">
                          <a:effectLst/>
                          <a:latin typeface="HelveticaNeueLT Std Lt" panose="020B0403020202020204" pitchFamily="34" charset="0"/>
                        </a:rPr>
                        <a:t>1</a:t>
                      </a:r>
                      <a:endParaRPr lang="fr-CA" sz="1100" dirty="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rgbClr val="1C819A"/>
                    </a:solidFill>
                  </a:tcPr>
                </a:tc>
                <a:tc gridSpan="8">
                  <a:txBody>
                    <a:bodyPr/>
                    <a:lstStyle/>
                    <a:p>
                      <a:pPr indent="-900430" algn="ctr">
                        <a:lnSpc>
                          <a:spcPct val="110000"/>
                        </a:lnSpc>
                        <a:spcAft>
                          <a:spcPts val="0"/>
                        </a:spcAft>
                      </a:pPr>
                      <a:r>
                        <a:rPr lang="fr-CA" sz="1100" dirty="0">
                          <a:effectLst/>
                          <a:latin typeface="HelveticaNeueLT Std Lt" panose="020B0403020202020204" pitchFamily="34" charset="0"/>
                        </a:rPr>
                        <a:t>% des UDI qui se sont injectés</a:t>
                      </a:r>
                      <a:r>
                        <a:rPr lang="fr-CA" sz="1100" baseline="30000" dirty="0">
                          <a:effectLst/>
                          <a:latin typeface="HelveticaNeueLT Std Lt" panose="020B0403020202020204" pitchFamily="34" charset="0"/>
                        </a:rPr>
                        <a:t>6</a:t>
                      </a:r>
                      <a:endParaRPr lang="fr-CA" sz="1100" dirty="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rgbClr val="1C819A"/>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r>
              <a:tr h="603117">
                <a:tc vMerge="1">
                  <a:txBody>
                    <a:bodyPr/>
                    <a:lstStyle/>
                    <a:p>
                      <a:endParaRPr lang="fr-CA"/>
                    </a:p>
                  </a:txBody>
                  <a:tcPr/>
                </a:tc>
                <a:tc vMerge="1">
                  <a:txBody>
                    <a:bodyPr/>
                    <a:lstStyle/>
                    <a:p>
                      <a:endParaRPr lang="fr-CA"/>
                    </a:p>
                  </a:txBody>
                  <a:tcPr/>
                </a:tc>
                <a:tc>
                  <a:txBody>
                    <a:bodyPr/>
                    <a:lstStyle/>
                    <a:p>
                      <a:pPr indent="-900430" algn="ctr">
                        <a:lnSpc>
                          <a:spcPct val="110000"/>
                        </a:lnSpc>
                        <a:spcAft>
                          <a:spcPts val="0"/>
                        </a:spcAft>
                      </a:pPr>
                      <a:r>
                        <a:rPr lang="fr-CA" sz="1100" dirty="0">
                          <a:solidFill>
                            <a:schemeClr val="bg1"/>
                          </a:solidFill>
                          <a:effectLst/>
                          <a:latin typeface="HelveticaNeueLT Std Lt" panose="020B0403020202020204" pitchFamily="34" charset="0"/>
                        </a:rPr>
                        <a:t>Cocaïne</a:t>
                      </a:r>
                      <a:endParaRPr lang="fr-CA" sz="1100" dirty="0">
                        <a:solidFill>
                          <a:schemeClr val="bg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rgbClr val="1C819A"/>
                    </a:solidFill>
                  </a:tcPr>
                </a:tc>
                <a:tc>
                  <a:txBody>
                    <a:bodyPr/>
                    <a:lstStyle/>
                    <a:p>
                      <a:pPr indent="-900430" algn="ctr">
                        <a:lnSpc>
                          <a:spcPct val="110000"/>
                        </a:lnSpc>
                        <a:spcAft>
                          <a:spcPts val="0"/>
                        </a:spcAft>
                      </a:pPr>
                      <a:r>
                        <a:rPr lang="fr-CA" sz="1100" dirty="0" err="1">
                          <a:solidFill>
                            <a:schemeClr val="bg1"/>
                          </a:solidFill>
                          <a:effectLst/>
                          <a:latin typeface="HelveticaNeueLT Std Lt" panose="020B0403020202020204" pitchFamily="34" charset="0"/>
                        </a:rPr>
                        <a:t>Médica-ments</a:t>
                      </a:r>
                      <a:r>
                        <a:rPr lang="fr-CA" sz="1100" dirty="0">
                          <a:solidFill>
                            <a:schemeClr val="bg1"/>
                          </a:solidFill>
                          <a:effectLst/>
                          <a:latin typeface="HelveticaNeueLT Std Lt" panose="020B0403020202020204" pitchFamily="34" charset="0"/>
                        </a:rPr>
                        <a:t> opioïdes</a:t>
                      </a:r>
                      <a:r>
                        <a:rPr lang="fr-CA" sz="1100" baseline="30000" dirty="0">
                          <a:solidFill>
                            <a:schemeClr val="bg1"/>
                          </a:solidFill>
                          <a:effectLst/>
                          <a:latin typeface="HelveticaNeueLT Std Lt" panose="020B0403020202020204" pitchFamily="34" charset="0"/>
                        </a:rPr>
                        <a:t>2</a:t>
                      </a:r>
                      <a:endParaRPr lang="fr-CA" sz="1100" dirty="0">
                        <a:solidFill>
                          <a:schemeClr val="bg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rgbClr val="1C819A"/>
                    </a:solidFill>
                  </a:tcPr>
                </a:tc>
                <a:tc>
                  <a:txBody>
                    <a:bodyPr/>
                    <a:lstStyle/>
                    <a:p>
                      <a:pPr indent="-900430" algn="ctr">
                        <a:lnSpc>
                          <a:spcPct val="110000"/>
                        </a:lnSpc>
                        <a:spcAft>
                          <a:spcPts val="0"/>
                        </a:spcAft>
                      </a:pPr>
                      <a:r>
                        <a:rPr lang="fr-CA" sz="1100" dirty="0">
                          <a:solidFill>
                            <a:schemeClr val="bg1"/>
                          </a:solidFill>
                          <a:effectLst/>
                          <a:latin typeface="HelveticaNeueLT Std Lt" panose="020B0403020202020204" pitchFamily="34" charset="0"/>
                        </a:rPr>
                        <a:t>Dilaudid</a:t>
                      </a:r>
                      <a:r>
                        <a:rPr lang="fr-CA" sz="1100" baseline="30000" dirty="0">
                          <a:solidFill>
                            <a:schemeClr val="bg1"/>
                          </a:solidFill>
                          <a:effectLst/>
                          <a:latin typeface="HelveticaNeueLT Std Lt" panose="020B0403020202020204" pitchFamily="34" charset="0"/>
                        </a:rPr>
                        <a:t>3</a:t>
                      </a:r>
                      <a:endParaRPr lang="fr-CA" sz="1100" dirty="0">
                        <a:solidFill>
                          <a:schemeClr val="bg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rgbClr val="1C819A"/>
                    </a:solidFill>
                  </a:tcPr>
                </a:tc>
                <a:tc>
                  <a:txBody>
                    <a:bodyPr/>
                    <a:lstStyle/>
                    <a:p>
                      <a:pPr indent="-900430" algn="ctr">
                        <a:lnSpc>
                          <a:spcPct val="110000"/>
                        </a:lnSpc>
                        <a:spcAft>
                          <a:spcPts val="0"/>
                        </a:spcAft>
                      </a:pPr>
                      <a:r>
                        <a:rPr lang="fr-CA" sz="1100" dirty="0" err="1">
                          <a:solidFill>
                            <a:schemeClr val="bg1"/>
                          </a:solidFill>
                          <a:effectLst/>
                          <a:latin typeface="HelveticaNeueLT Std Lt" panose="020B0403020202020204" pitchFamily="34" charset="0"/>
                        </a:rPr>
                        <a:t>Hydromorph</a:t>
                      </a:r>
                      <a:r>
                        <a:rPr lang="fr-CA" sz="1100" dirty="0">
                          <a:solidFill>
                            <a:schemeClr val="bg1"/>
                          </a:solidFill>
                          <a:effectLst/>
                          <a:latin typeface="HelveticaNeueLT Std Lt" panose="020B0403020202020204" pitchFamily="34" charset="0"/>
                        </a:rPr>
                        <a:t> Contin</a:t>
                      </a:r>
                      <a:r>
                        <a:rPr lang="fr-CA" sz="1100" baseline="30000" dirty="0">
                          <a:solidFill>
                            <a:schemeClr val="bg1"/>
                          </a:solidFill>
                          <a:effectLst/>
                          <a:latin typeface="HelveticaNeueLT Std Lt" panose="020B0403020202020204" pitchFamily="34" charset="0"/>
                        </a:rPr>
                        <a:t>3, 4</a:t>
                      </a:r>
                      <a:r>
                        <a:rPr lang="fr-CA" sz="1100" dirty="0">
                          <a:solidFill>
                            <a:schemeClr val="bg1"/>
                          </a:solidFill>
                          <a:effectLst/>
                          <a:latin typeface="HelveticaNeueLT Std Lt" panose="020B0403020202020204" pitchFamily="34" charset="0"/>
                        </a:rPr>
                        <a:t> </a:t>
                      </a:r>
                      <a:endParaRPr lang="fr-CA" sz="1100" dirty="0">
                        <a:solidFill>
                          <a:schemeClr val="bg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rgbClr val="1C819A"/>
                    </a:solidFill>
                  </a:tcPr>
                </a:tc>
                <a:tc>
                  <a:txBody>
                    <a:bodyPr/>
                    <a:lstStyle/>
                    <a:p>
                      <a:pPr indent="-900430" algn="ctr">
                        <a:lnSpc>
                          <a:spcPct val="110000"/>
                        </a:lnSpc>
                        <a:spcAft>
                          <a:spcPts val="0"/>
                        </a:spcAft>
                      </a:pPr>
                      <a:r>
                        <a:rPr lang="fr-CA" sz="1100" dirty="0">
                          <a:solidFill>
                            <a:schemeClr val="bg1"/>
                          </a:solidFill>
                          <a:effectLst/>
                          <a:latin typeface="HelveticaNeueLT Std Lt" panose="020B0403020202020204" pitchFamily="34" charset="0"/>
                        </a:rPr>
                        <a:t>Héroïne</a:t>
                      </a:r>
                      <a:r>
                        <a:rPr lang="fr-CA" sz="1100" baseline="30000" dirty="0">
                          <a:solidFill>
                            <a:schemeClr val="bg1"/>
                          </a:solidFill>
                          <a:effectLst/>
                          <a:latin typeface="HelveticaNeueLT Std Lt" panose="020B0403020202020204" pitchFamily="34" charset="0"/>
                        </a:rPr>
                        <a:t>5</a:t>
                      </a:r>
                      <a:r>
                        <a:rPr lang="fr-CA" sz="1100" dirty="0">
                          <a:solidFill>
                            <a:schemeClr val="bg1"/>
                          </a:solidFill>
                          <a:effectLst/>
                          <a:latin typeface="HelveticaNeueLT Std Lt" panose="020B0403020202020204" pitchFamily="34" charset="0"/>
                        </a:rPr>
                        <a:t> </a:t>
                      </a:r>
                      <a:endParaRPr lang="fr-CA" sz="1100" dirty="0">
                        <a:solidFill>
                          <a:schemeClr val="bg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rgbClr val="1C819A"/>
                    </a:solidFill>
                  </a:tcPr>
                </a:tc>
                <a:tc>
                  <a:txBody>
                    <a:bodyPr/>
                    <a:lstStyle/>
                    <a:p>
                      <a:pPr indent="-900430" algn="ctr">
                        <a:lnSpc>
                          <a:spcPct val="110000"/>
                        </a:lnSpc>
                        <a:spcAft>
                          <a:spcPts val="0"/>
                        </a:spcAft>
                      </a:pPr>
                      <a:r>
                        <a:rPr lang="fr-CA" sz="1100" dirty="0">
                          <a:solidFill>
                            <a:schemeClr val="bg1"/>
                          </a:solidFill>
                          <a:effectLst/>
                          <a:latin typeface="HelveticaNeueLT Std Lt" panose="020B0403020202020204" pitchFamily="34" charset="0"/>
                        </a:rPr>
                        <a:t>Morphine</a:t>
                      </a:r>
                      <a:r>
                        <a:rPr lang="fr-CA" sz="1100" baseline="30000" dirty="0">
                          <a:solidFill>
                            <a:schemeClr val="bg1"/>
                          </a:solidFill>
                          <a:effectLst/>
                          <a:latin typeface="HelveticaNeueLT Std Lt" panose="020B0403020202020204" pitchFamily="34" charset="0"/>
                        </a:rPr>
                        <a:t>3</a:t>
                      </a:r>
                      <a:endParaRPr lang="fr-CA" sz="1100" dirty="0">
                        <a:solidFill>
                          <a:schemeClr val="bg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rgbClr val="1C819A"/>
                    </a:solidFill>
                  </a:tcPr>
                </a:tc>
                <a:tc>
                  <a:txBody>
                    <a:bodyPr/>
                    <a:lstStyle/>
                    <a:p>
                      <a:pPr indent="-900430" algn="ctr">
                        <a:lnSpc>
                          <a:spcPct val="110000"/>
                        </a:lnSpc>
                        <a:spcAft>
                          <a:spcPts val="0"/>
                        </a:spcAft>
                      </a:pPr>
                      <a:r>
                        <a:rPr lang="fr-CA" sz="1100" dirty="0" err="1">
                          <a:solidFill>
                            <a:schemeClr val="bg1"/>
                          </a:solidFill>
                          <a:effectLst/>
                          <a:latin typeface="HelveticaNeueLT Std Lt" panose="020B0403020202020204" pitchFamily="34" charset="0"/>
                        </a:rPr>
                        <a:t>Oxycodone</a:t>
                      </a:r>
                      <a:r>
                        <a:rPr lang="fr-CA" sz="1100" dirty="0" smtClean="0">
                          <a:solidFill>
                            <a:schemeClr val="bg1"/>
                          </a:solidFill>
                          <a:effectLst/>
                          <a:latin typeface="HelveticaNeueLT Std Lt" panose="020B0403020202020204" pitchFamily="34" charset="0"/>
                        </a:rPr>
                        <a:t>/</a:t>
                      </a:r>
                    </a:p>
                    <a:p>
                      <a:pPr indent="-900430" algn="ctr">
                        <a:lnSpc>
                          <a:spcPct val="110000"/>
                        </a:lnSpc>
                        <a:spcAft>
                          <a:spcPts val="0"/>
                        </a:spcAft>
                      </a:pPr>
                      <a:r>
                        <a:rPr lang="fr-CA" sz="1100" dirty="0" smtClean="0">
                          <a:solidFill>
                            <a:schemeClr val="bg1"/>
                          </a:solidFill>
                          <a:effectLst/>
                          <a:latin typeface="HelveticaNeueLT Std Lt" panose="020B0403020202020204" pitchFamily="34" charset="0"/>
                        </a:rPr>
                        <a:t>Oxycontin</a:t>
                      </a:r>
                      <a:r>
                        <a:rPr lang="fr-CA" sz="1100" baseline="30000" dirty="0" smtClean="0">
                          <a:solidFill>
                            <a:schemeClr val="bg1"/>
                          </a:solidFill>
                          <a:effectLst/>
                          <a:latin typeface="HelveticaNeueLT Std Lt" panose="020B0403020202020204" pitchFamily="34" charset="0"/>
                        </a:rPr>
                        <a:t>3</a:t>
                      </a:r>
                      <a:endParaRPr lang="fr-CA" sz="1100" dirty="0">
                        <a:solidFill>
                          <a:schemeClr val="bg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rgbClr val="1C819A"/>
                    </a:solidFill>
                  </a:tcPr>
                </a:tc>
                <a:tc>
                  <a:txBody>
                    <a:bodyPr/>
                    <a:lstStyle/>
                    <a:p>
                      <a:pPr indent="-900430" algn="ctr">
                        <a:lnSpc>
                          <a:spcPct val="110000"/>
                        </a:lnSpc>
                        <a:spcAft>
                          <a:spcPts val="0"/>
                        </a:spcAft>
                      </a:pPr>
                      <a:r>
                        <a:rPr lang="fr-CA" sz="1100" b="0" dirty="0">
                          <a:solidFill>
                            <a:schemeClr val="bg1"/>
                          </a:solidFill>
                          <a:effectLst/>
                          <a:latin typeface="HelveticaNeueLT Std Lt" panose="020B0403020202020204" pitchFamily="34" charset="0"/>
                        </a:rPr>
                        <a:t>Crack/</a:t>
                      </a:r>
                      <a:br>
                        <a:rPr lang="fr-CA" sz="1100" b="0" dirty="0">
                          <a:solidFill>
                            <a:schemeClr val="bg1"/>
                          </a:solidFill>
                          <a:effectLst/>
                          <a:latin typeface="HelveticaNeueLT Std Lt" panose="020B0403020202020204" pitchFamily="34" charset="0"/>
                        </a:rPr>
                      </a:br>
                      <a:r>
                        <a:rPr lang="fr-CA" sz="1100" b="0" dirty="0" err="1">
                          <a:solidFill>
                            <a:schemeClr val="bg1"/>
                          </a:solidFill>
                          <a:effectLst/>
                          <a:latin typeface="HelveticaNeueLT Std Lt" panose="020B0403020202020204" pitchFamily="34" charset="0"/>
                        </a:rPr>
                        <a:t>freebase</a:t>
                      </a:r>
                      <a:endParaRPr lang="fr-CA" sz="1100" b="0" dirty="0">
                        <a:solidFill>
                          <a:schemeClr val="bg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rgbClr val="1C819A"/>
                    </a:solidFill>
                  </a:tcPr>
                </a:tc>
              </a:tr>
              <a:tr h="231912">
                <a:tc>
                  <a:txBody>
                    <a:bodyPr/>
                    <a:lstStyle/>
                    <a:p>
                      <a:pPr indent="-900430" algn="r">
                        <a:lnSpc>
                          <a:spcPct val="110000"/>
                        </a:lnSpc>
                        <a:spcAft>
                          <a:spcPts val="0"/>
                        </a:spcAft>
                      </a:pPr>
                      <a:r>
                        <a:rPr lang="fr-CA" sz="1100" dirty="0">
                          <a:effectLst/>
                          <a:latin typeface="HelveticaNeueLT Std Lt" panose="020B0403020202020204" pitchFamily="34" charset="0"/>
                        </a:rPr>
                        <a:t>Abitibi-Témiscamingue</a:t>
                      </a:r>
                      <a:endParaRPr lang="fr-CA" sz="1100" dirty="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rgbClr val="1C819A"/>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rPr>
                        <a:t>123</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89,4</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33,6</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20,3</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24,3</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4,1</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22,6</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12,2</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b="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1,6</a:t>
                      </a:r>
                      <a:endParaRPr lang="fr-CA" sz="1200" b="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chemeClr val="accent1">
                        <a:lumMod val="20000"/>
                        <a:lumOff val="80000"/>
                      </a:schemeClr>
                    </a:solidFill>
                  </a:tcPr>
                </a:tc>
              </a:tr>
              <a:tr h="231912">
                <a:tc>
                  <a:txBody>
                    <a:bodyPr/>
                    <a:lstStyle/>
                    <a:p>
                      <a:pPr indent="-900430" algn="r">
                        <a:lnSpc>
                          <a:spcPct val="110000"/>
                        </a:lnSpc>
                        <a:spcAft>
                          <a:spcPts val="0"/>
                        </a:spcAft>
                      </a:pPr>
                      <a:r>
                        <a:rPr lang="fr-CA" sz="1100" dirty="0">
                          <a:effectLst/>
                          <a:latin typeface="HelveticaNeueLT Std Lt" panose="020B0403020202020204" pitchFamily="34" charset="0"/>
                        </a:rPr>
                        <a:t>Estrie</a:t>
                      </a:r>
                      <a:endParaRPr lang="fr-CA" sz="1100" dirty="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rgbClr val="1C819A"/>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mn-ea"/>
                          <a:cs typeface="+mn-cs"/>
                        </a:rPr>
                        <a:t>255</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72,5</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44,5</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26,8</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24,4</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17,6</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24,0</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7,9</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chemeClr val="accent1">
                        <a:lumMod val="20000"/>
                        <a:lumOff val="80000"/>
                      </a:schemeClr>
                    </a:solidFill>
                  </a:tcPr>
                </a:tc>
                <a:tc>
                  <a:txBody>
                    <a:bodyPr/>
                    <a:lstStyle/>
                    <a:p>
                      <a:pPr indent="-900430" algn="ctr">
                        <a:lnSpc>
                          <a:spcPct val="110000"/>
                        </a:lnSpc>
                        <a:spcAft>
                          <a:spcPts val="0"/>
                        </a:spcAft>
                      </a:pPr>
                      <a:r>
                        <a:rPr lang="fr-CA" sz="1200" b="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5,9</a:t>
                      </a:r>
                      <a:endParaRPr lang="fr-CA" sz="1200" b="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chemeClr val="accent1">
                        <a:lumMod val="20000"/>
                        <a:lumOff val="80000"/>
                      </a:schemeClr>
                    </a:solidFill>
                  </a:tcPr>
                </a:tc>
              </a:tr>
              <a:tr h="409480">
                <a:tc>
                  <a:txBody>
                    <a:bodyPr/>
                    <a:lstStyle/>
                    <a:p>
                      <a:pPr indent="-900430" algn="r">
                        <a:lnSpc>
                          <a:spcPct val="110000"/>
                        </a:lnSpc>
                        <a:spcAft>
                          <a:spcPts val="0"/>
                        </a:spcAft>
                      </a:pPr>
                      <a:r>
                        <a:rPr lang="fr-CA" sz="1100" dirty="0">
                          <a:effectLst/>
                          <a:latin typeface="HelveticaNeueLT Std Lt" panose="020B0403020202020204" pitchFamily="34" charset="0"/>
                        </a:rPr>
                        <a:t>Mauricie et Centre-du-Québec</a:t>
                      </a:r>
                      <a:endParaRPr lang="fr-CA" sz="1100" dirty="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rgbClr val="1C819A"/>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mn-ea"/>
                          <a:cs typeface="+mn-cs"/>
                        </a:rPr>
                        <a:t>82</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75,6</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75,6</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63,4</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52,3</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17,1</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36,6</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12,3</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b="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6,1</a:t>
                      </a:r>
                      <a:endParaRPr lang="fr-CA" sz="1200" b="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chemeClr val="accent1">
                        <a:lumMod val="20000"/>
                        <a:lumOff val="80000"/>
                      </a:schemeClr>
                    </a:solidFill>
                  </a:tcPr>
                </a:tc>
              </a:tr>
              <a:tr h="231912">
                <a:tc>
                  <a:txBody>
                    <a:bodyPr/>
                    <a:lstStyle/>
                    <a:p>
                      <a:pPr indent="-900430" algn="r">
                        <a:lnSpc>
                          <a:spcPct val="110000"/>
                        </a:lnSpc>
                        <a:spcAft>
                          <a:spcPts val="0"/>
                        </a:spcAft>
                      </a:pPr>
                      <a:r>
                        <a:rPr lang="fr-CA" sz="1100" dirty="0">
                          <a:effectLst/>
                          <a:latin typeface="HelveticaNeueLT Std Lt" panose="020B0403020202020204" pitchFamily="34" charset="0"/>
                        </a:rPr>
                        <a:t>Montérégie</a:t>
                      </a:r>
                      <a:endParaRPr lang="fr-CA" sz="1100" dirty="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rgbClr val="1C819A"/>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mn-ea"/>
                          <a:cs typeface="+mn-cs"/>
                        </a:rPr>
                        <a:t>84</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76,2</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65,5</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57,1</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54,3</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14,3</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39,3</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21,4</a:t>
                      </a:r>
                    </a:p>
                  </a:txBody>
                  <a:tcPr marL="36830" marR="36830" marT="18415" marB="18415">
                    <a:solidFill>
                      <a:schemeClr val="accent1">
                        <a:lumMod val="20000"/>
                        <a:lumOff val="80000"/>
                      </a:schemeClr>
                    </a:solidFill>
                  </a:tcPr>
                </a:tc>
                <a:tc>
                  <a:txBody>
                    <a:bodyPr/>
                    <a:lstStyle/>
                    <a:p>
                      <a:pPr indent="-900430" algn="ctr">
                        <a:lnSpc>
                          <a:spcPct val="110000"/>
                        </a:lnSpc>
                        <a:spcAft>
                          <a:spcPts val="0"/>
                        </a:spcAft>
                      </a:pPr>
                      <a:r>
                        <a:rPr lang="fr-CA" sz="1200" b="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3,6</a:t>
                      </a:r>
                      <a:endParaRPr lang="fr-CA" sz="1200" b="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chemeClr val="accent1">
                        <a:lumMod val="20000"/>
                        <a:lumOff val="80000"/>
                      </a:schemeClr>
                    </a:solidFill>
                  </a:tcPr>
                </a:tc>
              </a:tr>
              <a:tr h="231912">
                <a:tc>
                  <a:txBody>
                    <a:bodyPr/>
                    <a:lstStyle/>
                    <a:p>
                      <a:pPr indent="-900430" algn="r">
                        <a:lnSpc>
                          <a:spcPct val="110000"/>
                        </a:lnSpc>
                        <a:spcAft>
                          <a:spcPts val="0"/>
                        </a:spcAft>
                      </a:pPr>
                      <a:r>
                        <a:rPr lang="fr-CA" sz="1100" dirty="0">
                          <a:effectLst/>
                          <a:latin typeface="HelveticaNeueLT Std Lt" panose="020B0403020202020204" pitchFamily="34" charset="0"/>
                        </a:rPr>
                        <a:t>Montréal</a:t>
                      </a:r>
                      <a:endParaRPr lang="fr-CA" sz="1100" dirty="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rgbClr val="1C819A"/>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rPr>
                        <a:t>1 </a:t>
                      </a:r>
                      <a:r>
                        <a:rPr lang="fr-CA" sz="1200" dirty="0" smtClean="0">
                          <a:solidFill>
                            <a:schemeClr val="tx1"/>
                          </a:solidFill>
                          <a:effectLst/>
                          <a:latin typeface="HelveticaNeueLT Std Lt" panose="020B0403020202020204" pitchFamily="34" charset="0"/>
                        </a:rPr>
                        <a:t>896</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75,0</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59,5</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55,7</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49,0</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45,0</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10,9</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6,0</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chemeClr val="accent1">
                        <a:lumMod val="20000"/>
                        <a:lumOff val="80000"/>
                      </a:schemeClr>
                    </a:solidFill>
                  </a:tcPr>
                </a:tc>
                <a:tc>
                  <a:txBody>
                    <a:bodyPr/>
                    <a:lstStyle/>
                    <a:p>
                      <a:pPr indent="-900430" algn="ctr">
                        <a:lnSpc>
                          <a:spcPct val="110000"/>
                        </a:lnSpc>
                        <a:spcAft>
                          <a:spcPts val="0"/>
                        </a:spcAft>
                      </a:pPr>
                      <a:r>
                        <a:rPr lang="fr-CA" sz="1200" b="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8,6</a:t>
                      </a:r>
                      <a:endParaRPr lang="fr-CA" sz="1200" b="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chemeClr val="accent1">
                        <a:lumMod val="20000"/>
                        <a:lumOff val="80000"/>
                      </a:schemeClr>
                    </a:solidFill>
                  </a:tcPr>
                </a:tc>
              </a:tr>
              <a:tr h="231912">
                <a:tc>
                  <a:txBody>
                    <a:bodyPr/>
                    <a:lstStyle/>
                    <a:p>
                      <a:pPr indent="-900430" algn="r">
                        <a:lnSpc>
                          <a:spcPct val="110000"/>
                        </a:lnSpc>
                        <a:spcAft>
                          <a:spcPts val="0"/>
                        </a:spcAft>
                      </a:pPr>
                      <a:r>
                        <a:rPr lang="fr-CA" sz="1100" dirty="0">
                          <a:effectLst/>
                          <a:latin typeface="HelveticaNeueLT Std Lt" panose="020B0403020202020204" pitchFamily="34" charset="0"/>
                        </a:rPr>
                        <a:t>Ottawa</a:t>
                      </a:r>
                      <a:endParaRPr lang="fr-CA" sz="1100" dirty="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rgbClr val="1C819A"/>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mn-ea"/>
                          <a:cs typeface="+mn-cs"/>
                        </a:rPr>
                        <a:t>1</a:t>
                      </a:r>
                      <a:r>
                        <a:rPr lang="fr-CA" sz="1200" baseline="0" dirty="0" smtClean="0">
                          <a:solidFill>
                            <a:schemeClr val="tx1"/>
                          </a:solidFill>
                          <a:effectLst/>
                          <a:latin typeface="HelveticaNeueLT Std Lt" panose="020B0403020202020204" pitchFamily="34" charset="0"/>
                          <a:ea typeface="+mn-ea"/>
                          <a:cs typeface="+mn-cs"/>
                        </a:rPr>
                        <a:t> 044</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57,3</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75,2</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50,8</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44,2</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38,0</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59,9</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32,2</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chemeClr val="accent1">
                        <a:lumMod val="20000"/>
                        <a:lumOff val="80000"/>
                      </a:schemeClr>
                    </a:solidFill>
                  </a:tcPr>
                </a:tc>
                <a:tc>
                  <a:txBody>
                    <a:bodyPr/>
                    <a:lstStyle/>
                    <a:p>
                      <a:pPr indent="-900430" algn="ctr">
                        <a:lnSpc>
                          <a:spcPct val="110000"/>
                        </a:lnSpc>
                        <a:spcAft>
                          <a:spcPts val="0"/>
                        </a:spcAft>
                      </a:pPr>
                      <a:r>
                        <a:rPr lang="fr-CA" sz="1200" b="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35,2</a:t>
                      </a:r>
                      <a:endParaRPr lang="fr-CA" sz="1200" b="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chemeClr val="accent1">
                        <a:lumMod val="20000"/>
                        <a:lumOff val="80000"/>
                      </a:schemeClr>
                    </a:solidFill>
                  </a:tcPr>
                </a:tc>
              </a:tr>
              <a:tr h="231912">
                <a:tc>
                  <a:txBody>
                    <a:bodyPr/>
                    <a:lstStyle/>
                    <a:p>
                      <a:pPr indent="-900430" algn="r">
                        <a:lnSpc>
                          <a:spcPct val="110000"/>
                        </a:lnSpc>
                        <a:spcAft>
                          <a:spcPts val="0"/>
                        </a:spcAft>
                      </a:pPr>
                      <a:r>
                        <a:rPr lang="fr-CA" sz="1100" dirty="0">
                          <a:effectLst/>
                          <a:latin typeface="HelveticaNeueLT Std Lt" panose="020B0403020202020204" pitchFamily="34" charset="0"/>
                        </a:rPr>
                        <a:t>Outaouais</a:t>
                      </a:r>
                      <a:endParaRPr lang="fr-CA" sz="1100" dirty="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rgbClr val="1C819A"/>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mn-ea"/>
                          <a:cs typeface="+mn-cs"/>
                        </a:rPr>
                        <a:t>159</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64,8</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45,6</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22,0</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20,0</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17,0</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32,9</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18,2</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chemeClr val="accent1">
                        <a:lumMod val="20000"/>
                        <a:lumOff val="80000"/>
                      </a:schemeClr>
                    </a:solidFill>
                  </a:tcPr>
                </a:tc>
                <a:tc>
                  <a:txBody>
                    <a:bodyPr/>
                    <a:lstStyle/>
                    <a:p>
                      <a:pPr indent="-900430" algn="ctr">
                        <a:lnSpc>
                          <a:spcPct val="110000"/>
                        </a:lnSpc>
                        <a:spcAft>
                          <a:spcPts val="0"/>
                        </a:spcAft>
                      </a:pPr>
                      <a:r>
                        <a:rPr lang="fr-CA" sz="1200" b="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15,1</a:t>
                      </a:r>
                      <a:endParaRPr lang="fr-CA" sz="1200" b="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chemeClr val="accent1">
                        <a:lumMod val="20000"/>
                        <a:lumOff val="80000"/>
                      </a:schemeClr>
                    </a:solidFill>
                  </a:tcPr>
                </a:tc>
              </a:tr>
              <a:tr h="231912">
                <a:tc>
                  <a:txBody>
                    <a:bodyPr/>
                    <a:lstStyle/>
                    <a:p>
                      <a:pPr indent="-900430" algn="r">
                        <a:lnSpc>
                          <a:spcPct val="110000"/>
                        </a:lnSpc>
                        <a:spcAft>
                          <a:spcPts val="0"/>
                        </a:spcAft>
                      </a:pPr>
                      <a:r>
                        <a:rPr lang="fr-CA" sz="1100" dirty="0">
                          <a:effectLst/>
                          <a:latin typeface="HelveticaNeueLT Std Lt" panose="020B0403020202020204" pitchFamily="34" charset="0"/>
                        </a:rPr>
                        <a:t>Ville de Québec</a:t>
                      </a:r>
                      <a:endParaRPr lang="fr-CA" sz="1100" dirty="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rgbClr val="1C819A"/>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mn-ea"/>
                          <a:cs typeface="+mn-cs"/>
                        </a:rPr>
                        <a:t>482</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67,6</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72,6</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51,7</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58,8</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10,4</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30,3</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24,1</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chemeClr val="accent1">
                        <a:lumMod val="20000"/>
                        <a:lumOff val="80000"/>
                      </a:schemeClr>
                    </a:solidFill>
                  </a:tcPr>
                </a:tc>
                <a:tc>
                  <a:txBody>
                    <a:bodyPr/>
                    <a:lstStyle/>
                    <a:p>
                      <a:pPr indent="-900430" algn="ctr">
                        <a:lnSpc>
                          <a:spcPct val="110000"/>
                        </a:lnSpc>
                        <a:spcAft>
                          <a:spcPts val="0"/>
                        </a:spcAft>
                      </a:pPr>
                      <a:r>
                        <a:rPr lang="fr-CA" sz="1200" b="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1,7</a:t>
                      </a:r>
                      <a:endParaRPr lang="fr-CA" sz="1200" b="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chemeClr val="accent1">
                        <a:lumMod val="20000"/>
                        <a:lumOff val="80000"/>
                      </a:schemeClr>
                    </a:solidFill>
                  </a:tcPr>
                </a:tc>
              </a:tr>
              <a:tr h="231912">
                <a:tc>
                  <a:txBody>
                    <a:bodyPr/>
                    <a:lstStyle/>
                    <a:p>
                      <a:pPr indent="-900430" algn="r">
                        <a:lnSpc>
                          <a:spcPct val="110000"/>
                        </a:lnSpc>
                        <a:spcAft>
                          <a:spcPts val="0"/>
                        </a:spcAft>
                      </a:pPr>
                      <a:r>
                        <a:rPr lang="fr-CA" sz="1100" dirty="0">
                          <a:effectLst/>
                          <a:latin typeface="HelveticaNeueLT Std Lt" panose="020B0403020202020204" pitchFamily="34" charset="0"/>
                        </a:rPr>
                        <a:t>Saguenay–Lac-Saint-Jean</a:t>
                      </a:r>
                      <a:endParaRPr lang="fr-CA" sz="1100" dirty="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rgbClr val="1C819A"/>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mn-ea"/>
                          <a:cs typeface="+mn-cs"/>
                        </a:rPr>
                        <a:t>55</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47,3</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98,2</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87,3</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92,3</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14,5</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64,8</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47,3</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b="0" dirty="0" smtClean="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5,4</a:t>
                      </a:r>
                      <a:endParaRPr lang="fr-CA" sz="1200" b="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chemeClr val="accent1">
                        <a:lumMod val="20000"/>
                        <a:lumOff val="80000"/>
                      </a:schemeClr>
                    </a:solidFill>
                  </a:tcPr>
                </a:tc>
              </a:tr>
              <a:tr h="231912">
                <a:tc>
                  <a:txBody>
                    <a:bodyPr/>
                    <a:lstStyle/>
                    <a:p>
                      <a:pPr indent="-900430" algn="r">
                        <a:lnSpc>
                          <a:spcPct val="110000"/>
                        </a:lnSpc>
                        <a:spcAft>
                          <a:spcPts val="0"/>
                        </a:spcAft>
                      </a:pPr>
                      <a:r>
                        <a:rPr lang="fr-CA" sz="1100" dirty="0">
                          <a:effectLst/>
                          <a:latin typeface="HelveticaNeueLT Std Lt" panose="020B0403020202020204" pitchFamily="34" charset="0"/>
                        </a:rPr>
                        <a:t>Réseau</a:t>
                      </a:r>
                      <a:endParaRPr lang="fr-CA" sz="1100" dirty="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rgbClr val="1C819A"/>
                    </a:solidFill>
                  </a:tcPr>
                </a:tc>
                <a:tc>
                  <a:txBody>
                    <a:bodyPr/>
                    <a:lstStyle/>
                    <a:p>
                      <a:pPr indent="-900430" algn="ctr">
                        <a:lnSpc>
                          <a:spcPct val="110000"/>
                        </a:lnSpc>
                        <a:spcAft>
                          <a:spcPts val="0"/>
                        </a:spcAft>
                      </a:pPr>
                      <a:r>
                        <a:rPr lang="fr-CA" sz="1200" dirty="0" smtClean="0">
                          <a:effectLst/>
                          <a:latin typeface="HelveticaNeueLT Std Lt" panose="020B0403020202020204" pitchFamily="34" charset="0"/>
                        </a:rPr>
                        <a:t>4</a:t>
                      </a:r>
                      <a:r>
                        <a:rPr lang="fr-CA" sz="1200" dirty="0">
                          <a:effectLst/>
                          <a:latin typeface="HelveticaNeueLT Std Lt" panose="020B0403020202020204" pitchFamily="34" charset="0"/>
                        </a:rPr>
                        <a:t> </a:t>
                      </a:r>
                      <a:r>
                        <a:rPr lang="fr-CA" sz="1200" dirty="0" smtClean="0">
                          <a:effectLst/>
                          <a:latin typeface="HelveticaNeueLT Std Lt" panose="020B0403020202020204" pitchFamily="34" charset="0"/>
                        </a:rPr>
                        <a:t>112</a:t>
                      </a:r>
                      <a:endParaRPr lang="fr-CA" sz="1200" dirty="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rgbClr val="1C819A"/>
                    </a:solidFill>
                  </a:tcPr>
                </a:tc>
                <a:tc>
                  <a:txBody>
                    <a:bodyPr/>
                    <a:lstStyle/>
                    <a:p>
                      <a:pPr indent="-900430" algn="ctr">
                        <a:lnSpc>
                          <a:spcPct val="110000"/>
                        </a:lnSpc>
                        <a:spcAft>
                          <a:spcPts val="0"/>
                        </a:spcAft>
                      </a:pPr>
                      <a:r>
                        <a:rPr lang="fr-CA" sz="1200" dirty="0" smtClean="0">
                          <a:effectLst/>
                          <a:latin typeface="HelveticaNeueLT Std Lt" panose="020B0403020202020204" pitchFamily="34" charset="0"/>
                          <a:ea typeface="Times New Roman" panose="02020603050405020304" pitchFamily="18" charset="0"/>
                          <a:cs typeface="Times New Roman" panose="02020603050405020304" pitchFamily="18" charset="0"/>
                        </a:rPr>
                        <a:t>69,2</a:t>
                      </a:r>
                      <a:endParaRPr lang="fr-CA" sz="1200" dirty="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rgbClr val="1C819A"/>
                    </a:solidFill>
                  </a:tcPr>
                </a:tc>
                <a:tc>
                  <a:txBody>
                    <a:bodyPr/>
                    <a:lstStyle/>
                    <a:p>
                      <a:pPr indent="-900430" algn="ctr">
                        <a:lnSpc>
                          <a:spcPct val="110000"/>
                        </a:lnSpc>
                        <a:spcAft>
                          <a:spcPts val="0"/>
                        </a:spcAft>
                      </a:pPr>
                      <a:r>
                        <a:rPr lang="fr-CA" sz="1200" dirty="0" smtClean="0">
                          <a:effectLst/>
                          <a:latin typeface="HelveticaNeueLT Std Lt" panose="020B0403020202020204" pitchFamily="34" charset="0"/>
                          <a:ea typeface="Times New Roman" panose="02020603050405020304" pitchFamily="18" charset="0"/>
                          <a:cs typeface="Times New Roman" panose="02020603050405020304" pitchFamily="18" charset="0"/>
                        </a:rPr>
                        <a:t>63,6</a:t>
                      </a:r>
                      <a:endParaRPr lang="fr-CA" sz="1200" dirty="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rgbClr val="1C819A"/>
                    </a:solidFill>
                  </a:tcPr>
                </a:tc>
                <a:tc>
                  <a:txBody>
                    <a:bodyPr/>
                    <a:lstStyle/>
                    <a:p>
                      <a:pPr indent="-900430" algn="ctr">
                        <a:lnSpc>
                          <a:spcPct val="110000"/>
                        </a:lnSpc>
                        <a:spcAft>
                          <a:spcPts val="0"/>
                        </a:spcAft>
                      </a:pPr>
                      <a:r>
                        <a:rPr lang="fr-CA" sz="1200" dirty="0" smtClean="0">
                          <a:effectLst/>
                          <a:latin typeface="HelveticaNeueLT Std Lt" panose="020B0403020202020204" pitchFamily="34" charset="0"/>
                          <a:ea typeface="Times New Roman" panose="02020603050405020304" pitchFamily="18" charset="0"/>
                          <a:cs typeface="Times New Roman" panose="02020603050405020304" pitchFamily="18" charset="0"/>
                        </a:rPr>
                        <a:t>50,4</a:t>
                      </a:r>
                      <a:endParaRPr lang="fr-CA" sz="1200" dirty="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rgbClr val="1C819A"/>
                    </a:solidFill>
                  </a:tcPr>
                </a:tc>
                <a:tc>
                  <a:txBody>
                    <a:bodyPr/>
                    <a:lstStyle/>
                    <a:p>
                      <a:pPr indent="-900430" algn="ctr">
                        <a:lnSpc>
                          <a:spcPct val="110000"/>
                        </a:lnSpc>
                        <a:spcAft>
                          <a:spcPts val="0"/>
                        </a:spcAft>
                      </a:pPr>
                      <a:r>
                        <a:rPr lang="fr-CA" sz="1200" dirty="0" smtClean="0">
                          <a:effectLst/>
                          <a:latin typeface="HelveticaNeueLT Std Lt" panose="020B0403020202020204" pitchFamily="34" charset="0"/>
                          <a:ea typeface="Times New Roman" panose="02020603050405020304" pitchFamily="18" charset="0"/>
                          <a:cs typeface="Times New Roman" panose="02020603050405020304" pitchFamily="18" charset="0"/>
                        </a:rPr>
                        <a:t>46,3</a:t>
                      </a:r>
                      <a:endParaRPr lang="fr-CA" sz="1200" dirty="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rgbClr val="1C819A"/>
                    </a:solidFill>
                  </a:tcPr>
                </a:tc>
                <a:tc>
                  <a:txBody>
                    <a:bodyPr/>
                    <a:lstStyle/>
                    <a:p>
                      <a:pPr indent="-900430" algn="ctr">
                        <a:lnSpc>
                          <a:spcPct val="110000"/>
                        </a:lnSpc>
                        <a:spcAft>
                          <a:spcPts val="0"/>
                        </a:spcAft>
                      </a:pPr>
                      <a:r>
                        <a:rPr lang="fr-CA" sz="1200" dirty="0" smtClean="0">
                          <a:effectLst/>
                          <a:latin typeface="HelveticaNeueLT Std Lt" panose="020B0403020202020204" pitchFamily="34" charset="0"/>
                          <a:ea typeface="Times New Roman" panose="02020603050405020304" pitchFamily="18" charset="0"/>
                          <a:cs typeface="Times New Roman" panose="02020603050405020304" pitchFamily="18" charset="0"/>
                        </a:rPr>
                        <a:t>33,8</a:t>
                      </a:r>
                      <a:endParaRPr lang="fr-CA" sz="1200" dirty="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rgbClr val="1C819A"/>
                    </a:solidFill>
                  </a:tcPr>
                </a:tc>
                <a:tc>
                  <a:txBody>
                    <a:bodyPr/>
                    <a:lstStyle/>
                    <a:p>
                      <a:pPr indent="-900430" algn="ctr">
                        <a:lnSpc>
                          <a:spcPct val="110000"/>
                        </a:lnSpc>
                        <a:spcAft>
                          <a:spcPts val="0"/>
                        </a:spcAft>
                      </a:pPr>
                      <a:r>
                        <a:rPr lang="fr-CA" sz="1200" dirty="0" smtClean="0">
                          <a:effectLst/>
                          <a:latin typeface="HelveticaNeueLT Std Lt" panose="020B0403020202020204" pitchFamily="34" charset="0"/>
                          <a:ea typeface="Times New Roman" panose="02020603050405020304" pitchFamily="18" charset="0"/>
                          <a:cs typeface="Times New Roman" panose="02020603050405020304" pitchFamily="18" charset="0"/>
                        </a:rPr>
                        <a:t>29,8</a:t>
                      </a:r>
                      <a:endParaRPr lang="fr-CA" sz="1200" dirty="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rgbClr val="1C819A"/>
                    </a:solidFill>
                  </a:tcPr>
                </a:tc>
                <a:tc>
                  <a:txBody>
                    <a:bodyPr/>
                    <a:lstStyle/>
                    <a:p>
                      <a:pPr indent="-900430" algn="ctr">
                        <a:lnSpc>
                          <a:spcPct val="110000"/>
                        </a:lnSpc>
                        <a:spcAft>
                          <a:spcPts val="0"/>
                        </a:spcAft>
                      </a:pPr>
                      <a:r>
                        <a:rPr lang="fr-CA" sz="1200" dirty="0" smtClean="0">
                          <a:effectLst/>
                          <a:latin typeface="HelveticaNeueLT Std Lt" panose="020B0403020202020204" pitchFamily="34" charset="0"/>
                          <a:ea typeface="Times New Roman" panose="02020603050405020304" pitchFamily="18" charset="0"/>
                          <a:cs typeface="Times New Roman" panose="02020603050405020304" pitchFamily="18" charset="0"/>
                        </a:rPr>
                        <a:t>16,3</a:t>
                      </a:r>
                      <a:endParaRPr lang="fr-CA" sz="1200" dirty="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rgbClr val="1C819A"/>
                    </a:solidFill>
                  </a:tcPr>
                </a:tc>
                <a:tc>
                  <a:txBody>
                    <a:bodyPr/>
                    <a:lstStyle/>
                    <a:p>
                      <a:pPr indent="-900430" algn="ctr">
                        <a:lnSpc>
                          <a:spcPct val="110000"/>
                        </a:lnSpc>
                        <a:spcAft>
                          <a:spcPts val="0"/>
                        </a:spcAft>
                      </a:pPr>
                      <a:r>
                        <a:rPr lang="fr-CA" sz="1200" b="0" dirty="0" smtClean="0">
                          <a:effectLst/>
                          <a:latin typeface="HelveticaNeueLT Std Lt" panose="020B0403020202020204" pitchFamily="34" charset="0"/>
                          <a:ea typeface="Times New Roman" panose="02020603050405020304" pitchFamily="18" charset="0"/>
                          <a:cs typeface="Times New Roman" panose="02020603050405020304" pitchFamily="18" charset="0"/>
                        </a:rPr>
                        <a:t>14,3</a:t>
                      </a:r>
                      <a:endParaRPr lang="fr-CA" sz="1200" b="0" dirty="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rgbClr val="1C819A"/>
                    </a:solidFill>
                  </a:tcPr>
                </a:tc>
              </a:tr>
            </a:tbl>
          </a:graphicData>
        </a:graphic>
      </p:graphicFrame>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10</a:t>
            </a:fld>
            <a:endParaRPr lang="fr-CA"/>
          </a:p>
        </p:txBody>
      </p:sp>
      <p:sp>
        <p:nvSpPr>
          <p:cNvPr id="6" name="ZoneTexte 5"/>
          <p:cNvSpPr txBox="1"/>
          <p:nvPr/>
        </p:nvSpPr>
        <p:spPr>
          <a:xfrm>
            <a:off x="388803" y="5072896"/>
            <a:ext cx="8366393" cy="1785104"/>
          </a:xfrm>
          <a:prstGeom prst="rect">
            <a:avLst/>
          </a:prstGeom>
          <a:noFill/>
        </p:spPr>
        <p:txBody>
          <a:bodyPr wrap="none" rtlCol="0">
            <a:spAutoFit/>
          </a:bodyPr>
          <a:lstStyle/>
          <a:p>
            <a:r>
              <a:rPr lang="fr-FR" sz="1000" baseline="30000" dirty="0" smtClean="0"/>
              <a:t>1</a:t>
            </a:r>
            <a:r>
              <a:rPr lang="fr-FR" sz="1000" dirty="0"/>
              <a:t> </a:t>
            </a:r>
            <a:r>
              <a:rPr lang="fr-FR" sz="1000" dirty="0" smtClean="0"/>
              <a:t>Nombre </a:t>
            </a:r>
            <a:r>
              <a:rPr lang="fr-FR" sz="1000" dirty="0"/>
              <a:t>qui ont répondu à la question sur les drogues injectées au cours des six derniers </a:t>
            </a:r>
            <a:r>
              <a:rPr lang="fr-FR" sz="1000" dirty="0" smtClean="0"/>
              <a:t>mois, dernière visite.</a:t>
            </a:r>
            <a:endParaRPr lang="fr-CA" sz="1000" dirty="0"/>
          </a:p>
          <a:p>
            <a:r>
              <a:rPr lang="fr-FR" sz="1000" baseline="30000" dirty="0" smtClean="0"/>
              <a:t>2</a:t>
            </a:r>
            <a:r>
              <a:rPr lang="fr-FR" sz="1000" dirty="0"/>
              <a:t> </a:t>
            </a:r>
            <a:r>
              <a:rPr lang="fr-FR" sz="1000" dirty="0" smtClean="0"/>
              <a:t>La </a:t>
            </a:r>
            <a:r>
              <a:rPr lang="fr-FR" sz="1000" dirty="0"/>
              <a:t>catégorie des médicaments opioïdes injectés est faite en regroupant les drogues individuelles suivantes, qui sont parfois aussi présentées </a:t>
            </a:r>
            <a:endParaRPr lang="fr-FR" sz="1000" dirty="0" smtClean="0"/>
          </a:p>
          <a:p>
            <a:r>
              <a:rPr lang="fr-FR" sz="1000" dirty="0" smtClean="0"/>
              <a:t>dans </a:t>
            </a:r>
            <a:r>
              <a:rPr lang="fr-FR" sz="1000" dirty="0"/>
              <a:t>le tableau : </a:t>
            </a:r>
            <a:r>
              <a:rPr lang="fr-FR" sz="1000" dirty="0" err="1"/>
              <a:t>Dilaudid</a:t>
            </a:r>
            <a:r>
              <a:rPr lang="fr-FR" sz="1000" dirty="0"/>
              <a:t> (prescrit ou non), méthadone (prescrite ou non), morphine (prescrite ou non), </a:t>
            </a:r>
            <a:r>
              <a:rPr lang="fr-FR" sz="1000" dirty="0" err="1"/>
              <a:t>suboxone</a:t>
            </a:r>
            <a:r>
              <a:rPr lang="fr-FR" sz="1000" dirty="0"/>
              <a:t> (prescrit ou non), </a:t>
            </a:r>
            <a:endParaRPr lang="fr-FR" sz="1000" dirty="0" smtClean="0"/>
          </a:p>
          <a:p>
            <a:r>
              <a:rPr lang="fr-FR" sz="1000" dirty="0" err="1" smtClean="0"/>
              <a:t>oxycodone</a:t>
            </a:r>
            <a:r>
              <a:rPr lang="fr-FR" sz="1000" dirty="0" smtClean="0"/>
              <a:t>/</a:t>
            </a:r>
            <a:r>
              <a:rPr lang="fr-FR" sz="1000" dirty="0" err="1" smtClean="0"/>
              <a:t>oxycontin</a:t>
            </a:r>
            <a:r>
              <a:rPr lang="fr-FR" sz="1000" dirty="0" smtClean="0"/>
              <a:t> </a:t>
            </a:r>
            <a:r>
              <a:rPr lang="fr-FR" sz="1000" dirty="0"/>
              <a:t>(prescrit ou non), </a:t>
            </a:r>
            <a:r>
              <a:rPr lang="fr-FR" sz="1000" dirty="0" err="1"/>
              <a:t>Hydromorph-Contin</a:t>
            </a:r>
            <a:r>
              <a:rPr lang="fr-FR" sz="1000" dirty="0"/>
              <a:t> (prescrit ou non) et les autres médicaments opioïdes non prescrits (incluant fentanyl, </a:t>
            </a:r>
            <a:endParaRPr lang="fr-FR" sz="1000" dirty="0" smtClean="0"/>
          </a:p>
          <a:p>
            <a:r>
              <a:rPr lang="fr-FR" sz="1000" dirty="0" err="1" smtClean="0"/>
              <a:t>demerol</a:t>
            </a:r>
            <a:r>
              <a:rPr lang="fr-FR" sz="1000" dirty="0"/>
              <a:t>, codéine, </a:t>
            </a:r>
            <a:r>
              <a:rPr lang="fr-FR" sz="1000" dirty="0" err="1"/>
              <a:t>OxyNEO</a:t>
            </a:r>
            <a:r>
              <a:rPr lang="fr-FR" sz="1000" dirty="0"/>
              <a:t>, mélange de cocaïne et d’un médicament opioïde).</a:t>
            </a:r>
            <a:endParaRPr lang="fr-CA" sz="1000" dirty="0"/>
          </a:p>
          <a:p>
            <a:r>
              <a:rPr lang="fr-FR" sz="1000" baseline="30000" dirty="0" smtClean="0"/>
              <a:t>3</a:t>
            </a:r>
            <a:r>
              <a:rPr lang="fr-FR" sz="1000" dirty="0"/>
              <a:t> </a:t>
            </a:r>
            <a:r>
              <a:rPr lang="fr-FR" sz="1000" dirty="0" smtClean="0"/>
              <a:t>Regroupant </a:t>
            </a:r>
            <a:r>
              <a:rPr lang="fr-FR" sz="1000" dirty="0"/>
              <a:t>prescrit et non prescrit.</a:t>
            </a:r>
            <a:endParaRPr lang="fr-CA" sz="1000" dirty="0"/>
          </a:p>
          <a:p>
            <a:r>
              <a:rPr lang="fr-FR" sz="1000" baseline="30000" dirty="0" smtClean="0"/>
              <a:t>4</a:t>
            </a:r>
            <a:r>
              <a:rPr lang="fr-FR" sz="1000" dirty="0" smtClean="0"/>
              <a:t> Questions </a:t>
            </a:r>
            <a:r>
              <a:rPr lang="fr-FR" sz="1000" dirty="0"/>
              <a:t>ajoutées en 2011, donc le dénominateur est de 3 </a:t>
            </a:r>
            <a:r>
              <a:rPr lang="fr-FR" sz="1000" dirty="0" smtClean="0"/>
              <a:t>208 </a:t>
            </a:r>
            <a:r>
              <a:rPr lang="fr-FR" sz="1000" dirty="0"/>
              <a:t>participants. </a:t>
            </a:r>
            <a:endParaRPr lang="fr-CA" sz="1000" dirty="0"/>
          </a:p>
          <a:p>
            <a:r>
              <a:rPr lang="fr-FR" sz="1000" baseline="30000" dirty="0" smtClean="0"/>
              <a:t>5</a:t>
            </a:r>
            <a:r>
              <a:rPr lang="fr-FR" sz="1000" dirty="0"/>
              <a:t> </a:t>
            </a:r>
            <a:r>
              <a:rPr lang="fr-FR" sz="1000" dirty="0" smtClean="0"/>
              <a:t>Combinant </a:t>
            </a:r>
            <a:r>
              <a:rPr lang="fr-FR" sz="1000" dirty="0"/>
              <a:t>héroïne blanche et héroïne beige/brune.</a:t>
            </a:r>
            <a:endParaRPr lang="fr-CA" sz="1000" dirty="0"/>
          </a:p>
          <a:p>
            <a:r>
              <a:rPr lang="fr-FR" sz="1000" baseline="30000" dirty="0" smtClean="0"/>
              <a:t>6</a:t>
            </a:r>
            <a:r>
              <a:rPr lang="fr-FR" sz="1000" dirty="0" smtClean="0"/>
              <a:t>Les </a:t>
            </a:r>
            <a:r>
              <a:rPr lang="fr-FR" sz="1000" dirty="0"/>
              <a:t>autres </a:t>
            </a:r>
            <a:r>
              <a:rPr lang="fr-FR" sz="1000" dirty="0" smtClean="0"/>
              <a:t>substances </a:t>
            </a:r>
            <a:r>
              <a:rPr lang="fr-FR" sz="1000" dirty="0"/>
              <a:t>injectées rapportées le plus fréquemment (≥ 2 %) sont </a:t>
            </a:r>
            <a:r>
              <a:rPr lang="fr-FR" sz="1000" dirty="0" smtClean="0"/>
              <a:t>:</a:t>
            </a:r>
            <a:r>
              <a:rPr lang="fr-CA" sz="1000" dirty="0"/>
              <a:t> </a:t>
            </a:r>
            <a:endParaRPr lang="fr-CA" sz="1000" dirty="0" smtClean="0"/>
          </a:p>
          <a:p>
            <a:r>
              <a:rPr lang="fr-FR" sz="1000" dirty="0" smtClean="0"/>
              <a:t>Fentanyl = 11,5</a:t>
            </a:r>
            <a:r>
              <a:rPr lang="fr-FR" sz="1000" dirty="0"/>
              <a:t> </a:t>
            </a:r>
            <a:r>
              <a:rPr lang="fr-FR" sz="1000" dirty="0" smtClean="0"/>
              <a:t>%, </a:t>
            </a:r>
            <a:r>
              <a:rPr lang="fr-FR" sz="1000" i="1" dirty="0" err="1" smtClean="0"/>
              <a:t>Speedball</a:t>
            </a:r>
            <a:r>
              <a:rPr lang="fr-FR" sz="1000" i="1" dirty="0" smtClean="0"/>
              <a:t> </a:t>
            </a:r>
            <a:r>
              <a:rPr lang="fr-FR" sz="1000" dirty="0"/>
              <a:t>= </a:t>
            </a:r>
            <a:r>
              <a:rPr lang="fr-FR" sz="1000" dirty="0" smtClean="0"/>
              <a:t>6,4</a:t>
            </a:r>
            <a:r>
              <a:rPr lang="fr-FR" sz="1000" dirty="0"/>
              <a:t> %, Amphétamines = </a:t>
            </a:r>
            <a:r>
              <a:rPr lang="fr-FR" sz="1000" dirty="0" smtClean="0"/>
              <a:t>7,4</a:t>
            </a:r>
            <a:r>
              <a:rPr lang="fr-FR" sz="1000" dirty="0"/>
              <a:t> %, Cocaïne et opiacés autres que l’héroïne</a:t>
            </a:r>
            <a:r>
              <a:rPr lang="fr-FR" sz="1000" baseline="30000" dirty="0"/>
              <a:t>4</a:t>
            </a:r>
            <a:r>
              <a:rPr lang="fr-FR" sz="1000" dirty="0"/>
              <a:t> = </a:t>
            </a:r>
            <a:r>
              <a:rPr lang="fr-FR" sz="1000" dirty="0" smtClean="0"/>
              <a:t>5,4</a:t>
            </a:r>
            <a:r>
              <a:rPr lang="fr-FR" sz="1000" dirty="0"/>
              <a:t> %, </a:t>
            </a:r>
            <a:endParaRPr lang="fr-FR" sz="1000" dirty="0" smtClean="0"/>
          </a:p>
          <a:p>
            <a:r>
              <a:rPr lang="fr-FR" sz="1000" dirty="0" err="1" smtClean="0"/>
              <a:t>Ritalin</a:t>
            </a:r>
            <a:r>
              <a:rPr lang="fr-FR" sz="1000" dirty="0" smtClean="0"/>
              <a:t> </a:t>
            </a:r>
            <a:r>
              <a:rPr lang="fr-FR" sz="1000" dirty="0"/>
              <a:t>seul </a:t>
            </a:r>
            <a:r>
              <a:rPr lang="fr-FR" sz="1000" dirty="0" smtClean="0"/>
              <a:t>= 3,2</a:t>
            </a:r>
            <a:r>
              <a:rPr lang="fr-FR" sz="1000" dirty="0"/>
              <a:t> %, </a:t>
            </a:r>
            <a:r>
              <a:rPr lang="fr-FR" sz="1000" dirty="0" err="1" smtClean="0"/>
              <a:t>Méthamphétamine</a:t>
            </a:r>
            <a:r>
              <a:rPr lang="fr-FR" sz="1000" dirty="0" smtClean="0"/>
              <a:t> </a:t>
            </a:r>
            <a:r>
              <a:rPr lang="fr-FR" sz="1000" dirty="0"/>
              <a:t>= </a:t>
            </a:r>
            <a:r>
              <a:rPr lang="fr-FR" sz="1000" dirty="0" smtClean="0"/>
              <a:t>3,4</a:t>
            </a:r>
            <a:r>
              <a:rPr lang="fr-FR" sz="1000" dirty="0"/>
              <a:t> %, Méthadone</a:t>
            </a:r>
            <a:r>
              <a:rPr lang="fr-FR" sz="1000" baseline="30000" dirty="0"/>
              <a:t>3</a:t>
            </a:r>
            <a:r>
              <a:rPr lang="fr-FR" sz="1000" dirty="0"/>
              <a:t> = </a:t>
            </a:r>
            <a:r>
              <a:rPr lang="fr-FR" sz="1000" dirty="0" smtClean="0"/>
              <a:t>2,7</a:t>
            </a:r>
            <a:r>
              <a:rPr lang="fr-FR" sz="1000" dirty="0"/>
              <a:t> %, Benzodiazépines </a:t>
            </a:r>
            <a:r>
              <a:rPr lang="fr-FR" sz="1000" dirty="0" smtClean="0"/>
              <a:t>= 2,7</a:t>
            </a:r>
            <a:r>
              <a:rPr lang="fr-FR" sz="1000" dirty="0"/>
              <a:t> </a:t>
            </a:r>
            <a:r>
              <a:rPr lang="fr-FR" sz="1000" dirty="0" smtClean="0"/>
              <a:t>%, Kétamine = 2,3 %</a:t>
            </a:r>
            <a:endParaRPr lang="fr-CA" sz="1000" dirty="0"/>
          </a:p>
        </p:txBody>
      </p:sp>
    </p:spTree>
    <p:extLst>
      <p:ext uri="{BB962C8B-B14F-4D97-AF65-F5344CB8AC3E}">
        <p14:creationId xmlns:p14="http://schemas.microsoft.com/office/powerpoint/2010/main" val="2654454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0" y="6492875"/>
            <a:ext cx="442392" cy="365125"/>
          </a:xfrm>
        </p:spPr>
        <p:txBody>
          <a:bodyPr/>
          <a:lstStyle/>
          <a:p>
            <a:pPr>
              <a:defRPr/>
            </a:pPr>
            <a:fld id="{A2862947-D4D5-429D-8321-CECBC935AE3B}" type="slidenum">
              <a:rPr lang="fr-CA" sz="1400" b="1" smtClean="0">
                <a:solidFill>
                  <a:schemeClr val="tx1"/>
                </a:solidFill>
                <a:latin typeface="HelveticaNeueLT Std Lt" pitchFamily="34" charset="0"/>
              </a:rPr>
              <a:pPr>
                <a:defRPr/>
              </a:pPr>
              <a:t>11</a:t>
            </a:fld>
            <a:endParaRPr lang="fr-CA" sz="1400" b="1" dirty="0">
              <a:solidFill>
                <a:schemeClr val="tx1"/>
              </a:solidFill>
              <a:latin typeface="HelveticaNeueLT Std Lt" pitchFamily="34" charset="0"/>
            </a:endParaRPr>
          </a:p>
        </p:txBody>
      </p:sp>
      <p:graphicFrame>
        <p:nvGraphicFramePr>
          <p:cNvPr id="3" name="Espace réservé du contenu 4"/>
          <p:cNvGraphicFramePr>
            <a:graphicFrameLocks/>
          </p:cNvGraphicFramePr>
          <p:nvPr>
            <p:extLst>
              <p:ext uri="{D42A27DB-BD31-4B8C-83A1-F6EECF244321}">
                <p14:modId xmlns:p14="http://schemas.microsoft.com/office/powerpoint/2010/main" val="3185501146"/>
              </p:ext>
            </p:extLst>
          </p:nvPr>
        </p:nvGraphicFramePr>
        <p:xfrm>
          <a:off x="2915816" y="1636471"/>
          <a:ext cx="6228184" cy="4468205"/>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3"/>
          <p:cNvSpPr txBox="1">
            <a:spLocks noChangeArrowheads="1"/>
          </p:cNvSpPr>
          <p:nvPr>
            <p:custDataLst>
              <p:tags r:id="rId1"/>
            </p:custDataLst>
          </p:nvPr>
        </p:nvSpPr>
        <p:spPr bwMode="auto">
          <a:xfrm>
            <a:off x="500034" y="214290"/>
            <a:ext cx="849788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CA" sz="3200" dirty="0" smtClean="0">
                <a:solidFill>
                  <a:schemeClr val="tx1">
                    <a:lumMod val="65000"/>
                    <a:lumOff val="35000"/>
                  </a:schemeClr>
                </a:solidFill>
                <a:latin typeface="Raleway" pitchFamily="34" charset="0"/>
                <a:ea typeface="+mj-ea"/>
                <a:cs typeface="+mj-cs"/>
              </a:rPr>
              <a:t>Drogue injectée le plus souvent, </a:t>
            </a:r>
          </a:p>
          <a:p>
            <a:pPr marL="0" marR="0" lvl="0" indent="0" algn="l" defTabSz="914400" rtl="0" eaLnBrk="1" fontAlgn="base" latinLnBrk="0" hangingPunct="1">
              <a:lnSpc>
                <a:spcPct val="100000"/>
              </a:lnSpc>
              <a:spcBef>
                <a:spcPct val="0"/>
              </a:spcBef>
              <a:spcAft>
                <a:spcPct val="0"/>
              </a:spcAft>
              <a:buClrTx/>
              <a:buSzTx/>
              <a:buFontTx/>
              <a:buNone/>
              <a:tabLst/>
              <a:defRPr/>
            </a:pPr>
            <a:r>
              <a:rPr lang="fr-CA" sz="3200" dirty="0" smtClean="0">
                <a:solidFill>
                  <a:schemeClr val="tx1">
                    <a:lumMod val="65000"/>
                    <a:lumOff val="35000"/>
                  </a:schemeClr>
                </a:solidFill>
                <a:latin typeface="Raleway" pitchFamily="34" charset="0"/>
                <a:ea typeface="+mj-ea"/>
                <a:cs typeface="+mj-cs"/>
              </a:rPr>
              <a:t>2009-2017</a:t>
            </a:r>
          </a:p>
        </p:txBody>
      </p:sp>
      <p:sp>
        <p:nvSpPr>
          <p:cNvPr id="6" name="Text Box 4"/>
          <p:cNvSpPr txBox="1">
            <a:spLocks noChangeArrowheads="1"/>
          </p:cNvSpPr>
          <p:nvPr>
            <p:custDataLst>
              <p:tags r:id="rId2"/>
            </p:custDataLst>
          </p:nvPr>
        </p:nvSpPr>
        <p:spPr bwMode="auto">
          <a:xfrm>
            <a:off x="467544" y="5949280"/>
            <a:ext cx="5976664" cy="646331"/>
          </a:xfrm>
          <a:prstGeom prst="rect">
            <a:avLst/>
          </a:prstGeom>
          <a:noFill/>
          <a:ln w="9525">
            <a:noFill/>
            <a:miter lim="800000"/>
            <a:headEnd/>
            <a:tailEnd/>
          </a:ln>
        </p:spPr>
        <p:txBody>
          <a:bodyPr wrap="square">
            <a:spAutoFit/>
          </a:bodyPr>
          <a:lstStyle/>
          <a:p>
            <a:pPr algn="just">
              <a:spcBef>
                <a:spcPts val="0"/>
              </a:spcBef>
            </a:pPr>
            <a:r>
              <a:rPr lang="fr-CA" dirty="0">
                <a:solidFill>
                  <a:schemeClr val="tx1">
                    <a:lumMod val="65000"/>
                    <a:lumOff val="35000"/>
                  </a:schemeClr>
                </a:solidFill>
                <a:latin typeface="Helvetica" pitchFamily="34" charset="0"/>
              </a:rPr>
              <a:t>6 derniers mois</a:t>
            </a:r>
          </a:p>
          <a:p>
            <a:pPr algn="just">
              <a:spcBef>
                <a:spcPts val="0"/>
              </a:spcBef>
            </a:pPr>
            <a:r>
              <a:rPr lang="fr-CA" dirty="0">
                <a:solidFill>
                  <a:schemeClr val="tx1">
                    <a:lumMod val="65000"/>
                    <a:lumOff val="35000"/>
                  </a:schemeClr>
                </a:solidFill>
                <a:latin typeface="Helvetica" pitchFamily="34" charset="0"/>
              </a:rPr>
              <a:t>Dernière visite, NP*: non prescrit</a:t>
            </a:r>
          </a:p>
        </p:txBody>
      </p:sp>
      <p:sp>
        <p:nvSpPr>
          <p:cNvPr id="7" name="Text Box 6"/>
          <p:cNvSpPr txBox="1">
            <a:spLocks noChangeArrowheads="1"/>
          </p:cNvSpPr>
          <p:nvPr>
            <p:custDataLst>
              <p:tags r:id="rId3"/>
            </p:custDataLst>
          </p:nvPr>
        </p:nvSpPr>
        <p:spPr bwMode="auto">
          <a:xfrm>
            <a:off x="107504" y="2060848"/>
            <a:ext cx="3456384" cy="1809726"/>
          </a:xfrm>
          <a:prstGeom prst="rect">
            <a:avLst/>
          </a:prstGeom>
          <a:noFill/>
          <a:ln w="9525">
            <a:noFill/>
            <a:miter lim="800000"/>
            <a:headEnd/>
            <a:tailEnd/>
          </a:ln>
        </p:spPr>
        <p:txBody>
          <a:bodyPr wrap="square">
            <a:spAutoFit/>
          </a:bodyPr>
          <a:lstStyle/>
          <a:p>
            <a:pPr>
              <a:spcBef>
                <a:spcPct val="5000"/>
              </a:spcBef>
            </a:pPr>
            <a:r>
              <a:rPr lang="fr-CA" b="1" dirty="0" smtClean="0">
                <a:solidFill>
                  <a:schemeClr val="tx1">
                    <a:lumMod val="65000"/>
                    <a:lumOff val="35000"/>
                  </a:schemeClr>
                </a:solidFill>
                <a:latin typeface="Helvetica" pitchFamily="34" charset="0"/>
              </a:rPr>
              <a:t>Principaux médicaments opioïdes :</a:t>
            </a:r>
            <a:endParaRPr lang="fr-CA" b="1" dirty="0">
              <a:solidFill>
                <a:schemeClr val="tx1">
                  <a:lumMod val="65000"/>
                  <a:lumOff val="35000"/>
                </a:schemeClr>
              </a:solidFill>
              <a:latin typeface="Helvetica" pitchFamily="34" charset="0"/>
            </a:endParaRPr>
          </a:p>
          <a:p>
            <a:pPr>
              <a:spcBef>
                <a:spcPct val="5000"/>
              </a:spcBef>
            </a:pPr>
            <a:r>
              <a:rPr lang="fr-CA" dirty="0" err="1" smtClean="0">
                <a:solidFill>
                  <a:schemeClr val="tx1">
                    <a:lumMod val="65000"/>
                    <a:lumOff val="35000"/>
                  </a:schemeClr>
                </a:solidFill>
                <a:latin typeface="Helvetica" pitchFamily="34" charset="0"/>
              </a:rPr>
              <a:t>Dilaudid</a:t>
            </a:r>
            <a:r>
              <a:rPr lang="fr-CA" dirty="0" smtClean="0">
                <a:solidFill>
                  <a:schemeClr val="tx1">
                    <a:lumMod val="65000"/>
                    <a:lumOff val="35000"/>
                  </a:schemeClr>
                </a:solidFill>
                <a:latin typeface="Helvetica" pitchFamily="34" charset="0"/>
              </a:rPr>
              <a:t> NP* : 16,1 %</a:t>
            </a:r>
          </a:p>
          <a:p>
            <a:pPr>
              <a:spcBef>
                <a:spcPct val="5000"/>
              </a:spcBef>
            </a:pPr>
            <a:r>
              <a:rPr lang="fr-CA" dirty="0" err="1" smtClean="0">
                <a:solidFill>
                  <a:schemeClr val="tx1">
                    <a:lumMod val="65000"/>
                    <a:lumOff val="35000"/>
                  </a:schemeClr>
                </a:solidFill>
                <a:latin typeface="Helvetica" pitchFamily="34" charset="0"/>
              </a:rPr>
              <a:t>Hydromorph</a:t>
            </a:r>
            <a:r>
              <a:rPr lang="fr-CA" dirty="0" smtClean="0">
                <a:solidFill>
                  <a:schemeClr val="tx1">
                    <a:lumMod val="65000"/>
                    <a:lumOff val="35000"/>
                  </a:schemeClr>
                </a:solidFill>
                <a:latin typeface="Helvetica" pitchFamily="34" charset="0"/>
              </a:rPr>
              <a:t> </a:t>
            </a:r>
            <a:r>
              <a:rPr lang="fr-CA" dirty="0" err="1" smtClean="0">
                <a:solidFill>
                  <a:schemeClr val="tx1">
                    <a:lumMod val="65000"/>
                    <a:lumOff val="35000"/>
                  </a:schemeClr>
                </a:solidFill>
                <a:latin typeface="Helvetica" pitchFamily="34" charset="0"/>
              </a:rPr>
              <a:t>Contin</a:t>
            </a:r>
            <a:r>
              <a:rPr lang="fr-CA" dirty="0" smtClean="0">
                <a:solidFill>
                  <a:schemeClr val="tx1">
                    <a:lumMod val="65000"/>
                    <a:lumOff val="35000"/>
                  </a:schemeClr>
                </a:solidFill>
                <a:latin typeface="Helvetica" pitchFamily="34" charset="0"/>
              </a:rPr>
              <a:t> NP : 11,7 %</a:t>
            </a:r>
            <a:endParaRPr lang="fr-CA" dirty="0">
              <a:solidFill>
                <a:schemeClr val="tx1">
                  <a:lumMod val="65000"/>
                  <a:lumOff val="35000"/>
                </a:schemeClr>
              </a:solidFill>
              <a:latin typeface="Helvetica" pitchFamily="34" charset="0"/>
            </a:endParaRPr>
          </a:p>
          <a:p>
            <a:pPr>
              <a:spcBef>
                <a:spcPct val="5000"/>
              </a:spcBef>
            </a:pPr>
            <a:r>
              <a:rPr lang="fr-CA" dirty="0" smtClean="0">
                <a:solidFill>
                  <a:schemeClr val="tx1">
                    <a:lumMod val="65000"/>
                    <a:lumOff val="35000"/>
                  </a:schemeClr>
                </a:solidFill>
                <a:latin typeface="Helvetica" pitchFamily="34" charset="0"/>
              </a:rPr>
              <a:t>Morphine NP : 9,3 %</a:t>
            </a:r>
            <a:endParaRPr lang="fr-CA" dirty="0">
              <a:solidFill>
                <a:schemeClr val="tx1">
                  <a:lumMod val="65000"/>
                  <a:lumOff val="35000"/>
                </a:schemeClr>
              </a:solidFill>
              <a:latin typeface="Helvetica" pitchFamily="34" charset="0"/>
            </a:endParaRPr>
          </a:p>
          <a:p>
            <a:pPr>
              <a:spcBef>
                <a:spcPct val="5000"/>
              </a:spcBef>
            </a:pPr>
            <a:r>
              <a:rPr lang="fr-CA" dirty="0" err="1" smtClean="0">
                <a:solidFill>
                  <a:schemeClr val="tx1">
                    <a:lumMod val="65000"/>
                    <a:lumOff val="35000"/>
                  </a:schemeClr>
                </a:solidFill>
                <a:latin typeface="Helvetica" pitchFamily="34" charset="0"/>
              </a:rPr>
              <a:t>Oxycodone</a:t>
            </a:r>
            <a:r>
              <a:rPr lang="fr-CA" dirty="0" smtClean="0">
                <a:solidFill>
                  <a:schemeClr val="tx1">
                    <a:lumMod val="65000"/>
                    <a:lumOff val="35000"/>
                  </a:schemeClr>
                </a:solidFill>
                <a:latin typeface="Helvetica" pitchFamily="34" charset="0"/>
              </a:rPr>
              <a:t> NP : 2,2 %</a:t>
            </a:r>
            <a:endParaRPr lang="fr-FR" dirty="0">
              <a:solidFill>
                <a:schemeClr val="tx1">
                  <a:lumMod val="65000"/>
                  <a:lumOff val="35000"/>
                </a:schemeClr>
              </a:solidFill>
              <a:latin typeface="Helvetica" pitchFamily="34" charset="0"/>
            </a:endParaRPr>
          </a:p>
        </p:txBody>
      </p:sp>
    </p:spTree>
    <p:extLst>
      <p:ext uri="{BB962C8B-B14F-4D97-AF65-F5344CB8AC3E}">
        <p14:creationId xmlns:p14="http://schemas.microsoft.com/office/powerpoint/2010/main" val="13993411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Drogue injectée le plus souvent - Tendances 2010-2016</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768774523"/>
              </p:ext>
            </p:extLst>
          </p:nvPr>
        </p:nvGraphicFramePr>
        <p:xfrm>
          <a:off x="0" y="1628800"/>
          <a:ext cx="8712968" cy="4392487"/>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12</a:t>
            </a:fld>
            <a:endParaRPr lang="fr-CA"/>
          </a:p>
        </p:txBody>
      </p:sp>
      <p:sp>
        <p:nvSpPr>
          <p:cNvPr id="6" name="ZoneTexte 5"/>
          <p:cNvSpPr txBox="1"/>
          <p:nvPr/>
        </p:nvSpPr>
        <p:spPr>
          <a:xfrm>
            <a:off x="423298" y="5994293"/>
            <a:ext cx="7029022" cy="861774"/>
          </a:xfrm>
          <a:prstGeom prst="rect">
            <a:avLst/>
          </a:prstGeom>
          <a:noFill/>
        </p:spPr>
        <p:txBody>
          <a:bodyPr wrap="square" rtlCol="0">
            <a:spAutoFit/>
          </a:bodyPr>
          <a:lstStyle/>
          <a:p>
            <a:r>
              <a:rPr lang="fr-CA" sz="1000" dirty="0">
                <a:latin typeface="HelveticaNeueLT Std" pitchFamily="34" charset="0"/>
              </a:rPr>
              <a:t>6 derniers mois, première visite annuelle</a:t>
            </a:r>
          </a:p>
          <a:p>
            <a:r>
              <a:rPr lang="fr-FR" sz="1000" dirty="0" smtClean="0">
                <a:latin typeface="HelveticaNeueLT Std" pitchFamily="34" charset="0"/>
              </a:rPr>
              <a:t>Test par équations d’estimation généralisées. </a:t>
            </a:r>
          </a:p>
          <a:p>
            <a:r>
              <a:rPr lang="fr-FR" sz="1000" dirty="0" smtClean="0">
                <a:latin typeface="HelveticaNeueLT Std" pitchFamily="34" charset="0"/>
              </a:rPr>
              <a:t>La </a:t>
            </a:r>
            <a:r>
              <a:rPr lang="fr-FR" sz="1000" dirty="0">
                <a:latin typeface="HelveticaNeueLT Std" pitchFamily="34" charset="0"/>
              </a:rPr>
              <a:t>catégorie des médicaments opioïdes non prescrits est faite en regroupant les drogues individuelles suivantes non prescrites: </a:t>
            </a:r>
            <a:r>
              <a:rPr lang="fr-FR" sz="1000" dirty="0" err="1">
                <a:latin typeface="HelveticaNeueLT Std" pitchFamily="34" charset="0"/>
              </a:rPr>
              <a:t>Dilaudid</a:t>
            </a:r>
            <a:r>
              <a:rPr lang="fr-FR" sz="1000" dirty="0">
                <a:latin typeface="HelveticaNeueLT Std" pitchFamily="34" charset="0"/>
              </a:rPr>
              <a:t>, méthadone, morphine, </a:t>
            </a:r>
            <a:r>
              <a:rPr lang="fr-FR" sz="1000" dirty="0" err="1">
                <a:latin typeface="HelveticaNeueLT Std" pitchFamily="34" charset="0"/>
              </a:rPr>
              <a:t>suboxone</a:t>
            </a:r>
            <a:r>
              <a:rPr lang="fr-FR" sz="1000" dirty="0">
                <a:latin typeface="HelveticaNeueLT Std" pitchFamily="34" charset="0"/>
              </a:rPr>
              <a:t>, </a:t>
            </a:r>
            <a:r>
              <a:rPr lang="fr-FR" sz="1000" dirty="0" err="1">
                <a:latin typeface="HelveticaNeueLT Std" pitchFamily="34" charset="0"/>
              </a:rPr>
              <a:t>oxycodone</a:t>
            </a:r>
            <a:r>
              <a:rPr lang="fr-FR" sz="1000" dirty="0">
                <a:latin typeface="HelveticaNeueLT Std" pitchFamily="34" charset="0"/>
              </a:rPr>
              <a:t>/</a:t>
            </a:r>
            <a:r>
              <a:rPr lang="fr-FR" sz="1000" dirty="0" err="1">
                <a:latin typeface="HelveticaNeueLT Std" pitchFamily="34" charset="0"/>
              </a:rPr>
              <a:t>Oxycontin</a:t>
            </a:r>
            <a:r>
              <a:rPr lang="fr-FR" sz="1000" dirty="0">
                <a:latin typeface="HelveticaNeueLT Std" pitchFamily="34" charset="0"/>
              </a:rPr>
              <a:t>, </a:t>
            </a:r>
            <a:r>
              <a:rPr lang="fr-FR" sz="1000" dirty="0" err="1">
                <a:latin typeface="HelveticaNeueLT Std" pitchFamily="34" charset="0"/>
              </a:rPr>
              <a:t>Hydromorph-Contin</a:t>
            </a:r>
            <a:r>
              <a:rPr lang="fr-FR" sz="1000" dirty="0">
                <a:latin typeface="HelveticaNeueLT Std" pitchFamily="34" charset="0"/>
              </a:rPr>
              <a:t>, fentanyl, </a:t>
            </a:r>
            <a:r>
              <a:rPr lang="fr-FR" sz="1000" dirty="0" err="1">
                <a:latin typeface="HelveticaNeueLT Std" pitchFamily="34" charset="0"/>
              </a:rPr>
              <a:t>demerol</a:t>
            </a:r>
            <a:r>
              <a:rPr lang="fr-FR" sz="1000" dirty="0">
                <a:latin typeface="HelveticaNeueLT Std" pitchFamily="34" charset="0"/>
              </a:rPr>
              <a:t>, codéine, </a:t>
            </a:r>
            <a:r>
              <a:rPr lang="fr-FR" sz="1000" dirty="0" err="1">
                <a:latin typeface="HelveticaNeueLT Std" pitchFamily="34" charset="0"/>
              </a:rPr>
              <a:t>OxyNEO</a:t>
            </a:r>
            <a:r>
              <a:rPr lang="fr-FR" sz="1000" dirty="0">
                <a:latin typeface="HelveticaNeueLT Std" pitchFamily="34" charset="0"/>
              </a:rPr>
              <a:t>, mélange de cocaïne et d’un médicament opioïde.</a:t>
            </a:r>
            <a:endParaRPr lang="fr-FR" sz="1000" dirty="0" smtClean="0">
              <a:latin typeface="HelveticaNeueLT Std" pitchFamily="34" charset="0"/>
            </a:endParaRPr>
          </a:p>
        </p:txBody>
      </p:sp>
      <p:sp>
        <p:nvSpPr>
          <p:cNvPr id="8" name="ZoneTexte 1"/>
          <p:cNvSpPr txBox="1"/>
          <p:nvPr/>
        </p:nvSpPr>
        <p:spPr>
          <a:xfrm>
            <a:off x="5748842" y="1737879"/>
            <a:ext cx="3672408" cy="216024"/>
          </a:xfrm>
          <a:prstGeom prst="rect">
            <a:avLst/>
          </a:prstGeom>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CA" dirty="0" smtClean="0">
                <a:latin typeface="HelveticaNeueLT Std" pitchFamily="34" charset="0"/>
              </a:rPr>
              <a:t>2010-2013  ---  p = 0,069 ;  2013-2016    p = 0,003 </a:t>
            </a:r>
            <a:endParaRPr lang="fr-FR" dirty="0">
              <a:latin typeface="HelveticaNeueLT Std"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A" sz="2600" dirty="0" smtClean="0"/>
              <a:t>Utilisation de seringues et de matériels déjà utilisés par quelqu’un d’autre</a:t>
            </a:r>
            <a:br>
              <a:rPr lang="fr-CA" sz="2600" dirty="0" smtClean="0"/>
            </a:br>
            <a:r>
              <a:rPr lang="fr-CA" sz="2600" dirty="0" smtClean="0"/>
              <a:t>Tendances 1995-2016</a:t>
            </a:r>
            <a:endParaRPr lang="fr-FR" sz="2600"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829114667"/>
              </p:ext>
            </p:extLst>
          </p:nvPr>
        </p:nvGraphicFramePr>
        <p:xfrm>
          <a:off x="179512" y="1628800"/>
          <a:ext cx="8856984" cy="4525962"/>
        </p:xfrm>
        <a:graphic>
          <a:graphicData uri="http://schemas.openxmlformats.org/drawingml/2006/chart">
            <c:chart xmlns:c="http://schemas.openxmlformats.org/drawingml/2006/chart" xmlns:r="http://schemas.openxmlformats.org/officeDocument/2006/relationships" r:id="rId4"/>
          </a:graphicData>
        </a:graphic>
      </p:graphicFrame>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13</a:t>
            </a:fld>
            <a:endParaRPr lang="fr-CA"/>
          </a:p>
        </p:txBody>
      </p:sp>
      <p:sp>
        <p:nvSpPr>
          <p:cNvPr id="6" name="Text Box 4"/>
          <p:cNvSpPr txBox="1">
            <a:spLocks noChangeArrowheads="1"/>
          </p:cNvSpPr>
          <p:nvPr>
            <p:custDataLst>
              <p:tags r:id="rId1"/>
            </p:custDataLst>
          </p:nvPr>
        </p:nvSpPr>
        <p:spPr bwMode="auto">
          <a:xfrm>
            <a:off x="423298" y="6135173"/>
            <a:ext cx="6858048" cy="630942"/>
          </a:xfrm>
          <a:prstGeom prst="rect">
            <a:avLst/>
          </a:prstGeom>
          <a:noFill/>
          <a:ln w="9525">
            <a:noFill/>
            <a:miter lim="800000"/>
            <a:headEnd/>
            <a:tailEnd/>
          </a:ln>
        </p:spPr>
        <p:txBody>
          <a:bodyPr wrap="square">
            <a:spAutoFit/>
          </a:bodyPr>
          <a:lstStyle/>
          <a:p>
            <a:pPr algn="just">
              <a:spcBef>
                <a:spcPts val="0"/>
              </a:spcBef>
            </a:pPr>
            <a:r>
              <a:rPr lang="fr-CA" sz="1200" dirty="0" smtClean="0">
                <a:solidFill>
                  <a:schemeClr val="tx1">
                    <a:lumMod val="65000"/>
                    <a:lumOff val="35000"/>
                  </a:schemeClr>
                </a:solidFill>
                <a:latin typeface="HelveticaNeueLT Std" pitchFamily="34" charset="0"/>
              </a:rPr>
              <a:t>6</a:t>
            </a:r>
            <a:r>
              <a:rPr lang="fr-CA" sz="1200" dirty="0" smtClean="0">
                <a:solidFill>
                  <a:srgbClr val="777777"/>
                </a:solidFill>
                <a:latin typeface="HelveticaNeueLT Std" pitchFamily="34" charset="0"/>
              </a:rPr>
              <a:t> </a:t>
            </a:r>
            <a:r>
              <a:rPr lang="fr-CA" sz="1200" dirty="0" smtClean="0">
                <a:solidFill>
                  <a:schemeClr val="tx1">
                    <a:lumMod val="65000"/>
                    <a:lumOff val="35000"/>
                  </a:schemeClr>
                </a:solidFill>
                <a:latin typeface="HelveticaNeueLT Std" pitchFamily="34" charset="0"/>
              </a:rPr>
              <a:t>derniers mois, première visite annuelle</a:t>
            </a:r>
          </a:p>
          <a:p>
            <a:pPr algn="just">
              <a:spcBef>
                <a:spcPts val="0"/>
              </a:spcBef>
            </a:pPr>
            <a:r>
              <a:rPr lang="fr-CA" sz="1200" dirty="0" smtClean="0">
                <a:solidFill>
                  <a:schemeClr val="tx1">
                    <a:lumMod val="65000"/>
                    <a:lumOff val="35000"/>
                  </a:schemeClr>
                </a:solidFill>
                <a:latin typeface="HelveticaNeueLT Std" pitchFamily="34" charset="0"/>
              </a:rPr>
              <a:t>Tests par équations d’estimation généralisées</a:t>
            </a:r>
          </a:p>
          <a:p>
            <a:pPr algn="just">
              <a:spcBef>
                <a:spcPts val="0"/>
              </a:spcBef>
            </a:pPr>
            <a:r>
              <a:rPr lang="fr-CA" sz="1100" baseline="30000" dirty="0" smtClean="0">
                <a:solidFill>
                  <a:schemeClr val="tx1">
                    <a:lumMod val="65000"/>
                    <a:lumOff val="35000"/>
                  </a:schemeClr>
                </a:solidFill>
                <a:latin typeface="HelveticaNeueLT Std" pitchFamily="34" charset="0"/>
              </a:rPr>
              <a:t>1</a:t>
            </a:r>
            <a:r>
              <a:rPr lang="fr-CA" sz="1100" dirty="0" smtClean="0">
                <a:solidFill>
                  <a:schemeClr val="tx1">
                    <a:lumMod val="65000"/>
                    <a:lumOff val="35000"/>
                  </a:schemeClr>
                </a:solidFill>
                <a:latin typeface="HelveticaNeueLT Std" pitchFamily="34" charset="0"/>
              </a:rPr>
              <a:t> Stérile: une seringue neuve qui n’a jamais été utilisée, ni par le participant, ni par quelqu’un d’autre </a:t>
            </a:r>
          </a:p>
        </p:txBody>
      </p:sp>
      <p:sp>
        <p:nvSpPr>
          <p:cNvPr id="7" name="ZoneTexte 6"/>
          <p:cNvSpPr txBox="1"/>
          <p:nvPr/>
        </p:nvSpPr>
        <p:spPr>
          <a:xfrm>
            <a:off x="1259632" y="5085184"/>
            <a:ext cx="5760640" cy="584775"/>
          </a:xfrm>
          <a:prstGeom prst="rect">
            <a:avLst/>
          </a:prstGeom>
          <a:noFill/>
        </p:spPr>
        <p:txBody>
          <a:bodyPr wrap="square" rtlCol="0">
            <a:spAutoFit/>
          </a:bodyPr>
          <a:lstStyle/>
          <a:p>
            <a:r>
              <a:rPr lang="fr-CA" sz="1600" dirty="0" smtClean="0">
                <a:latin typeface="HelveticaNeueLT Std" pitchFamily="34" charset="0"/>
              </a:rPr>
              <a:t>6,5 % des participants n’ont pas utilisé une seringue stérile</a:t>
            </a:r>
            <a:r>
              <a:rPr lang="fr-CA" sz="1600" baseline="30000" dirty="0" smtClean="0">
                <a:latin typeface="HelveticaNeueLT Std" pitchFamily="34" charset="0"/>
              </a:rPr>
              <a:t>1</a:t>
            </a:r>
            <a:r>
              <a:rPr lang="fr-CA" sz="1600" dirty="0" smtClean="0">
                <a:latin typeface="HelveticaNeueLT Std" pitchFamily="34" charset="0"/>
              </a:rPr>
              <a:t> lors de leur dernière injection (2011-2017, dernière visite)</a:t>
            </a:r>
            <a:endParaRPr lang="fr-FR" sz="1600" dirty="0">
              <a:latin typeface="HelveticaNeueLT Std" pitchFamily="34" charset="0"/>
            </a:endParaRPr>
          </a:p>
        </p:txBody>
      </p:sp>
      <p:cxnSp>
        <p:nvCxnSpPr>
          <p:cNvPr id="9" name="Connecteur droit avec flèche 8"/>
          <p:cNvCxnSpPr/>
          <p:nvPr/>
        </p:nvCxnSpPr>
        <p:spPr>
          <a:xfrm>
            <a:off x="7884368" y="3268016"/>
            <a:ext cx="0" cy="2160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
          <p:cNvSpPr txBox="1"/>
          <p:nvPr/>
        </p:nvSpPr>
        <p:spPr>
          <a:xfrm>
            <a:off x="6927843" y="2993846"/>
            <a:ext cx="2088232" cy="548341"/>
          </a:xfrm>
          <a:prstGeom prst="rect">
            <a:avLst/>
          </a:prstGeom>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CA" sz="1200" dirty="0" smtClean="0">
                <a:latin typeface="HelveticaNeueLT Std" pitchFamily="34" charset="0"/>
              </a:rPr>
              <a:t>2007-2010  ---  p = 0,143</a:t>
            </a:r>
          </a:p>
          <a:p>
            <a:endParaRPr lang="fr-CA" sz="800" dirty="0" smtClean="0">
              <a:latin typeface="HelveticaNeueLT Std" pitchFamily="34" charset="0"/>
            </a:endParaRPr>
          </a:p>
          <a:p>
            <a:r>
              <a:rPr lang="fr-CA" sz="1200" dirty="0" smtClean="0">
                <a:latin typeface="HelveticaNeueLT Std" pitchFamily="34" charset="0"/>
              </a:rPr>
              <a:t>2010-2016        p &lt; 0,001 </a:t>
            </a:r>
            <a:endParaRPr lang="fr-FR" sz="1200" dirty="0">
              <a:latin typeface="HelveticaNeueLT Std" pitchFamily="34" charset="0"/>
            </a:endParaRPr>
          </a:p>
        </p:txBody>
      </p:sp>
    </p:spTree>
    <p:extLst>
      <p:ext uri="{BB962C8B-B14F-4D97-AF65-F5344CB8AC3E}">
        <p14:creationId xmlns:p14="http://schemas.microsoft.com/office/powerpoint/2010/main" val="998682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Injection de restes de drogues (</a:t>
            </a:r>
            <a:r>
              <a:rPr lang="fr-CA" dirty="0" err="1" smtClean="0"/>
              <a:t>wash</a:t>
            </a:r>
            <a:r>
              <a:rPr lang="fr-CA" dirty="0" smtClean="0"/>
              <a:t>) - 2011-2017</a:t>
            </a:r>
            <a:endParaRPr lang="fr-FR" dirty="0"/>
          </a:p>
        </p:txBody>
      </p:sp>
      <p:sp>
        <p:nvSpPr>
          <p:cNvPr id="10" name="Espace réservé du contenu 9"/>
          <p:cNvSpPr>
            <a:spLocks noGrp="1"/>
          </p:cNvSpPr>
          <p:nvPr>
            <p:ph idx="1"/>
          </p:nvPr>
        </p:nvSpPr>
        <p:spPr>
          <a:xfrm>
            <a:off x="457200" y="2060848"/>
            <a:ext cx="8229600" cy="3312368"/>
          </a:xfrm>
        </p:spPr>
        <p:txBody>
          <a:bodyPr>
            <a:normAutofit/>
          </a:bodyPr>
          <a:lstStyle/>
          <a:p>
            <a:r>
              <a:rPr lang="fr-CA" sz="2400" dirty="0">
                <a:solidFill>
                  <a:schemeClr val="tx1">
                    <a:lumMod val="65000"/>
                    <a:lumOff val="35000"/>
                  </a:schemeClr>
                </a:solidFill>
              </a:rPr>
              <a:t>Injection de restes de drogues (</a:t>
            </a:r>
            <a:r>
              <a:rPr lang="fr-CA" sz="2400" dirty="0" err="1">
                <a:solidFill>
                  <a:schemeClr val="tx1">
                    <a:lumMod val="65000"/>
                    <a:lumOff val="35000"/>
                  </a:schemeClr>
                </a:solidFill>
              </a:rPr>
              <a:t>wash</a:t>
            </a:r>
            <a:r>
              <a:rPr lang="fr-CA" sz="2400" dirty="0">
                <a:solidFill>
                  <a:schemeClr val="tx1">
                    <a:lumMod val="65000"/>
                    <a:lumOff val="35000"/>
                  </a:schemeClr>
                </a:solidFill>
              </a:rPr>
              <a:t>) </a:t>
            </a:r>
            <a:r>
              <a:rPr lang="fr-FR" sz="2400" dirty="0">
                <a:solidFill>
                  <a:schemeClr val="tx1">
                    <a:lumMod val="65000"/>
                    <a:lumOff val="35000"/>
                  </a:schemeClr>
                </a:solidFill>
              </a:rPr>
              <a:t>extraits à partir d’un coton, d’un filtre ou d’un </a:t>
            </a:r>
            <a:r>
              <a:rPr lang="fr-FR" sz="2400" dirty="0" smtClean="0">
                <a:solidFill>
                  <a:schemeClr val="tx1">
                    <a:lumMod val="65000"/>
                    <a:lumOff val="35000"/>
                  </a:schemeClr>
                </a:solidFill>
              </a:rPr>
              <a:t>contenant</a:t>
            </a:r>
          </a:p>
          <a:p>
            <a:pPr marL="457200" indent="-457200">
              <a:buFont typeface="Arial" panose="020B0604020202020204" pitchFamily="34" charset="0"/>
              <a:buChar char="•"/>
            </a:pPr>
            <a:r>
              <a:rPr lang="fr-CA" sz="2400" dirty="0" smtClean="0">
                <a:solidFill>
                  <a:schemeClr val="tx1">
                    <a:lumMod val="65000"/>
                    <a:lumOff val="35000"/>
                  </a:schemeClr>
                </a:solidFill>
              </a:rPr>
              <a:t>57,9 </a:t>
            </a:r>
            <a:r>
              <a:rPr lang="fr-CA" sz="2400" dirty="0">
                <a:solidFill>
                  <a:schemeClr val="tx1">
                    <a:lumMod val="65000"/>
                    <a:lumOff val="35000"/>
                  </a:schemeClr>
                </a:solidFill>
              </a:rPr>
              <a:t>% (1 </a:t>
            </a:r>
            <a:r>
              <a:rPr lang="fr-CA" sz="2400" dirty="0" smtClean="0">
                <a:solidFill>
                  <a:schemeClr val="tx1">
                    <a:lumMod val="65000"/>
                    <a:lumOff val="35000"/>
                  </a:schemeClr>
                </a:solidFill>
              </a:rPr>
              <a:t>843/3 </a:t>
            </a:r>
            <a:r>
              <a:rPr lang="fr-CA" sz="2400" dirty="0" smtClean="0">
                <a:solidFill>
                  <a:schemeClr val="tx1">
                    <a:lumMod val="65000"/>
                    <a:lumOff val="35000"/>
                  </a:schemeClr>
                </a:solidFill>
              </a:rPr>
              <a:t>183)</a:t>
            </a:r>
            <a:endParaRPr lang="fr-FR" sz="2400" dirty="0">
              <a:solidFill>
                <a:schemeClr val="tx1">
                  <a:lumMod val="65000"/>
                  <a:lumOff val="35000"/>
                </a:schemeClr>
              </a:solidFill>
            </a:endParaRPr>
          </a:p>
          <a:p>
            <a:r>
              <a:rPr lang="fr-CA" sz="2400" dirty="0" smtClean="0">
                <a:solidFill>
                  <a:schemeClr val="tx1">
                    <a:lumMod val="65000"/>
                    <a:lumOff val="35000"/>
                  </a:schemeClr>
                </a:solidFill>
              </a:rPr>
              <a:t>Parmi ceux qui se sont injecté des « </a:t>
            </a:r>
            <a:r>
              <a:rPr lang="fr-CA" sz="2400" dirty="0" err="1" smtClean="0">
                <a:solidFill>
                  <a:schemeClr val="tx1">
                    <a:lumMod val="65000"/>
                    <a:lumOff val="35000"/>
                  </a:schemeClr>
                </a:solidFill>
              </a:rPr>
              <a:t>wash</a:t>
            </a:r>
            <a:r>
              <a:rPr lang="fr-CA" sz="2400" dirty="0" smtClean="0">
                <a:solidFill>
                  <a:schemeClr val="tx1">
                    <a:lumMod val="65000"/>
                    <a:lumOff val="35000"/>
                  </a:schemeClr>
                </a:solidFill>
              </a:rPr>
              <a:t> », injection </a:t>
            </a:r>
            <a:r>
              <a:rPr lang="fr-CA" sz="2400" dirty="0">
                <a:solidFill>
                  <a:schemeClr val="tx1">
                    <a:lumMod val="65000"/>
                    <a:lumOff val="35000"/>
                  </a:schemeClr>
                </a:solidFill>
              </a:rPr>
              <a:t>de restes de drogues (</a:t>
            </a:r>
            <a:r>
              <a:rPr lang="fr-CA" sz="2400" dirty="0" err="1">
                <a:solidFill>
                  <a:schemeClr val="tx1">
                    <a:lumMod val="65000"/>
                    <a:lumOff val="35000"/>
                  </a:schemeClr>
                </a:solidFill>
              </a:rPr>
              <a:t>wash</a:t>
            </a:r>
            <a:r>
              <a:rPr lang="fr-CA" sz="2400" dirty="0">
                <a:solidFill>
                  <a:schemeClr val="tx1">
                    <a:lumMod val="65000"/>
                    <a:lumOff val="35000"/>
                  </a:schemeClr>
                </a:solidFill>
              </a:rPr>
              <a:t>) -</a:t>
            </a:r>
            <a:r>
              <a:rPr lang="fr-FR" sz="2400" dirty="0">
                <a:solidFill>
                  <a:schemeClr val="tx1">
                    <a:lumMod val="65000"/>
                    <a:lumOff val="35000"/>
                  </a:schemeClr>
                </a:solidFill>
              </a:rPr>
              <a:t> avec un coton, filtre ou contenant déjà </a:t>
            </a:r>
            <a:r>
              <a:rPr lang="fr-FR" sz="2400" b="1" dirty="0">
                <a:solidFill>
                  <a:schemeClr val="tx1">
                    <a:lumMod val="65000"/>
                    <a:lumOff val="35000"/>
                  </a:schemeClr>
                </a:solidFill>
              </a:rPr>
              <a:t>utilisé par quelqu’un </a:t>
            </a:r>
            <a:r>
              <a:rPr lang="fr-FR" sz="2400" b="1" dirty="0" smtClean="0">
                <a:solidFill>
                  <a:schemeClr val="tx1">
                    <a:lumMod val="65000"/>
                    <a:lumOff val="35000"/>
                  </a:schemeClr>
                </a:solidFill>
              </a:rPr>
              <a:t>d’autre</a:t>
            </a:r>
          </a:p>
          <a:p>
            <a:pPr marL="457200" indent="-457200">
              <a:buFont typeface="Arial" panose="020B0604020202020204" pitchFamily="34" charset="0"/>
              <a:buChar char="•"/>
            </a:pPr>
            <a:r>
              <a:rPr lang="fr-FR" sz="2400" dirty="0" smtClean="0">
                <a:solidFill>
                  <a:schemeClr val="tx1">
                    <a:lumMod val="65000"/>
                    <a:lumOff val="35000"/>
                  </a:schemeClr>
                </a:solidFill>
              </a:rPr>
              <a:t>31,7 % (579/1 824)</a:t>
            </a:r>
            <a:endParaRPr lang="fr-CA" sz="2400" dirty="0">
              <a:solidFill>
                <a:schemeClr val="tx1">
                  <a:lumMod val="65000"/>
                  <a:lumOff val="35000"/>
                </a:schemeClr>
              </a:solidFill>
            </a:endParaRPr>
          </a:p>
        </p:txBody>
      </p:sp>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14</a:t>
            </a:fld>
            <a:endParaRPr lang="fr-CA"/>
          </a:p>
        </p:txBody>
      </p:sp>
      <p:sp>
        <p:nvSpPr>
          <p:cNvPr id="6" name="Text Box 4"/>
          <p:cNvSpPr txBox="1">
            <a:spLocks noChangeArrowheads="1"/>
          </p:cNvSpPr>
          <p:nvPr>
            <p:custDataLst>
              <p:tags r:id="rId1"/>
            </p:custDataLst>
          </p:nvPr>
        </p:nvSpPr>
        <p:spPr bwMode="auto">
          <a:xfrm>
            <a:off x="462081" y="5445224"/>
            <a:ext cx="6858048" cy="369332"/>
          </a:xfrm>
          <a:prstGeom prst="rect">
            <a:avLst/>
          </a:prstGeom>
          <a:noFill/>
          <a:ln w="9525">
            <a:noFill/>
            <a:miter lim="800000"/>
            <a:headEnd/>
            <a:tailEnd/>
          </a:ln>
        </p:spPr>
        <p:txBody>
          <a:bodyPr wrap="square">
            <a:spAutoFit/>
          </a:bodyPr>
          <a:lstStyle/>
          <a:p>
            <a:pPr algn="just">
              <a:spcBef>
                <a:spcPts val="0"/>
              </a:spcBef>
            </a:pPr>
            <a:r>
              <a:rPr lang="fr-CA" dirty="0" smtClean="0">
                <a:solidFill>
                  <a:schemeClr val="tx1">
                    <a:lumMod val="65000"/>
                    <a:lumOff val="35000"/>
                  </a:schemeClr>
                </a:solidFill>
                <a:latin typeface="HelveticaNeueLT Std" pitchFamily="34" charset="0"/>
              </a:rPr>
              <a:t>6</a:t>
            </a:r>
            <a:r>
              <a:rPr lang="fr-CA" dirty="0" smtClean="0">
                <a:solidFill>
                  <a:srgbClr val="777777"/>
                </a:solidFill>
                <a:latin typeface="HelveticaNeueLT Std" pitchFamily="34" charset="0"/>
              </a:rPr>
              <a:t> </a:t>
            </a:r>
            <a:r>
              <a:rPr lang="fr-CA" dirty="0" smtClean="0">
                <a:solidFill>
                  <a:schemeClr val="tx1">
                    <a:lumMod val="65000"/>
                    <a:lumOff val="35000"/>
                  </a:schemeClr>
                </a:solidFill>
                <a:latin typeface="HelveticaNeueLT Std" pitchFamily="34" charset="0"/>
              </a:rPr>
              <a:t>derniers </a:t>
            </a:r>
            <a:r>
              <a:rPr lang="fr-CA" dirty="0">
                <a:solidFill>
                  <a:schemeClr val="tx1">
                    <a:lumMod val="65000"/>
                    <a:lumOff val="35000"/>
                  </a:schemeClr>
                </a:solidFill>
                <a:latin typeface="HelveticaNeueLT Std" pitchFamily="34" charset="0"/>
              </a:rPr>
              <a:t>mois, </a:t>
            </a:r>
            <a:r>
              <a:rPr lang="fr-CA" dirty="0" smtClean="0">
                <a:solidFill>
                  <a:schemeClr val="tx1">
                    <a:lumMod val="65000"/>
                    <a:lumOff val="35000"/>
                  </a:schemeClr>
                </a:solidFill>
                <a:latin typeface="HelveticaNeueLT Std" pitchFamily="34" charset="0"/>
              </a:rPr>
              <a:t>dernière visite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re 4"/>
          <p:cNvSpPr>
            <a:spLocks noGrp="1"/>
          </p:cNvSpPr>
          <p:nvPr>
            <p:ph type="title"/>
          </p:nvPr>
        </p:nvSpPr>
        <p:spPr>
          <a:xfrm>
            <a:off x="276234" y="2426965"/>
            <a:ext cx="8712968" cy="1362075"/>
          </a:xfrm>
        </p:spPr>
        <p:txBody>
          <a:bodyPr>
            <a:normAutofit fontScale="90000"/>
          </a:bodyPr>
          <a:lstStyle/>
          <a:p>
            <a:r>
              <a:rPr lang="fr-CA" dirty="0" smtClean="0"/>
              <a:t>Prévalence et incidence des anticorps contre le VIH (anti-VIH) et le VHC (anti- VHC)</a:t>
            </a:r>
            <a:endParaRPr lang="fr-CA" dirty="0"/>
          </a:p>
        </p:txBody>
      </p:sp>
      <p:sp>
        <p:nvSpPr>
          <p:cNvPr id="4" name="Espace réservé du numéro de diapositive 3"/>
          <p:cNvSpPr>
            <a:spLocks noGrp="1"/>
          </p:cNvSpPr>
          <p:nvPr>
            <p:ph type="sldNum" sz="quarter" idx="4294967295"/>
          </p:nvPr>
        </p:nvSpPr>
        <p:spPr>
          <a:xfrm>
            <a:off x="0" y="6519863"/>
            <a:ext cx="442913" cy="365125"/>
          </a:xfrm>
        </p:spPr>
        <p:txBody>
          <a:bodyPr/>
          <a:lstStyle/>
          <a:p>
            <a:pPr>
              <a:defRPr/>
            </a:pPr>
            <a:fld id="{08763B0D-2EF7-4B88-BF2F-BBB0F80E0F0D}" type="slidenum">
              <a:rPr lang="fr-CA" smtClean="0"/>
              <a:pPr>
                <a:defRPr/>
              </a:pPr>
              <a:t>15</a:t>
            </a:fld>
            <a:endParaRPr lang="fr-CA"/>
          </a:p>
        </p:txBody>
      </p:sp>
    </p:spTree>
    <p:extLst>
      <p:ext uri="{BB962C8B-B14F-4D97-AF65-F5344CB8AC3E}">
        <p14:creationId xmlns:p14="http://schemas.microsoft.com/office/powerpoint/2010/main" val="365481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3200" dirty="0" smtClean="0"/>
              <a:t>Prévalence des anti-VIH, variations régionales (2003-2017)</a:t>
            </a:r>
            <a:endParaRPr lang="fr-FR" sz="3200" dirty="0"/>
          </a:p>
        </p:txBody>
      </p:sp>
      <p:sp>
        <p:nvSpPr>
          <p:cNvPr id="4" name="Espace réservé du numéro de diapositive 3"/>
          <p:cNvSpPr>
            <a:spLocks noGrp="1"/>
          </p:cNvSpPr>
          <p:nvPr>
            <p:ph type="sldNum" sz="quarter" idx="12"/>
          </p:nvPr>
        </p:nvSpPr>
        <p:spPr>
          <a:xfrm>
            <a:off x="0" y="6492875"/>
            <a:ext cx="442392" cy="365125"/>
          </a:xfrm>
        </p:spPr>
        <p:txBody>
          <a:bodyPr/>
          <a:lstStyle/>
          <a:p>
            <a:pPr>
              <a:defRPr/>
            </a:pPr>
            <a:fld id="{08763B0D-2EF7-4B88-BF2F-BBB0F80E0F0D}" type="slidenum">
              <a:rPr lang="fr-CA" sz="1400" b="1" smtClean="0">
                <a:solidFill>
                  <a:schemeClr val="tx1"/>
                </a:solidFill>
                <a:latin typeface="HelveticaNeueLT Std Lt" pitchFamily="34" charset="0"/>
              </a:rPr>
              <a:pPr>
                <a:defRPr/>
              </a:pPr>
              <a:t>16</a:t>
            </a:fld>
            <a:endParaRPr lang="fr-CA" sz="1400" b="1" dirty="0">
              <a:solidFill>
                <a:schemeClr val="tx1"/>
              </a:solidFill>
              <a:latin typeface="HelveticaNeueLT Std Lt" pitchFamily="34" charset="0"/>
            </a:endParaRPr>
          </a:p>
        </p:txBody>
      </p:sp>
      <p:graphicFrame>
        <p:nvGraphicFramePr>
          <p:cNvPr id="5" name="Group 44"/>
          <p:cNvGraphicFramePr>
            <a:graphicFrameLocks noGrp="1"/>
          </p:cNvGraphicFramePr>
          <p:nvPr>
            <p:extLst>
              <p:ext uri="{D42A27DB-BD31-4B8C-83A1-F6EECF244321}">
                <p14:modId xmlns:p14="http://schemas.microsoft.com/office/powerpoint/2010/main" val="2150567446"/>
              </p:ext>
            </p:extLst>
          </p:nvPr>
        </p:nvGraphicFramePr>
        <p:xfrm>
          <a:off x="442392" y="1700808"/>
          <a:ext cx="7748934" cy="4290069"/>
        </p:xfrm>
        <a:graphic>
          <a:graphicData uri="http://schemas.openxmlformats.org/drawingml/2006/table">
            <a:tbl>
              <a:tblPr firstRow="1">
                <a:tableStyleId>{8FD4443E-F989-4FC4-A0C8-D5A2AF1F390B}</a:tableStyleId>
              </a:tblPr>
              <a:tblGrid>
                <a:gridCol w="3510164"/>
                <a:gridCol w="1461594"/>
                <a:gridCol w="1390048"/>
                <a:gridCol w="1387128"/>
              </a:tblGrid>
              <a:tr h="37449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Région de recrutement</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N</a:t>
                      </a:r>
                      <a:endParaRPr kumimoji="0" lang="fr-CA" sz="1800" b="1"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 </a:t>
                      </a:r>
                      <a:r>
                        <a:rPr kumimoji="0" lang="fr-CA" sz="1800" u="none" strike="noStrike" cap="none" normalizeH="0" baseline="0" dirty="0" smtClean="0">
                          <a:ln>
                            <a:noFill/>
                          </a:ln>
                          <a:effectLst/>
                          <a:latin typeface="HelveticaNeueLT Std" pitchFamily="34" charset="0"/>
                        </a:rPr>
                        <a:t>Pos*</a:t>
                      </a:r>
                      <a:endParaRPr kumimoji="0" lang="fr-CA" sz="1800" b="1"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IC 95 %</a:t>
                      </a:r>
                      <a:endParaRPr kumimoji="0" lang="fr-CA" sz="1800" b="1"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r>
              <a:tr h="37449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Montréal</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3 340</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17,9</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16,6-19,2</a:t>
                      </a:r>
                    </a:p>
                  </a:txBody>
                  <a:tcPr anchor="ctr" horzOverflow="overflow"/>
                </a:tc>
              </a:tr>
              <a:tr h="37449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Ville de Québec</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1 188</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12,8</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10,9-14,7</a:t>
                      </a:r>
                    </a:p>
                  </a:txBody>
                  <a:tcPr anchor="ctr" horzOverflow="overflow"/>
                </a:tc>
              </a:tr>
              <a:tr h="37449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Ottawa</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1 876</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10,4</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9,0-11,8</a:t>
                      </a:r>
                    </a:p>
                  </a:txBody>
                  <a:tcPr anchor="ctr" horzOverflow="overflow"/>
                </a:tc>
              </a:tr>
              <a:tr h="37449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Estrie</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513</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8,6</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6,1-11,0</a:t>
                      </a:r>
                    </a:p>
                  </a:txBody>
                  <a:tcPr anchor="ctr" horzOverflow="overflow"/>
                </a:tc>
              </a:tr>
              <a:tr h="472797">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Mauricie et Centre-du-Québec</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266</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7,9</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4,6-11,1</a:t>
                      </a:r>
                    </a:p>
                  </a:txBody>
                  <a:tcPr anchor="ctr" horzOverflow="overflow"/>
                </a:tc>
              </a:tr>
              <a:tr h="386276">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Outaouais</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234</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8,1</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4,6-11,6</a:t>
                      </a:r>
                    </a:p>
                  </a:txBody>
                  <a:tcPr anchor="ctr" horzOverflow="overflow"/>
                </a:tc>
              </a:tr>
              <a:tr h="386276">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Montérégie</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127</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5,5</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1,5-9,5</a:t>
                      </a:r>
                    </a:p>
                  </a:txBody>
                  <a:tcPr anchor="ctr" horzOverflow="overflow"/>
                </a:tc>
              </a:tr>
              <a:tr h="37449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Saguenay—Lac </a:t>
                      </a:r>
                      <a:r>
                        <a:rPr kumimoji="0" lang="fr-CA" sz="1800" u="none" strike="noStrike" cap="none" normalizeH="0" baseline="0" dirty="0" smtClean="0">
                          <a:ln>
                            <a:noFill/>
                          </a:ln>
                          <a:effectLst/>
                          <a:latin typeface="HelveticaNeueLT Std" pitchFamily="34" charset="0"/>
                        </a:rPr>
                        <a:t>Saint-Jean</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113</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4,4</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0,6-8,2</a:t>
                      </a:r>
                    </a:p>
                  </a:txBody>
                  <a:tcPr anchor="ctr" horzOverflow="overflow"/>
                </a:tc>
              </a:tr>
              <a:tr h="37449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Abitibi-</a:t>
                      </a:r>
                      <a:r>
                        <a:rPr kumimoji="0" lang="fr-CA" sz="1800" u="none" strike="noStrike" cap="none" normalizeH="0" baseline="0" dirty="0" err="1" smtClean="0">
                          <a:ln>
                            <a:noFill/>
                          </a:ln>
                          <a:effectLst/>
                          <a:latin typeface="HelveticaNeueLT Std" pitchFamily="34" charset="0"/>
                        </a:rPr>
                        <a:t>Témiscamingue</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218</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3,2</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0,9-5,5</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r>
              <a:tr h="42329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Réseau</a:t>
                      </a:r>
                    </a:p>
                  </a:txBody>
                  <a:tcPr anchor="ctr" horzOverflow="overflow">
                    <a:solidFill>
                      <a:schemeClr val="accent5">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7 630</a:t>
                      </a:r>
                    </a:p>
                  </a:txBody>
                  <a:tcPr anchor="ctr" horzOverflow="overflow">
                    <a:solidFill>
                      <a:schemeClr val="accent5">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13,3</a:t>
                      </a:r>
                    </a:p>
                  </a:txBody>
                  <a:tcPr anchor="ctr" horzOverflow="overflow">
                    <a:solidFill>
                      <a:schemeClr val="accent5">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12,5-14,1</a:t>
                      </a:r>
                    </a:p>
                  </a:txBody>
                  <a:tcPr anchor="ctr" horzOverflow="overflow">
                    <a:solidFill>
                      <a:schemeClr val="accent5">
                        <a:lumMod val="50000"/>
                      </a:schemeClr>
                    </a:solidFill>
                  </a:tcPr>
                </a:tc>
              </a:tr>
            </a:tbl>
          </a:graphicData>
        </a:graphic>
      </p:graphicFrame>
      <p:sp>
        <p:nvSpPr>
          <p:cNvPr id="6" name="Text Box 33"/>
          <p:cNvSpPr txBox="1">
            <a:spLocks noChangeArrowheads="1"/>
          </p:cNvSpPr>
          <p:nvPr>
            <p:custDataLst>
              <p:tags r:id="rId1"/>
            </p:custDataLst>
          </p:nvPr>
        </p:nvSpPr>
        <p:spPr bwMode="auto">
          <a:xfrm>
            <a:off x="395536" y="6227058"/>
            <a:ext cx="6714032" cy="630942"/>
          </a:xfrm>
          <a:prstGeom prst="rect">
            <a:avLst/>
          </a:prstGeom>
          <a:noFill/>
          <a:ln w="9525">
            <a:noFill/>
            <a:miter lim="800000"/>
            <a:headEnd/>
            <a:tailEnd/>
          </a:ln>
        </p:spPr>
        <p:txBody>
          <a:bodyPr wrap="square">
            <a:spAutoFit/>
          </a:bodyPr>
          <a:lstStyle/>
          <a:p>
            <a:pPr marL="171450" lvl="0" indent="-171450">
              <a:spcBef>
                <a:spcPct val="50000"/>
              </a:spcBef>
            </a:pPr>
            <a:r>
              <a:rPr lang="fr-CA" sz="1400" dirty="0" smtClean="0">
                <a:solidFill>
                  <a:schemeClr val="tx1">
                    <a:lumMod val="65000"/>
                    <a:lumOff val="35000"/>
                  </a:schemeClr>
                </a:solidFill>
                <a:latin typeface="Helvetica" pitchFamily="34" charset="0"/>
              </a:rPr>
              <a:t>* Prévalences brutes. </a:t>
            </a:r>
          </a:p>
          <a:p>
            <a:pPr marL="171450" indent="-171450">
              <a:spcBef>
                <a:spcPct val="50000"/>
              </a:spcBef>
            </a:pPr>
            <a:r>
              <a:rPr lang="fr-CA" sz="1400" dirty="0" smtClean="0">
                <a:solidFill>
                  <a:schemeClr val="tx1">
                    <a:lumMod val="65000"/>
                    <a:lumOff val="35000"/>
                  </a:schemeClr>
                </a:solidFill>
                <a:latin typeface="Helvetica" pitchFamily="34" charset="0"/>
              </a:rPr>
              <a:t>IC95 %: Intervalle de confiance à 95 %, dernière visite (tableau) </a:t>
            </a:r>
            <a:endParaRPr lang="fr-CA" sz="1400" dirty="0">
              <a:solidFill>
                <a:schemeClr val="tx1">
                  <a:lumMod val="65000"/>
                  <a:lumOff val="35000"/>
                </a:schemeClr>
              </a:solidFill>
              <a:latin typeface="HelveticaNeueLT Std" pitchFamily="34" charset="0"/>
            </a:endParaRPr>
          </a:p>
        </p:txBody>
      </p:sp>
      <p:sp>
        <p:nvSpPr>
          <p:cNvPr id="3" name="ZoneTexte 2"/>
          <p:cNvSpPr txBox="1"/>
          <p:nvPr/>
        </p:nvSpPr>
        <p:spPr>
          <a:xfrm>
            <a:off x="2843808" y="6023090"/>
            <a:ext cx="4331635" cy="523220"/>
          </a:xfrm>
          <a:prstGeom prst="rect">
            <a:avLst/>
          </a:prstGeom>
          <a:solidFill>
            <a:schemeClr val="accent5">
              <a:lumMod val="40000"/>
              <a:lumOff val="60000"/>
            </a:schemeClr>
          </a:solidFill>
          <a:ln>
            <a:solidFill>
              <a:schemeClr val="accent5">
                <a:lumMod val="50000"/>
              </a:schemeClr>
            </a:solidFill>
          </a:ln>
        </p:spPr>
        <p:txBody>
          <a:bodyPr wrap="none" rtlCol="0">
            <a:spAutoFit/>
          </a:bodyPr>
          <a:lstStyle/>
          <a:p>
            <a:r>
              <a:rPr lang="en-CA" sz="1400" dirty="0" err="1"/>
              <a:t>P</a:t>
            </a:r>
            <a:r>
              <a:rPr lang="en-CA" sz="1400" dirty="0" err="1" smtClean="0"/>
              <a:t>révalence</a:t>
            </a:r>
            <a:r>
              <a:rPr lang="en-CA" sz="1400" dirty="0" smtClean="0"/>
              <a:t> 2016 (</a:t>
            </a:r>
            <a:r>
              <a:rPr lang="en-CA" sz="1400" dirty="0" err="1" smtClean="0"/>
              <a:t>réseau</a:t>
            </a:r>
            <a:r>
              <a:rPr lang="en-CA" sz="1400" dirty="0" smtClean="0"/>
              <a:t>, première </a:t>
            </a:r>
            <a:r>
              <a:rPr lang="en-CA" sz="1400" dirty="0" err="1" smtClean="0"/>
              <a:t>visite</a:t>
            </a:r>
            <a:r>
              <a:rPr lang="en-CA" sz="1400" dirty="0" smtClean="0"/>
              <a:t> </a:t>
            </a:r>
            <a:r>
              <a:rPr lang="en-CA" sz="1400" dirty="0" err="1" smtClean="0"/>
              <a:t>annuelle</a:t>
            </a:r>
            <a:r>
              <a:rPr lang="en-CA" sz="1400" dirty="0" smtClean="0"/>
              <a:t>): </a:t>
            </a:r>
          </a:p>
          <a:p>
            <a:r>
              <a:rPr lang="en-CA" sz="1400" dirty="0" smtClean="0"/>
              <a:t>12,6</a:t>
            </a:r>
            <a:r>
              <a:rPr lang="en-CA" sz="1400" dirty="0"/>
              <a:t> </a:t>
            </a:r>
            <a:r>
              <a:rPr lang="en-CA" sz="1400" dirty="0" smtClean="0"/>
              <a:t>%, IC95 % : 10,4-15,3</a:t>
            </a:r>
            <a:endParaRPr lang="fr-CA" sz="1200" dirty="0">
              <a:solidFill>
                <a:schemeClr val="tx1">
                  <a:lumMod val="65000"/>
                  <a:lumOff val="35000"/>
                </a:schemeClr>
              </a:solidFill>
              <a:latin typeface="HelveticaNeueLT Std"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3200" dirty="0" smtClean="0"/>
              <a:t>Prévalence des anti-VHC, variations régionales (2003-2017)</a:t>
            </a:r>
            <a:endParaRPr lang="fr-FR" sz="3200" dirty="0"/>
          </a:p>
        </p:txBody>
      </p:sp>
      <p:sp>
        <p:nvSpPr>
          <p:cNvPr id="4" name="Espace réservé du numéro de diapositive 3"/>
          <p:cNvSpPr>
            <a:spLocks noGrp="1"/>
          </p:cNvSpPr>
          <p:nvPr>
            <p:ph type="sldNum" sz="quarter" idx="12"/>
          </p:nvPr>
        </p:nvSpPr>
        <p:spPr/>
        <p:txBody>
          <a:bodyPr/>
          <a:lstStyle/>
          <a:p>
            <a:pPr>
              <a:defRPr/>
            </a:pPr>
            <a:fld id="{08763B0D-2EF7-4B88-BF2F-BBB0F80E0F0D}" type="slidenum">
              <a:rPr lang="fr-CA" sz="1400" b="1" smtClean="0">
                <a:solidFill>
                  <a:schemeClr val="tx1"/>
                </a:solidFill>
                <a:latin typeface="HelveticaNeueLT Std Lt" pitchFamily="34" charset="0"/>
              </a:rPr>
              <a:pPr>
                <a:defRPr/>
              </a:pPr>
              <a:t>17</a:t>
            </a:fld>
            <a:endParaRPr lang="fr-CA" sz="1400" b="1" dirty="0">
              <a:solidFill>
                <a:schemeClr val="tx1"/>
              </a:solidFill>
              <a:latin typeface="HelveticaNeueLT Std Lt" pitchFamily="34" charset="0"/>
            </a:endParaRPr>
          </a:p>
        </p:txBody>
      </p:sp>
      <p:graphicFrame>
        <p:nvGraphicFramePr>
          <p:cNvPr id="5" name="Group 44"/>
          <p:cNvGraphicFramePr>
            <a:graphicFrameLocks noGrp="1"/>
          </p:cNvGraphicFramePr>
          <p:nvPr>
            <p:extLst>
              <p:ext uri="{D42A27DB-BD31-4B8C-83A1-F6EECF244321}">
                <p14:modId xmlns:p14="http://schemas.microsoft.com/office/powerpoint/2010/main" val="3430864314"/>
              </p:ext>
            </p:extLst>
          </p:nvPr>
        </p:nvGraphicFramePr>
        <p:xfrm>
          <a:off x="559972" y="1700808"/>
          <a:ext cx="7468412" cy="4072488"/>
        </p:xfrm>
        <a:graphic>
          <a:graphicData uri="http://schemas.openxmlformats.org/drawingml/2006/table">
            <a:tbl>
              <a:tblPr firstRow="1">
                <a:tableStyleId>{8FD4443E-F989-4FC4-A0C8-D5A2AF1F390B}</a:tableStyleId>
              </a:tblPr>
              <a:tblGrid>
                <a:gridCol w="3435964"/>
                <a:gridCol w="1096189"/>
                <a:gridCol w="1276663"/>
                <a:gridCol w="1659596"/>
              </a:tblGrid>
              <a:tr h="36425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Région de recrutement</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N</a:t>
                      </a:r>
                      <a:endParaRPr kumimoji="0" lang="fr-CA" sz="1800" b="1"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 Pos*</a:t>
                      </a:r>
                      <a:endParaRPr kumimoji="0" lang="fr-CA" sz="1800" b="1"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IC 95 %</a:t>
                      </a:r>
                      <a:endParaRPr kumimoji="0" lang="fr-CA" sz="1800" b="1"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r>
              <a:tr h="36425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Montréal</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3 359</a:t>
                      </a:r>
                      <a:endParaRPr lang="fr-FR" sz="1800" dirty="0">
                        <a:solidFill>
                          <a:schemeClr val="bg1"/>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68,2</a:t>
                      </a:r>
                      <a:endParaRPr lang="fr-FR" sz="1800" dirty="0">
                        <a:solidFill>
                          <a:schemeClr val="bg1"/>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66,6-69,7</a:t>
                      </a:r>
                      <a:endParaRPr lang="fr-FR" sz="1800" dirty="0">
                        <a:solidFill>
                          <a:schemeClr val="bg1"/>
                        </a:solidFill>
                        <a:latin typeface="HelveticaNeueLT Std" pitchFamily="34" charset="0"/>
                        <a:ea typeface="Times New Roman"/>
                        <a:cs typeface="Times New Roman"/>
                      </a:endParaRPr>
                    </a:p>
                  </a:txBody>
                  <a:tcPr marL="89535" marR="89535" marT="36830" marB="36830" anchor="ctr"/>
                </a:tc>
              </a:tr>
              <a:tr h="36425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Ville de Québec</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1 196</a:t>
                      </a:r>
                      <a:endParaRPr lang="fr-FR" sz="1800" dirty="0">
                        <a:solidFill>
                          <a:schemeClr val="bg1"/>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67,1</a:t>
                      </a:r>
                      <a:endParaRPr lang="fr-FR" sz="1800" dirty="0">
                        <a:solidFill>
                          <a:schemeClr val="bg1"/>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64,5-69,8</a:t>
                      </a:r>
                      <a:endParaRPr lang="fr-FR" sz="1800" dirty="0">
                        <a:solidFill>
                          <a:schemeClr val="bg1"/>
                        </a:solidFill>
                        <a:latin typeface="HelveticaNeueLT Std" pitchFamily="34" charset="0"/>
                        <a:ea typeface="Times New Roman"/>
                        <a:cs typeface="Times New Roman"/>
                      </a:endParaRPr>
                    </a:p>
                  </a:txBody>
                  <a:tcPr marL="89535" marR="89535" marT="36830" marB="36830" anchor="ctr"/>
                </a:tc>
              </a:tr>
              <a:tr h="41488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Mauricie et Centre-du-Québec</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266</a:t>
                      </a:r>
                      <a:endParaRPr lang="fr-FR" sz="1800" dirty="0">
                        <a:solidFill>
                          <a:schemeClr val="bg1"/>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64,3</a:t>
                      </a:r>
                      <a:endParaRPr lang="fr-FR" sz="1800" dirty="0">
                        <a:solidFill>
                          <a:schemeClr val="bg1"/>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58,5-70,0</a:t>
                      </a:r>
                      <a:endParaRPr lang="fr-FR" sz="1800" dirty="0">
                        <a:solidFill>
                          <a:schemeClr val="bg1"/>
                        </a:solidFill>
                        <a:latin typeface="HelveticaNeueLT Std" pitchFamily="34" charset="0"/>
                        <a:ea typeface="Times New Roman"/>
                        <a:cs typeface="Times New Roman"/>
                      </a:endParaRPr>
                    </a:p>
                  </a:txBody>
                  <a:tcPr marL="89535" marR="89535" marT="36830" marB="36830" anchor="ctr"/>
                </a:tc>
              </a:tr>
              <a:tr h="36425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Ottawa</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1 878</a:t>
                      </a:r>
                      <a:endParaRPr lang="fr-FR" sz="1800" dirty="0">
                        <a:solidFill>
                          <a:schemeClr val="bg1"/>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61,1</a:t>
                      </a:r>
                      <a:endParaRPr lang="fr-FR" sz="1800" dirty="0">
                        <a:solidFill>
                          <a:schemeClr val="bg1"/>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58,9-63,3</a:t>
                      </a:r>
                      <a:endParaRPr lang="fr-FR" sz="1800" dirty="0">
                        <a:solidFill>
                          <a:schemeClr val="bg1"/>
                        </a:solidFill>
                        <a:latin typeface="HelveticaNeueLT Std" pitchFamily="34" charset="0"/>
                        <a:ea typeface="Times New Roman"/>
                        <a:cs typeface="Times New Roman"/>
                      </a:endParaRPr>
                    </a:p>
                  </a:txBody>
                  <a:tcPr marL="89535" marR="89535" marT="36830" marB="36830" anchor="ctr"/>
                </a:tc>
              </a:tr>
              <a:tr h="36425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Montérégie</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127</a:t>
                      </a:r>
                      <a:endParaRPr lang="fr-FR" sz="1800" dirty="0">
                        <a:solidFill>
                          <a:schemeClr val="bg1"/>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59,8</a:t>
                      </a:r>
                      <a:endParaRPr lang="fr-FR" sz="1800" dirty="0">
                        <a:solidFill>
                          <a:schemeClr val="bg1"/>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51,3-68,4</a:t>
                      </a:r>
                      <a:endParaRPr lang="fr-FR" sz="1800" dirty="0">
                        <a:solidFill>
                          <a:schemeClr val="bg1"/>
                        </a:solidFill>
                        <a:latin typeface="HelveticaNeueLT Std" pitchFamily="34" charset="0"/>
                        <a:ea typeface="Times New Roman"/>
                        <a:cs typeface="Times New Roman"/>
                      </a:endParaRPr>
                    </a:p>
                  </a:txBody>
                  <a:tcPr marL="89535" marR="89535" marT="36830" marB="36830" anchor="ctr"/>
                </a:tc>
              </a:tr>
              <a:tr h="36425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Estrie</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515</a:t>
                      </a:r>
                      <a:endParaRPr lang="fr-FR" sz="1800" dirty="0">
                        <a:solidFill>
                          <a:schemeClr val="bg1"/>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48,3</a:t>
                      </a:r>
                      <a:endParaRPr lang="fr-FR" sz="1800" dirty="0">
                        <a:solidFill>
                          <a:schemeClr val="bg1"/>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44,0-52,7</a:t>
                      </a:r>
                      <a:endParaRPr lang="fr-FR" sz="1800" dirty="0">
                        <a:solidFill>
                          <a:schemeClr val="bg1"/>
                        </a:solidFill>
                        <a:latin typeface="HelveticaNeueLT Std" pitchFamily="34" charset="0"/>
                        <a:ea typeface="Times New Roman"/>
                        <a:cs typeface="Times New Roman"/>
                      </a:endParaRPr>
                    </a:p>
                  </a:txBody>
                  <a:tcPr marL="89535" marR="89535" marT="36830" marB="36830" anchor="ctr"/>
                </a:tc>
              </a:tr>
              <a:tr h="36425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Outaouais</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236</a:t>
                      </a:r>
                      <a:endParaRPr lang="fr-FR" sz="1800" dirty="0">
                        <a:solidFill>
                          <a:schemeClr val="bg1"/>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47,9</a:t>
                      </a:r>
                      <a:endParaRPr lang="fr-FR" sz="1800" dirty="0">
                        <a:solidFill>
                          <a:schemeClr val="bg1"/>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41,5-54,2</a:t>
                      </a:r>
                      <a:endParaRPr lang="fr-FR" sz="1800" dirty="0">
                        <a:solidFill>
                          <a:schemeClr val="bg1"/>
                        </a:solidFill>
                        <a:latin typeface="HelveticaNeueLT Std" pitchFamily="34" charset="0"/>
                        <a:ea typeface="Times New Roman"/>
                        <a:cs typeface="Times New Roman"/>
                      </a:endParaRPr>
                    </a:p>
                  </a:txBody>
                  <a:tcPr marL="89535" marR="89535" marT="36830" marB="36830" anchor="ctr"/>
                </a:tc>
              </a:tr>
              <a:tr h="36425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Abitibi-</a:t>
                      </a:r>
                      <a:r>
                        <a:rPr kumimoji="0" lang="fr-CA" sz="1800" u="none" strike="noStrike" cap="none" normalizeH="0" baseline="0" dirty="0" err="1" smtClean="0">
                          <a:ln>
                            <a:noFill/>
                          </a:ln>
                          <a:effectLst/>
                          <a:latin typeface="HelveticaNeueLT Std" pitchFamily="34" charset="0"/>
                        </a:rPr>
                        <a:t>Témiscamingue</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217</a:t>
                      </a:r>
                      <a:endParaRPr lang="fr-FR" sz="1800" dirty="0">
                        <a:solidFill>
                          <a:schemeClr val="bg1"/>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47,9</a:t>
                      </a:r>
                      <a:endParaRPr lang="fr-FR" sz="1800" dirty="0">
                        <a:solidFill>
                          <a:schemeClr val="bg1"/>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41,3-54,6</a:t>
                      </a:r>
                      <a:endParaRPr lang="fr-FR" sz="1800" dirty="0">
                        <a:solidFill>
                          <a:schemeClr val="bg1"/>
                        </a:solidFill>
                        <a:latin typeface="HelveticaNeueLT Std" pitchFamily="34" charset="0"/>
                        <a:ea typeface="Times New Roman"/>
                        <a:cs typeface="Times New Roman"/>
                      </a:endParaRPr>
                    </a:p>
                  </a:txBody>
                  <a:tcPr marL="89535" marR="89535" marT="36830" marB="36830" anchor="ctr"/>
                </a:tc>
              </a:tr>
              <a:tr h="36425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smtClean="0">
                          <a:ln>
                            <a:noFill/>
                          </a:ln>
                          <a:effectLst/>
                          <a:latin typeface="HelveticaNeueLT Std" pitchFamily="34" charset="0"/>
                        </a:rPr>
                        <a:t>Saguenay—Lac </a:t>
                      </a:r>
                      <a:r>
                        <a:rPr kumimoji="0" lang="fr-CA" sz="1800" u="none" strike="noStrike" cap="none" normalizeH="0" baseline="0" dirty="0" smtClean="0">
                          <a:ln>
                            <a:noFill/>
                          </a:ln>
                          <a:effectLst/>
                          <a:latin typeface="HelveticaNeueLT Std" pitchFamily="34" charset="0"/>
                        </a:rPr>
                        <a:t>Saint-Jean</a:t>
                      </a:r>
                      <a:endParaRPr kumimoji="0" lang="fr-CA"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113</a:t>
                      </a:r>
                      <a:endParaRPr lang="fr-FR" sz="1800" dirty="0">
                        <a:solidFill>
                          <a:schemeClr val="bg1"/>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26,5</a:t>
                      </a:r>
                      <a:endParaRPr lang="fr-FR" sz="1800" dirty="0">
                        <a:solidFill>
                          <a:schemeClr val="bg1"/>
                        </a:solidFill>
                        <a:latin typeface="HelveticaNeueLT Std" pitchFamily="34" charset="0"/>
                        <a:ea typeface="Times New Roman"/>
                        <a:cs typeface="Times New Roman"/>
                      </a:endParaRPr>
                    </a:p>
                  </a:txBody>
                  <a:tcPr marL="89535" marR="89535" marT="36830" marB="36830" anchor="ct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18,4-34,7</a:t>
                      </a:r>
                      <a:endParaRPr lang="fr-FR" sz="1800" dirty="0">
                        <a:solidFill>
                          <a:schemeClr val="bg1"/>
                        </a:solidFill>
                        <a:latin typeface="HelveticaNeueLT Std" pitchFamily="34" charset="0"/>
                        <a:ea typeface="Times New Roman"/>
                        <a:cs typeface="Times New Roman"/>
                      </a:endParaRPr>
                    </a:p>
                  </a:txBody>
                  <a:tcPr marL="89535" marR="89535" marT="36830" marB="36830" anchor="ctr"/>
                </a:tc>
              </a:tr>
              <a:tr h="36425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smtClean="0">
                          <a:ln>
                            <a:noFill/>
                          </a:ln>
                          <a:solidFill>
                            <a:schemeClr val="bg1"/>
                          </a:solidFill>
                          <a:effectLst/>
                          <a:latin typeface="HelveticaNeueLT Std" pitchFamily="34" charset="0"/>
                        </a:rPr>
                        <a:t>Réseau</a:t>
                      </a:r>
                    </a:p>
                  </a:txBody>
                  <a:tcPr horzOverflow="overflow">
                    <a:solidFill>
                      <a:schemeClr val="accent5">
                        <a:lumMod val="50000"/>
                      </a:schemeClr>
                    </a:solidFill>
                  </a:tcP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7</a:t>
                      </a:r>
                      <a:r>
                        <a:rPr lang="fr-FR" sz="1800" baseline="0" dirty="0" smtClean="0">
                          <a:solidFill>
                            <a:schemeClr val="bg1"/>
                          </a:solidFill>
                          <a:latin typeface="HelveticaNeueLT Std" pitchFamily="34" charset="0"/>
                          <a:ea typeface="Times New Roman"/>
                          <a:cs typeface="Times New Roman"/>
                        </a:rPr>
                        <a:t> 660</a:t>
                      </a:r>
                      <a:endParaRPr lang="fr-FR" sz="1800" dirty="0">
                        <a:solidFill>
                          <a:schemeClr val="bg1"/>
                        </a:solidFill>
                        <a:latin typeface="HelveticaNeueLT Std" pitchFamily="34" charset="0"/>
                        <a:ea typeface="Times New Roman"/>
                        <a:cs typeface="Times New Roman"/>
                      </a:endParaRPr>
                    </a:p>
                  </a:txBody>
                  <a:tcPr marL="89535" marR="89535" marT="36830" marB="36830" anchor="ctr">
                    <a:solidFill>
                      <a:schemeClr val="accent5">
                        <a:lumMod val="50000"/>
                      </a:schemeClr>
                    </a:solidFill>
                  </a:tcP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62,7</a:t>
                      </a:r>
                      <a:endParaRPr lang="fr-FR" sz="1800" dirty="0">
                        <a:solidFill>
                          <a:schemeClr val="bg1"/>
                        </a:solidFill>
                        <a:latin typeface="HelveticaNeueLT Std" pitchFamily="34" charset="0"/>
                        <a:ea typeface="Times New Roman"/>
                        <a:cs typeface="Times New Roman"/>
                      </a:endParaRPr>
                    </a:p>
                  </a:txBody>
                  <a:tcPr marL="89535" marR="89535" marT="36830" marB="36830" anchor="ctr">
                    <a:solidFill>
                      <a:schemeClr val="accent5">
                        <a:lumMod val="50000"/>
                      </a:schemeClr>
                    </a:solidFill>
                  </a:tcP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smtClean="0">
                          <a:solidFill>
                            <a:schemeClr val="bg1"/>
                          </a:solidFill>
                          <a:latin typeface="HelveticaNeueLT Std" pitchFamily="34" charset="0"/>
                          <a:ea typeface="Times New Roman"/>
                          <a:cs typeface="Times New Roman"/>
                        </a:rPr>
                        <a:t>61,7-63,8</a:t>
                      </a:r>
                      <a:endParaRPr lang="fr-FR" sz="1800" dirty="0">
                        <a:solidFill>
                          <a:schemeClr val="bg1"/>
                        </a:solidFill>
                        <a:latin typeface="HelveticaNeueLT Std" pitchFamily="34" charset="0"/>
                        <a:ea typeface="Times New Roman"/>
                        <a:cs typeface="Times New Roman"/>
                      </a:endParaRPr>
                    </a:p>
                  </a:txBody>
                  <a:tcPr marL="89535" marR="89535" marT="36830" marB="36830" anchor="ctr">
                    <a:solidFill>
                      <a:schemeClr val="accent5">
                        <a:lumMod val="50000"/>
                      </a:schemeClr>
                    </a:solidFill>
                  </a:tcPr>
                </a:tc>
              </a:tr>
            </a:tbl>
          </a:graphicData>
        </a:graphic>
      </p:graphicFrame>
      <p:sp>
        <p:nvSpPr>
          <p:cNvPr id="6" name="Text Box 33"/>
          <p:cNvSpPr txBox="1">
            <a:spLocks noChangeArrowheads="1"/>
          </p:cNvSpPr>
          <p:nvPr>
            <p:custDataLst>
              <p:tags r:id="rId1"/>
            </p:custDataLst>
          </p:nvPr>
        </p:nvSpPr>
        <p:spPr bwMode="auto">
          <a:xfrm>
            <a:off x="560642" y="6093296"/>
            <a:ext cx="6531638" cy="630942"/>
          </a:xfrm>
          <a:prstGeom prst="rect">
            <a:avLst/>
          </a:prstGeom>
          <a:noFill/>
          <a:ln w="9525">
            <a:noFill/>
            <a:miter lim="800000"/>
            <a:headEnd/>
            <a:tailEnd/>
          </a:ln>
        </p:spPr>
        <p:txBody>
          <a:bodyPr wrap="square">
            <a:spAutoFit/>
          </a:bodyPr>
          <a:lstStyle/>
          <a:p>
            <a:pPr marL="171450" lvl="0" indent="-171450">
              <a:spcBef>
                <a:spcPct val="50000"/>
              </a:spcBef>
            </a:pPr>
            <a:r>
              <a:rPr lang="fr-CA" sz="1400" dirty="0" smtClean="0">
                <a:solidFill>
                  <a:schemeClr val="tx1">
                    <a:lumMod val="65000"/>
                    <a:lumOff val="35000"/>
                  </a:schemeClr>
                </a:solidFill>
                <a:latin typeface="Helvetica" pitchFamily="34" charset="0"/>
                <a:cs typeface="Helvetica" pitchFamily="34" charset="0"/>
              </a:rPr>
              <a:t>* Prévalences brutes. </a:t>
            </a:r>
          </a:p>
          <a:p>
            <a:pPr marL="171450" indent="-171450">
              <a:spcBef>
                <a:spcPct val="50000"/>
              </a:spcBef>
            </a:pPr>
            <a:r>
              <a:rPr lang="fr-CA" sz="1400" dirty="0" smtClean="0">
                <a:solidFill>
                  <a:schemeClr val="tx1">
                    <a:lumMod val="65000"/>
                    <a:lumOff val="35000"/>
                  </a:schemeClr>
                </a:solidFill>
                <a:latin typeface="Helvetica" pitchFamily="34" charset="0"/>
                <a:cs typeface="Helvetica" pitchFamily="34" charset="0"/>
              </a:rPr>
              <a:t>IC95%: Intervalle de confiance à 95 %, dernière visite (tableau) </a:t>
            </a:r>
            <a:endParaRPr lang="fr-CA" sz="1400" dirty="0">
              <a:solidFill>
                <a:schemeClr val="tx1">
                  <a:lumMod val="65000"/>
                  <a:lumOff val="35000"/>
                </a:schemeClr>
              </a:solidFill>
              <a:latin typeface="HelveticaNeueLT Std" pitchFamily="34" charset="0"/>
            </a:endParaRPr>
          </a:p>
        </p:txBody>
      </p:sp>
      <p:sp>
        <p:nvSpPr>
          <p:cNvPr id="7" name="ZoneTexte 6"/>
          <p:cNvSpPr txBox="1"/>
          <p:nvPr/>
        </p:nvSpPr>
        <p:spPr>
          <a:xfrm>
            <a:off x="2616629" y="5858108"/>
            <a:ext cx="4331635" cy="523220"/>
          </a:xfrm>
          <a:prstGeom prst="rect">
            <a:avLst/>
          </a:prstGeom>
          <a:solidFill>
            <a:schemeClr val="accent5">
              <a:lumMod val="40000"/>
              <a:lumOff val="60000"/>
            </a:schemeClr>
          </a:solidFill>
          <a:ln>
            <a:solidFill>
              <a:schemeClr val="accent5">
                <a:lumMod val="50000"/>
              </a:schemeClr>
            </a:solidFill>
          </a:ln>
        </p:spPr>
        <p:txBody>
          <a:bodyPr wrap="none" rtlCol="0">
            <a:spAutoFit/>
          </a:bodyPr>
          <a:lstStyle/>
          <a:p>
            <a:r>
              <a:rPr lang="en-CA" sz="1400" dirty="0" err="1"/>
              <a:t>P</a:t>
            </a:r>
            <a:r>
              <a:rPr lang="en-CA" sz="1400" dirty="0" err="1" smtClean="0"/>
              <a:t>révalence</a:t>
            </a:r>
            <a:r>
              <a:rPr lang="en-CA" sz="1400" dirty="0" smtClean="0"/>
              <a:t> 2016 (</a:t>
            </a:r>
            <a:r>
              <a:rPr lang="en-CA" sz="1400" dirty="0" err="1" smtClean="0"/>
              <a:t>réseau</a:t>
            </a:r>
            <a:r>
              <a:rPr lang="en-CA" sz="1400" dirty="0" smtClean="0"/>
              <a:t>, première </a:t>
            </a:r>
            <a:r>
              <a:rPr lang="en-CA" sz="1400" dirty="0" err="1" smtClean="0"/>
              <a:t>visite</a:t>
            </a:r>
            <a:r>
              <a:rPr lang="en-CA" sz="1400" dirty="0" smtClean="0"/>
              <a:t> </a:t>
            </a:r>
            <a:r>
              <a:rPr lang="en-CA" sz="1400" dirty="0" err="1" smtClean="0"/>
              <a:t>annuelle</a:t>
            </a:r>
            <a:r>
              <a:rPr lang="en-CA" sz="1400" dirty="0" smtClean="0"/>
              <a:t>): </a:t>
            </a:r>
          </a:p>
          <a:p>
            <a:r>
              <a:rPr lang="en-CA" sz="1400" dirty="0" smtClean="0"/>
              <a:t>68,4</a:t>
            </a:r>
            <a:r>
              <a:rPr lang="en-CA" sz="1400" dirty="0"/>
              <a:t> </a:t>
            </a:r>
            <a:r>
              <a:rPr lang="en-CA" sz="1400" dirty="0" smtClean="0"/>
              <a:t>%, IC95 %: 64,9-71,6</a:t>
            </a:r>
            <a:endParaRPr lang="fr-CA" sz="1200" dirty="0">
              <a:solidFill>
                <a:schemeClr val="tx1">
                  <a:lumMod val="65000"/>
                  <a:lumOff val="35000"/>
                </a:schemeClr>
              </a:solidFill>
              <a:latin typeface="HelveticaNeueLT Std"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611560" y="3140968"/>
            <a:ext cx="807524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p:cNvSpPr>
            <a:spLocks noGrp="1"/>
          </p:cNvSpPr>
          <p:nvPr>
            <p:ph type="title"/>
          </p:nvPr>
        </p:nvSpPr>
        <p:spPr/>
        <p:txBody>
          <a:bodyPr/>
          <a:lstStyle/>
          <a:p>
            <a:r>
              <a:rPr lang="en-CA" dirty="0" smtClean="0"/>
              <a:t>Co-infection </a:t>
            </a:r>
            <a:r>
              <a:rPr lang="en-CA" dirty="0"/>
              <a:t>par le VIH et le VHC </a:t>
            </a:r>
            <a:r>
              <a:rPr lang="en-CA" dirty="0" smtClean="0"/>
              <a:t/>
            </a:r>
            <a:br>
              <a:rPr lang="en-CA" dirty="0" smtClean="0"/>
            </a:br>
            <a:r>
              <a:rPr lang="en-CA" dirty="0" smtClean="0"/>
              <a:t>2003-2017 </a:t>
            </a:r>
            <a:r>
              <a:rPr lang="en-CA" dirty="0"/>
              <a:t>(</a:t>
            </a:r>
            <a:r>
              <a:rPr lang="en-CA" dirty="0" smtClean="0"/>
              <a:t>anticorps </a:t>
            </a:r>
            <a:r>
              <a:rPr lang="en-CA" dirty="0" err="1" smtClean="0"/>
              <a:t>seulement</a:t>
            </a:r>
            <a:r>
              <a:rPr lang="en-CA" dirty="0" smtClean="0"/>
              <a:t>)</a:t>
            </a:r>
            <a:endParaRPr lang="fr-CA" dirty="0"/>
          </a:p>
        </p:txBody>
      </p:sp>
      <p:sp>
        <p:nvSpPr>
          <p:cNvPr id="3" name="Espace réservé du contenu 2"/>
          <p:cNvSpPr>
            <a:spLocks noGrp="1"/>
          </p:cNvSpPr>
          <p:nvPr>
            <p:ph idx="1"/>
          </p:nvPr>
        </p:nvSpPr>
        <p:spPr>
          <a:xfrm>
            <a:off x="457200" y="1916833"/>
            <a:ext cx="8229600" cy="3960440"/>
          </a:xfrm>
        </p:spPr>
        <p:txBody>
          <a:bodyPr/>
          <a:lstStyle/>
          <a:p>
            <a:pPr>
              <a:spcBef>
                <a:spcPts val="1200"/>
              </a:spcBef>
            </a:pPr>
            <a:r>
              <a:rPr lang="en-CA" b="1" u="sng" dirty="0" smtClean="0">
                <a:solidFill>
                  <a:schemeClr val="tx1">
                    <a:lumMod val="65000"/>
                    <a:lumOff val="35000"/>
                  </a:schemeClr>
                </a:solidFill>
              </a:rPr>
              <a:t>Sur 7 628 </a:t>
            </a:r>
            <a:r>
              <a:rPr lang="en-CA" b="1" u="sng" dirty="0" smtClean="0">
                <a:solidFill>
                  <a:schemeClr val="tx1">
                    <a:lumMod val="65000"/>
                    <a:lumOff val="35000"/>
                  </a:schemeClr>
                </a:solidFill>
              </a:rPr>
              <a:t>participants :</a:t>
            </a:r>
            <a:endParaRPr lang="en-CA" b="1" u="sng" dirty="0" smtClean="0">
              <a:solidFill>
                <a:schemeClr val="tx1">
                  <a:lumMod val="65000"/>
                  <a:lumOff val="35000"/>
                </a:schemeClr>
              </a:solidFill>
            </a:endParaRPr>
          </a:p>
          <a:p>
            <a:pPr marL="342900" indent="-342900">
              <a:spcBef>
                <a:spcPts val="1200"/>
              </a:spcBef>
              <a:buFont typeface="Arial" panose="020B0604020202020204" pitchFamily="34" charset="0"/>
              <a:buChar char="•"/>
            </a:pPr>
            <a:r>
              <a:rPr lang="en-CA" sz="2200" dirty="0" smtClean="0">
                <a:solidFill>
                  <a:schemeClr val="tx1">
                    <a:lumMod val="65000"/>
                    <a:lumOff val="35000"/>
                  </a:schemeClr>
                </a:solidFill>
              </a:rPr>
              <a:t>862 </a:t>
            </a:r>
            <a:r>
              <a:rPr lang="en-CA" sz="2200" dirty="0" err="1" smtClean="0">
                <a:solidFill>
                  <a:schemeClr val="tx1">
                    <a:lumMod val="65000"/>
                    <a:lumOff val="35000"/>
                  </a:schemeClr>
                </a:solidFill>
              </a:rPr>
              <a:t>ont</a:t>
            </a:r>
            <a:r>
              <a:rPr lang="en-CA" sz="2200" dirty="0" smtClean="0">
                <a:solidFill>
                  <a:schemeClr val="tx1">
                    <a:lumMod val="65000"/>
                    <a:lumOff val="35000"/>
                  </a:schemeClr>
                </a:solidFill>
              </a:rPr>
              <a:t> des anticorps </a:t>
            </a:r>
            <a:r>
              <a:rPr lang="fr-CA" sz="2200" dirty="0" smtClean="0">
                <a:solidFill>
                  <a:schemeClr val="tx1">
                    <a:lumMod val="65000"/>
                    <a:lumOff val="35000"/>
                  </a:schemeClr>
                </a:solidFill>
              </a:rPr>
              <a:t>contre</a:t>
            </a:r>
            <a:r>
              <a:rPr lang="en-CA" sz="2200" dirty="0" smtClean="0">
                <a:solidFill>
                  <a:schemeClr val="tx1">
                    <a:lumMod val="65000"/>
                    <a:lumOff val="35000"/>
                  </a:schemeClr>
                </a:solidFill>
              </a:rPr>
              <a:t> le VIH et le VHC</a:t>
            </a:r>
          </a:p>
          <a:p>
            <a:pPr marL="700088" lvl="1" indent="-342900">
              <a:spcBef>
                <a:spcPts val="1200"/>
              </a:spcBef>
              <a:buFont typeface="Arial" panose="020B0604020202020204" pitchFamily="34" charset="0"/>
              <a:buChar char="•"/>
            </a:pPr>
            <a:r>
              <a:rPr lang="en-CA" sz="2000" dirty="0" err="1" smtClean="0">
                <a:solidFill>
                  <a:schemeClr val="bg1"/>
                </a:solidFill>
              </a:rPr>
              <a:t>Prévalence</a:t>
            </a:r>
            <a:r>
              <a:rPr lang="en-CA" sz="2000" dirty="0" smtClean="0">
                <a:solidFill>
                  <a:schemeClr val="bg1"/>
                </a:solidFill>
              </a:rPr>
              <a:t> </a:t>
            </a:r>
            <a:r>
              <a:rPr lang="en-CA" sz="2000" dirty="0" err="1" smtClean="0">
                <a:solidFill>
                  <a:schemeClr val="bg1"/>
                </a:solidFill>
              </a:rPr>
              <a:t>d’anti</a:t>
            </a:r>
            <a:r>
              <a:rPr lang="en-CA" sz="2000" dirty="0" smtClean="0">
                <a:solidFill>
                  <a:schemeClr val="bg1"/>
                </a:solidFill>
              </a:rPr>
              <a:t>-VIH et anti-VHC: 11,3 %, IC 95 %: 10,6-12,0</a:t>
            </a:r>
          </a:p>
          <a:p>
            <a:pPr marL="342900" indent="-342900">
              <a:spcBef>
                <a:spcPts val="1200"/>
              </a:spcBef>
              <a:buFont typeface="Arial" panose="020B0604020202020204" pitchFamily="34" charset="0"/>
              <a:buChar char="•"/>
            </a:pPr>
            <a:r>
              <a:rPr lang="fr-CA" sz="2200" dirty="0" smtClean="0">
                <a:solidFill>
                  <a:schemeClr val="tx1">
                    <a:lumMod val="65000"/>
                    <a:lumOff val="35000"/>
                  </a:schemeClr>
                </a:solidFill>
              </a:rPr>
              <a:t>152 (2,0 %) sont infectés par le VIH seulement</a:t>
            </a:r>
          </a:p>
          <a:p>
            <a:pPr marL="342900" indent="-342900">
              <a:spcBef>
                <a:spcPts val="1200"/>
              </a:spcBef>
              <a:buFont typeface="Arial" panose="020B0604020202020204" pitchFamily="34" charset="0"/>
              <a:buChar char="•"/>
            </a:pPr>
            <a:r>
              <a:rPr lang="fr-CA" sz="2200" dirty="0" smtClean="0">
                <a:solidFill>
                  <a:schemeClr val="tx1">
                    <a:lumMod val="65000"/>
                    <a:lumOff val="35000"/>
                  </a:schemeClr>
                </a:solidFill>
              </a:rPr>
              <a:t>3 918 (51,4 %) ont des anticorps contre le VHC seulement</a:t>
            </a:r>
          </a:p>
          <a:p>
            <a:pPr marL="342900" indent="-342900">
              <a:spcBef>
                <a:spcPts val="1200"/>
              </a:spcBef>
              <a:buFont typeface="Arial" panose="020B0604020202020204" pitchFamily="34" charset="0"/>
              <a:buChar char="•"/>
            </a:pPr>
            <a:r>
              <a:rPr lang="fr-CA" sz="2200" dirty="0" smtClean="0">
                <a:solidFill>
                  <a:schemeClr val="tx1">
                    <a:lumMod val="65000"/>
                    <a:lumOff val="35000"/>
                  </a:schemeClr>
                </a:solidFill>
              </a:rPr>
              <a:t>2 696 (35,3 %) </a:t>
            </a:r>
            <a:r>
              <a:rPr lang="fr-CA" sz="2200" dirty="0">
                <a:solidFill>
                  <a:schemeClr val="tx1">
                    <a:lumMod val="65000"/>
                    <a:lumOff val="35000"/>
                  </a:schemeClr>
                </a:solidFill>
              </a:rPr>
              <a:t>ne sont infectés ni par le VIH ni par le </a:t>
            </a:r>
            <a:r>
              <a:rPr lang="fr-CA" sz="2200" dirty="0" smtClean="0">
                <a:solidFill>
                  <a:schemeClr val="tx1">
                    <a:lumMod val="65000"/>
                    <a:lumOff val="35000"/>
                  </a:schemeClr>
                </a:solidFill>
              </a:rPr>
              <a:t>VHC</a:t>
            </a:r>
            <a:endParaRPr lang="en-CA" sz="2200" dirty="0">
              <a:solidFill>
                <a:schemeClr val="tx1">
                  <a:lumMod val="65000"/>
                  <a:lumOff val="35000"/>
                </a:schemeClr>
              </a:solidFill>
            </a:endParaRPr>
          </a:p>
        </p:txBody>
      </p:sp>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18</a:t>
            </a:fld>
            <a:endParaRPr lang="fr-CA"/>
          </a:p>
        </p:txBody>
      </p:sp>
      <p:sp>
        <p:nvSpPr>
          <p:cNvPr id="5" name="Rectangle 4"/>
          <p:cNvSpPr/>
          <p:nvPr/>
        </p:nvSpPr>
        <p:spPr>
          <a:xfrm>
            <a:off x="611560" y="6104241"/>
            <a:ext cx="6192688" cy="338554"/>
          </a:xfrm>
          <a:prstGeom prst="rect">
            <a:avLst/>
          </a:prstGeom>
        </p:spPr>
        <p:txBody>
          <a:bodyPr wrap="square">
            <a:spAutoFit/>
          </a:bodyPr>
          <a:lstStyle/>
          <a:p>
            <a:r>
              <a:rPr lang="fr-CA" sz="1600" dirty="0" smtClean="0">
                <a:solidFill>
                  <a:schemeClr val="tx1">
                    <a:lumMod val="65000"/>
                    <a:lumOff val="35000"/>
                  </a:schemeClr>
                </a:solidFill>
                <a:latin typeface="HelveticaNeueLT Std" pitchFamily="34" charset="0"/>
              </a:rPr>
              <a:t>Dernière visite</a:t>
            </a:r>
            <a:endParaRPr lang="fr-CA" sz="1600" dirty="0"/>
          </a:p>
        </p:txBody>
      </p:sp>
    </p:spTree>
    <p:extLst>
      <p:ext uri="{BB962C8B-B14F-4D97-AF65-F5344CB8AC3E}">
        <p14:creationId xmlns:p14="http://schemas.microsoft.com/office/powerpoint/2010/main" val="4262769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Slide Number Placeholder 3"/>
          <p:cNvSpPr txBox="1">
            <a:spLocks noGrp="1"/>
          </p:cNvSpPr>
          <p:nvPr>
            <p:custDataLst>
              <p:tags r:id="rId1"/>
            </p:custDataLst>
          </p:nvPr>
        </p:nvSpPr>
        <p:spPr bwMode="auto">
          <a:xfrm>
            <a:off x="-228600" y="6437313"/>
            <a:ext cx="658813" cy="476250"/>
          </a:xfrm>
          <a:prstGeom prst="rect">
            <a:avLst/>
          </a:prstGeom>
          <a:noFill/>
          <a:ln w="9525">
            <a:noFill/>
            <a:miter lim="800000"/>
            <a:headEnd/>
            <a:tailEnd/>
          </a:ln>
        </p:spPr>
        <p:txBody>
          <a:bodyPr/>
          <a:lstStyle/>
          <a:p>
            <a:pPr algn="r"/>
            <a:fld id="{8A7742FD-3BAC-4C93-B6A7-458878DF32B9}" type="slidenum">
              <a:rPr lang="fr-CA" sz="1400" b="1">
                <a:latin typeface="HelveticaNeueLT Std Lt" pitchFamily="34" charset="0"/>
              </a:rPr>
              <a:pPr algn="r"/>
              <a:t>19</a:t>
            </a:fld>
            <a:endParaRPr lang="fr-CA" sz="1400" b="1" dirty="0">
              <a:latin typeface="HelveticaNeueLT Std Lt" pitchFamily="34" charset="0"/>
            </a:endParaRPr>
          </a:p>
        </p:txBody>
      </p:sp>
      <p:sp>
        <p:nvSpPr>
          <p:cNvPr id="13315" name="Rectangle 2"/>
          <p:cNvSpPr>
            <a:spLocks noGrp="1" noChangeArrowheads="1"/>
          </p:cNvSpPr>
          <p:nvPr>
            <p:ph type="title" idx="4294967295"/>
            <p:custDataLst>
              <p:tags r:id="rId2"/>
            </p:custDataLst>
          </p:nvPr>
        </p:nvSpPr>
        <p:spPr>
          <a:xfrm>
            <a:off x="395536" y="274638"/>
            <a:ext cx="7365752" cy="1143000"/>
          </a:xfrm>
        </p:spPr>
        <p:txBody>
          <a:bodyPr>
            <a:normAutofit fontScale="90000"/>
          </a:bodyPr>
          <a:lstStyle/>
          <a:p>
            <a:pPr eaLnBrk="1" hangingPunct="1"/>
            <a:r>
              <a:rPr lang="fr-CA" sz="3200" dirty="0" smtClean="0"/>
              <a:t>Incidence anti-VIH et anti-VHC </a:t>
            </a:r>
            <a:r>
              <a:rPr lang="fr-CA" sz="2800" dirty="0" smtClean="0"/>
              <a:t>(par 100 PA)</a:t>
            </a:r>
            <a:r>
              <a:rPr lang="fr-CA" sz="3200" dirty="0" smtClean="0"/>
              <a:t/>
            </a:r>
            <a:br>
              <a:rPr lang="fr-CA" sz="3200" dirty="0" smtClean="0"/>
            </a:br>
            <a:r>
              <a:rPr lang="fr-CA" sz="3200" dirty="0" smtClean="0"/>
              <a:t>Variations régionales</a:t>
            </a:r>
            <a:endParaRPr lang="fr-FR" sz="2400" dirty="0" smtClean="0"/>
          </a:p>
        </p:txBody>
      </p:sp>
      <p:sp>
        <p:nvSpPr>
          <p:cNvPr id="13346" name="Text Box 33"/>
          <p:cNvSpPr txBox="1">
            <a:spLocks noChangeArrowheads="1"/>
          </p:cNvSpPr>
          <p:nvPr>
            <p:custDataLst>
              <p:tags r:id="rId3"/>
            </p:custDataLst>
          </p:nvPr>
        </p:nvSpPr>
        <p:spPr bwMode="auto">
          <a:xfrm>
            <a:off x="285720" y="5214950"/>
            <a:ext cx="8534752" cy="630942"/>
          </a:xfrm>
          <a:prstGeom prst="rect">
            <a:avLst/>
          </a:prstGeom>
          <a:noFill/>
          <a:ln w="9525">
            <a:noFill/>
            <a:miter lim="800000"/>
            <a:headEnd/>
            <a:tailEnd/>
          </a:ln>
        </p:spPr>
        <p:txBody>
          <a:bodyPr wrap="square">
            <a:spAutoFit/>
          </a:bodyPr>
          <a:lstStyle/>
          <a:p>
            <a:pPr marL="171450" indent="-171450">
              <a:spcBef>
                <a:spcPct val="50000"/>
              </a:spcBef>
            </a:pPr>
            <a:r>
              <a:rPr lang="fr-CA" sz="1400" dirty="0" smtClean="0">
                <a:solidFill>
                  <a:schemeClr val="tx1">
                    <a:lumMod val="65000"/>
                    <a:lumOff val="35000"/>
                  </a:schemeClr>
                </a:solidFill>
                <a:latin typeface="HelveticaNeueLT Std" pitchFamily="34" charset="0"/>
              </a:rPr>
              <a:t>*  Abitibi-Témiscamingue</a:t>
            </a:r>
            <a:r>
              <a:rPr lang="fr-CA" sz="1400" dirty="0">
                <a:solidFill>
                  <a:schemeClr val="tx1">
                    <a:lumMod val="65000"/>
                    <a:lumOff val="35000"/>
                  </a:schemeClr>
                </a:solidFill>
                <a:latin typeface="HelveticaNeueLT Std" pitchFamily="34" charset="0"/>
              </a:rPr>
              <a:t>, Montérégie, </a:t>
            </a:r>
            <a:r>
              <a:rPr lang="fr-CA" sz="1400" dirty="0" smtClean="0">
                <a:solidFill>
                  <a:schemeClr val="tx1">
                    <a:lumMod val="65000"/>
                    <a:lumOff val="35000"/>
                  </a:schemeClr>
                </a:solidFill>
                <a:latin typeface="HelveticaNeueLT Std" pitchFamily="34" charset="0"/>
              </a:rPr>
              <a:t>Saguenay—Lac </a:t>
            </a:r>
            <a:r>
              <a:rPr lang="fr-CA" sz="1400" dirty="0" smtClean="0">
                <a:solidFill>
                  <a:schemeClr val="tx1">
                    <a:lumMod val="65000"/>
                    <a:lumOff val="35000"/>
                  </a:schemeClr>
                </a:solidFill>
                <a:latin typeface="HelveticaNeueLT Std" pitchFamily="34" charset="0"/>
              </a:rPr>
              <a:t>Saint-Jean</a:t>
            </a:r>
            <a:r>
              <a:rPr lang="fr-CA" sz="1400" dirty="0">
                <a:solidFill>
                  <a:schemeClr val="tx1">
                    <a:lumMod val="65000"/>
                    <a:lumOff val="35000"/>
                  </a:schemeClr>
                </a:solidFill>
                <a:latin typeface="HelveticaNeueLT Std" pitchFamily="34" charset="0"/>
              </a:rPr>
              <a:t>, </a:t>
            </a:r>
            <a:r>
              <a:rPr lang="fr-CA" sz="1400" dirty="0" smtClean="0">
                <a:solidFill>
                  <a:schemeClr val="tx1">
                    <a:lumMod val="65000"/>
                    <a:lumOff val="35000"/>
                  </a:schemeClr>
                </a:solidFill>
                <a:latin typeface="HelveticaNeueLT Std" pitchFamily="34" charset="0"/>
              </a:rPr>
              <a:t>Estrie, Mauricie et Centre-du-Québec</a:t>
            </a:r>
          </a:p>
          <a:p>
            <a:pPr marL="171450" lvl="0" indent="-171450">
              <a:spcBef>
                <a:spcPct val="50000"/>
              </a:spcBef>
              <a:buFont typeface="Arial" pitchFamily="34" charset="0"/>
              <a:buChar char="•"/>
            </a:pPr>
            <a:r>
              <a:rPr lang="fr-CA" sz="1400" dirty="0" smtClean="0">
                <a:solidFill>
                  <a:schemeClr val="tx1">
                    <a:lumMod val="65000"/>
                    <a:lumOff val="35000"/>
                  </a:schemeClr>
                </a:solidFill>
                <a:latin typeface="HelveticaNeueLT Std" pitchFamily="34" charset="0"/>
              </a:rPr>
              <a:t>IC95</a:t>
            </a:r>
            <a:r>
              <a:rPr lang="fr-CA" sz="1400" dirty="0" smtClean="0">
                <a:solidFill>
                  <a:schemeClr val="tx1">
                    <a:lumMod val="65000"/>
                    <a:lumOff val="35000"/>
                  </a:schemeClr>
                </a:solidFill>
                <a:latin typeface="HelveticaNeueLT Std" pitchFamily="34" charset="0"/>
              </a:rPr>
              <a:t>% : </a:t>
            </a:r>
            <a:r>
              <a:rPr lang="fr-CA" sz="1400" dirty="0" smtClean="0">
                <a:solidFill>
                  <a:schemeClr val="tx1">
                    <a:lumMod val="65000"/>
                    <a:lumOff val="35000"/>
                  </a:schemeClr>
                </a:solidFill>
                <a:latin typeface="HelveticaNeueLT Std" pitchFamily="34" charset="0"/>
              </a:rPr>
              <a:t>Intervalle de confiance à 95 %</a:t>
            </a:r>
            <a:endParaRPr lang="fr-FR" sz="1400" dirty="0">
              <a:solidFill>
                <a:schemeClr val="tx1">
                  <a:lumMod val="65000"/>
                  <a:lumOff val="35000"/>
                </a:schemeClr>
              </a:solidFill>
              <a:latin typeface="HelveticaNeueLT Std" pitchFamily="34" charset="0"/>
            </a:endParaRPr>
          </a:p>
        </p:txBody>
      </p:sp>
      <p:graphicFrame>
        <p:nvGraphicFramePr>
          <p:cNvPr id="6" name="Group 165"/>
          <p:cNvGraphicFramePr>
            <a:graphicFrameLocks/>
          </p:cNvGraphicFramePr>
          <p:nvPr>
            <p:custDataLst>
              <p:tags r:id="rId4"/>
            </p:custDataLst>
            <p:extLst>
              <p:ext uri="{D42A27DB-BD31-4B8C-83A1-F6EECF244321}">
                <p14:modId xmlns:p14="http://schemas.microsoft.com/office/powerpoint/2010/main" val="1740751273"/>
              </p:ext>
            </p:extLst>
          </p:nvPr>
        </p:nvGraphicFramePr>
        <p:xfrm>
          <a:off x="539552" y="1844824"/>
          <a:ext cx="7500990" cy="3116059"/>
        </p:xfrm>
        <a:graphic>
          <a:graphicData uri="http://schemas.openxmlformats.org/drawingml/2006/table">
            <a:tbl>
              <a:tblPr firstRow="1">
                <a:tableStyleId>{8FD4443E-F989-4FC4-A0C8-D5A2AF1F390B}</a:tableStyleId>
              </a:tblPr>
              <a:tblGrid>
                <a:gridCol w="2500330"/>
                <a:gridCol w="2497436"/>
                <a:gridCol w="2503224"/>
              </a:tblGrid>
              <a:tr h="64634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latin typeface="HelveticaNeueLT Std" pitchFamily="34" charset="0"/>
                        </a:rPr>
                        <a:t>VIH [IC95 %]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latin typeface="HelveticaNeueLT Std" pitchFamily="34" charset="0"/>
                        </a:rPr>
                        <a:t>(1995-2017)</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latin typeface="HelveticaNeueLT Std" pitchFamily="34" charset="0"/>
                        </a:rPr>
                        <a:t>VHC [IC 95 %]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latin typeface="HelveticaNeueLT Std" pitchFamily="34" charset="0"/>
                        </a:rPr>
                        <a:t>(1997-2017)</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horzOverflow="overflow"/>
                </a:tc>
              </a:tr>
              <a:tr h="4939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latin typeface="HelveticaNeueLT Std" pitchFamily="34" charset="0"/>
                        </a:rPr>
                        <a:t>Montréal</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latin typeface="HelveticaNeueLT Std" pitchFamily="34" charset="0"/>
                        </a:rPr>
                        <a:t>2,1 [1,7-2,4]</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latin typeface="HelveticaNeueLT Std" pitchFamily="34" charset="0"/>
                        </a:rPr>
                        <a:t>22,7 [20,2-25,1]</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r>
              <a:tr h="4939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latin typeface="HelveticaNeueLT Std" pitchFamily="34" charset="0"/>
                        </a:rPr>
                        <a:t>Ville de Québec</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latin typeface="HelveticaNeueLT Std" pitchFamily="34" charset="0"/>
                        </a:rPr>
                        <a:t>1,8 [1,4-2,2]</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latin typeface="HelveticaNeueLT Std" pitchFamily="34" charset="0"/>
                        </a:rPr>
                        <a:t>25,6 [21,7-29,6]</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r>
              <a:tr h="4939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smtClean="0">
                          <a:ln>
                            <a:noFill/>
                          </a:ln>
                          <a:effectLst/>
                          <a:latin typeface="HelveticaNeueLT Std" pitchFamily="34" charset="0"/>
                        </a:rPr>
                        <a:t>Ottawa/Outaouais</a:t>
                      </a:r>
                      <a:endParaRPr kumimoji="0" lang="fr-FR" sz="1800" b="0" i="0" u="none" strike="noStrike" cap="none" normalizeH="0" baseline="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latin typeface="HelveticaNeueLT Std" pitchFamily="34" charset="0"/>
                        </a:rPr>
                        <a:t>2,1 [1,5-2,7]</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latin typeface="HelveticaNeueLT Std" pitchFamily="34" charset="0"/>
                        </a:rPr>
                        <a:t>16,0 [12,1-19,9]</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r>
              <a:tr h="4939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latin typeface="HelveticaNeueLT Std" pitchFamily="34" charset="0"/>
                        </a:rPr>
                        <a:t>Semi-urbains*</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latin typeface="HelveticaNeueLT Std" pitchFamily="34" charset="0"/>
                        </a:rPr>
                        <a:t>0,9 [0,5-1,3]</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latin typeface="HelveticaNeueLT Std" pitchFamily="34" charset="0"/>
                        </a:rPr>
                        <a:t>12,8 [9,3-16,3]</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tc>
              </a:tr>
              <a:tr h="4939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latin typeface="HelveticaNeueLT Std" pitchFamily="34" charset="0"/>
                        </a:rPr>
                        <a:t>Réseau</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solidFill>
                      <a:schemeClr val="accent5">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latin typeface="HelveticaNeueLT Std" pitchFamily="34" charset="0"/>
                        </a:rPr>
                        <a:t>1,9 [1,7-2,1]</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solidFill>
                      <a:schemeClr val="accent5">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smtClean="0">
                          <a:ln>
                            <a:noFill/>
                          </a:ln>
                          <a:effectLst/>
                          <a:latin typeface="HelveticaNeueLT Std" pitchFamily="34" charset="0"/>
                        </a:rPr>
                        <a:t>21,0 [19,3-22,7]</a:t>
                      </a:r>
                      <a:endParaRPr kumimoji="0" lang="fr-FR" sz="1800" b="0" i="0" u="none" strike="noStrike" cap="none" normalizeH="0" baseline="0" dirty="0" smtClean="0">
                        <a:ln>
                          <a:noFill/>
                        </a:ln>
                        <a:solidFill>
                          <a:schemeClr val="tx1">
                            <a:lumMod val="65000"/>
                            <a:lumOff val="35000"/>
                          </a:schemeClr>
                        </a:solidFill>
                        <a:effectLst/>
                        <a:latin typeface="HelveticaNeueLT Std" pitchFamily="34" charset="0"/>
                      </a:endParaRPr>
                    </a:p>
                  </a:txBody>
                  <a:tcPr anchor="ctr" horzOverflow="overflow">
                    <a:solidFill>
                      <a:schemeClr val="accent5">
                        <a:lumMod val="50000"/>
                      </a:schemeClr>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Slide Number Placeholder 3"/>
          <p:cNvSpPr txBox="1">
            <a:spLocks noGrp="1"/>
          </p:cNvSpPr>
          <p:nvPr>
            <p:custDataLst>
              <p:tags r:id="rId1"/>
            </p:custDataLst>
          </p:nvPr>
        </p:nvSpPr>
        <p:spPr bwMode="auto">
          <a:xfrm>
            <a:off x="-228600" y="6437313"/>
            <a:ext cx="658813" cy="476250"/>
          </a:xfrm>
          <a:prstGeom prst="rect">
            <a:avLst/>
          </a:prstGeom>
          <a:noFill/>
          <a:ln w="9525">
            <a:noFill/>
            <a:miter lim="800000"/>
            <a:headEnd/>
            <a:tailEnd/>
          </a:ln>
        </p:spPr>
        <p:txBody>
          <a:bodyPr/>
          <a:lstStyle/>
          <a:p>
            <a:pPr algn="r"/>
            <a:fld id="{3885532F-D04E-4E4B-8B58-8204717AA444}" type="slidenum">
              <a:rPr lang="fr-CA" sz="1400" b="1">
                <a:latin typeface="HelveticaNeueLT Std Lt" pitchFamily="34" charset="0"/>
              </a:rPr>
              <a:pPr algn="r"/>
              <a:t>2</a:t>
            </a:fld>
            <a:endParaRPr lang="fr-CA" sz="1400" b="1" dirty="0">
              <a:latin typeface="HelveticaNeueLT Std Lt" pitchFamily="34" charset="0"/>
            </a:endParaRPr>
          </a:p>
        </p:txBody>
      </p:sp>
      <p:sp>
        <p:nvSpPr>
          <p:cNvPr id="5123" name="AutoShape 3"/>
          <p:cNvSpPr>
            <a:spLocks noChangeAspect="1" noChangeArrowheads="1"/>
          </p:cNvSpPr>
          <p:nvPr>
            <p:custDataLst>
              <p:tags r:id="rId2"/>
            </p:custDataLst>
          </p:nvPr>
        </p:nvSpPr>
        <p:spPr bwMode="auto">
          <a:xfrm>
            <a:off x="1116013" y="549275"/>
            <a:ext cx="6908800" cy="6259513"/>
          </a:xfrm>
          <a:prstGeom prst="rect">
            <a:avLst/>
          </a:prstGeom>
          <a:noFill/>
          <a:ln w="9525">
            <a:noFill/>
            <a:miter lim="800000"/>
            <a:headEnd/>
            <a:tailEnd/>
          </a:ln>
        </p:spPr>
        <p:txBody>
          <a:bodyPr/>
          <a:lstStyle/>
          <a:p>
            <a:endParaRPr lang="fr-FR"/>
          </a:p>
        </p:txBody>
      </p:sp>
      <p:sp>
        <p:nvSpPr>
          <p:cNvPr id="5124" name="Rectangle 4"/>
          <p:cNvSpPr>
            <a:spLocks noChangeArrowheads="1"/>
          </p:cNvSpPr>
          <p:nvPr>
            <p:custDataLst>
              <p:tags r:id="rId3"/>
            </p:custDataLst>
          </p:nvPr>
        </p:nvSpPr>
        <p:spPr bwMode="auto">
          <a:xfrm>
            <a:off x="6343620" y="982685"/>
            <a:ext cx="32060" cy="138499"/>
          </a:xfrm>
          <a:prstGeom prst="rect">
            <a:avLst/>
          </a:prstGeom>
          <a:noFill/>
          <a:ln w="9525">
            <a:noFill/>
            <a:miter lim="800000"/>
            <a:headEnd/>
            <a:tailEnd/>
          </a:ln>
        </p:spPr>
        <p:txBody>
          <a:bodyPr wrap="none" lIns="0" tIns="0" rIns="0" bIns="0">
            <a:spAutoFit/>
          </a:bodyPr>
          <a:lstStyle/>
          <a:p>
            <a:r>
              <a:rPr lang="fr-FR" sz="900"/>
              <a:t> </a:t>
            </a:r>
            <a:endParaRPr lang="fr-FR"/>
          </a:p>
        </p:txBody>
      </p:sp>
      <p:sp>
        <p:nvSpPr>
          <p:cNvPr id="5125" name="Rectangle 5"/>
          <p:cNvSpPr>
            <a:spLocks noChangeArrowheads="1"/>
          </p:cNvSpPr>
          <p:nvPr>
            <p:custDataLst>
              <p:tags r:id="rId4"/>
            </p:custDataLst>
          </p:nvPr>
        </p:nvSpPr>
        <p:spPr bwMode="auto">
          <a:xfrm>
            <a:off x="357158" y="1154135"/>
            <a:ext cx="68930" cy="138499"/>
          </a:xfrm>
          <a:prstGeom prst="rect">
            <a:avLst/>
          </a:prstGeom>
          <a:noFill/>
          <a:ln w="9525">
            <a:noFill/>
            <a:miter lim="800000"/>
            <a:headEnd/>
            <a:tailEnd/>
          </a:ln>
        </p:spPr>
        <p:txBody>
          <a:bodyPr wrap="none" lIns="0" tIns="0" rIns="0" bIns="0">
            <a:spAutoFit/>
          </a:bodyPr>
          <a:lstStyle/>
          <a:p>
            <a:r>
              <a:rPr lang="fr-FR" sz="900">
                <a:latin typeface="Courier" pitchFamily="49" charset="0"/>
              </a:rPr>
              <a:t> </a:t>
            </a:r>
            <a:endParaRPr lang="fr-FR"/>
          </a:p>
        </p:txBody>
      </p:sp>
      <p:sp>
        <p:nvSpPr>
          <p:cNvPr id="5126" name="Rectangle 6"/>
          <p:cNvSpPr>
            <a:spLocks noChangeArrowheads="1"/>
          </p:cNvSpPr>
          <p:nvPr>
            <p:custDataLst>
              <p:tags r:id="rId5"/>
            </p:custDataLst>
          </p:nvPr>
        </p:nvSpPr>
        <p:spPr bwMode="auto">
          <a:xfrm>
            <a:off x="7983538" y="1417638"/>
            <a:ext cx="38100" cy="168275"/>
          </a:xfrm>
          <a:prstGeom prst="rect">
            <a:avLst/>
          </a:prstGeom>
          <a:noFill/>
          <a:ln w="9525">
            <a:noFill/>
            <a:miter lim="800000"/>
            <a:headEnd/>
            <a:tailEnd/>
          </a:ln>
        </p:spPr>
        <p:txBody>
          <a:bodyPr wrap="none" lIns="0" tIns="0" rIns="0" bIns="0">
            <a:spAutoFit/>
          </a:bodyPr>
          <a:lstStyle/>
          <a:p>
            <a:r>
              <a:rPr lang="fr-FR" sz="1100" b="1"/>
              <a:t> </a:t>
            </a:r>
            <a:endParaRPr lang="fr-FR"/>
          </a:p>
        </p:txBody>
      </p:sp>
      <p:sp>
        <p:nvSpPr>
          <p:cNvPr id="5127" name="Rectangle 7"/>
          <p:cNvSpPr>
            <a:spLocks noChangeArrowheads="1"/>
          </p:cNvSpPr>
          <p:nvPr>
            <p:custDataLst>
              <p:tags r:id="rId6"/>
            </p:custDataLst>
          </p:nvPr>
        </p:nvSpPr>
        <p:spPr bwMode="auto">
          <a:xfrm>
            <a:off x="1917670" y="1624035"/>
            <a:ext cx="38100" cy="168275"/>
          </a:xfrm>
          <a:prstGeom prst="rect">
            <a:avLst/>
          </a:prstGeom>
          <a:noFill/>
          <a:ln w="9525">
            <a:noFill/>
            <a:miter lim="800000"/>
            <a:headEnd/>
            <a:tailEnd/>
          </a:ln>
        </p:spPr>
        <p:txBody>
          <a:bodyPr wrap="none" lIns="0" tIns="0" rIns="0" bIns="0">
            <a:spAutoFit/>
          </a:bodyPr>
          <a:lstStyle/>
          <a:p>
            <a:r>
              <a:rPr lang="fr-FR" sz="1100" b="1"/>
              <a:t> </a:t>
            </a:r>
            <a:endParaRPr lang="fr-FR"/>
          </a:p>
        </p:txBody>
      </p:sp>
      <p:sp>
        <p:nvSpPr>
          <p:cNvPr id="5128" name="Rectangle 8"/>
          <p:cNvSpPr>
            <a:spLocks noChangeArrowheads="1"/>
          </p:cNvSpPr>
          <p:nvPr>
            <p:custDataLst>
              <p:tags r:id="rId7"/>
            </p:custDataLst>
          </p:nvPr>
        </p:nvSpPr>
        <p:spPr bwMode="auto">
          <a:xfrm>
            <a:off x="357158" y="1830410"/>
            <a:ext cx="68930" cy="138499"/>
          </a:xfrm>
          <a:prstGeom prst="rect">
            <a:avLst/>
          </a:prstGeom>
          <a:noFill/>
          <a:ln w="9525">
            <a:noFill/>
            <a:miter lim="800000"/>
            <a:headEnd/>
            <a:tailEnd/>
          </a:ln>
        </p:spPr>
        <p:txBody>
          <a:bodyPr wrap="none" lIns="0" tIns="0" rIns="0" bIns="0">
            <a:spAutoFit/>
          </a:bodyPr>
          <a:lstStyle/>
          <a:p>
            <a:r>
              <a:rPr lang="fr-FR" sz="900" b="1">
                <a:latin typeface="Courier" pitchFamily="49" charset="0"/>
              </a:rPr>
              <a:t> </a:t>
            </a:r>
            <a:endParaRPr lang="fr-FR"/>
          </a:p>
        </p:txBody>
      </p:sp>
      <p:sp>
        <p:nvSpPr>
          <p:cNvPr id="5129" name="Rectangle 9"/>
          <p:cNvSpPr>
            <a:spLocks noChangeArrowheads="1"/>
          </p:cNvSpPr>
          <p:nvPr>
            <p:custDataLst>
              <p:tags r:id="rId8"/>
            </p:custDataLst>
          </p:nvPr>
        </p:nvSpPr>
        <p:spPr bwMode="auto">
          <a:xfrm>
            <a:off x="3211483" y="6051573"/>
            <a:ext cx="480901" cy="138499"/>
          </a:xfrm>
          <a:prstGeom prst="rect">
            <a:avLst/>
          </a:prstGeom>
          <a:noFill/>
          <a:ln w="9525">
            <a:noFill/>
            <a:miter lim="800000"/>
            <a:headEnd/>
            <a:tailEnd/>
          </a:ln>
        </p:spPr>
        <p:txBody>
          <a:bodyPr wrap="none" lIns="0" tIns="0" rIns="0" bIns="0">
            <a:spAutoFit/>
          </a:bodyPr>
          <a:lstStyle/>
          <a:p>
            <a:r>
              <a:rPr lang="fr-FR" sz="900" b="1" dirty="0"/>
              <a:t>Montréal</a:t>
            </a:r>
            <a:endParaRPr lang="fr-FR" dirty="0"/>
          </a:p>
        </p:txBody>
      </p:sp>
      <p:sp>
        <p:nvSpPr>
          <p:cNvPr id="5130" name="Rectangle 10"/>
          <p:cNvSpPr>
            <a:spLocks noChangeArrowheads="1"/>
          </p:cNvSpPr>
          <p:nvPr>
            <p:custDataLst>
              <p:tags r:id="rId9"/>
            </p:custDataLst>
          </p:nvPr>
        </p:nvSpPr>
        <p:spPr bwMode="auto">
          <a:xfrm>
            <a:off x="3187670" y="6172223"/>
            <a:ext cx="531813" cy="14287"/>
          </a:xfrm>
          <a:prstGeom prst="rect">
            <a:avLst/>
          </a:prstGeom>
          <a:solidFill>
            <a:schemeClr val="bg1"/>
          </a:solidFill>
          <a:ln w="9525">
            <a:noFill/>
            <a:miter lim="800000"/>
            <a:headEnd/>
            <a:tailEnd/>
          </a:ln>
        </p:spPr>
        <p:txBody>
          <a:bodyPr/>
          <a:lstStyle/>
          <a:p>
            <a:endParaRPr lang="fr-FR"/>
          </a:p>
        </p:txBody>
      </p:sp>
      <p:sp>
        <p:nvSpPr>
          <p:cNvPr id="5131" name="Rectangle 11"/>
          <p:cNvSpPr>
            <a:spLocks noChangeArrowheads="1"/>
          </p:cNvSpPr>
          <p:nvPr>
            <p:custDataLst>
              <p:tags r:id="rId10"/>
            </p:custDataLst>
          </p:nvPr>
        </p:nvSpPr>
        <p:spPr bwMode="auto">
          <a:xfrm>
            <a:off x="3721070" y="6040460"/>
            <a:ext cx="32060" cy="138499"/>
          </a:xfrm>
          <a:prstGeom prst="rect">
            <a:avLst/>
          </a:prstGeom>
          <a:noFill/>
          <a:ln w="9525">
            <a:noFill/>
            <a:miter lim="800000"/>
            <a:headEnd/>
            <a:tailEnd/>
          </a:ln>
        </p:spPr>
        <p:txBody>
          <a:bodyPr wrap="none" lIns="0" tIns="0" rIns="0" bIns="0">
            <a:spAutoFit/>
          </a:bodyPr>
          <a:lstStyle/>
          <a:p>
            <a:r>
              <a:rPr lang="fr-FR" sz="900" b="1"/>
              <a:t> </a:t>
            </a:r>
            <a:endParaRPr lang="fr-FR"/>
          </a:p>
        </p:txBody>
      </p:sp>
      <p:pic>
        <p:nvPicPr>
          <p:cNvPr id="5132" name="Picture 12"/>
          <p:cNvPicPr>
            <a:picLocks noChangeAspect="1" noChangeArrowheads="1"/>
          </p:cNvPicPr>
          <p:nvPr>
            <p:custDataLst>
              <p:tags r:id="rId11"/>
            </p:custDataLst>
          </p:nvPr>
        </p:nvPicPr>
        <p:blipFill>
          <a:blip r:embed="rId110" cstate="print"/>
          <a:srcRect/>
          <a:stretch>
            <a:fillRect/>
          </a:stretch>
        </p:blipFill>
        <p:spPr bwMode="auto">
          <a:xfrm>
            <a:off x="447645" y="579460"/>
            <a:ext cx="2878138" cy="2262188"/>
          </a:xfrm>
          <a:prstGeom prst="rect">
            <a:avLst/>
          </a:prstGeom>
          <a:noFill/>
          <a:ln w="9525">
            <a:noFill/>
            <a:miter lim="800000"/>
            <a:headEnd/>
            <a:tailEnd/>
          </a:ln>
        </p:spPr>
      </p:pic>
      <p:grpSp>
        <p:nvGrpSpPr>
          <p:cNvPr id="2" name="Group 13"/>
          <p:cNvGrpSpPr>
            <a:grpSpLocks/>
          </p:cNvGrpSpPr>
          <p:nvPr>
            <p:custDataLst>
              <p:tags r:id="rId12"/>
            </p:custDataLst>
          </p:nvPr>
        </p:nvGrpSpPr>
        <p:grpSpPr bwMode="auto">
          <a:xfrm>
            <a:off x="2574895" y="2543198"/>
            <a:ext cx="38100" cy="38100"/>
            <a:chOff x="3284" y="2875"/>
            <a:chExt cx="56" cy="56"/>
          </a:xfrm>
        </p:grpSpPr>
        <p:sp>
          <p:nvSpPr>
            <p:cNvPr id="5264" name="Oval 14"/>
            <p:cNvSpPr>
              <a:spLocks noChangeArrowheads="1"/>
            </p:cNvSpPr>
            <p:nvPr/>
          </p:nvSpPr>
          <p:spPr bwMode="auto">
            <a:xfrm>
              <a:off x="3284" y="2875"/>
              <a:ext cx="56" cy="56"/>
            </a:xfrm>
            <a:prstGeom prst="ellipse">
              <a:avLst/>
            </a:prstGeom>
            <a:solidFill>
              <a:srgbClr val="000000"/>
            </a:solidFill>
            <a:ln w="0">
              <a:solidFill>
                <a:srgbClr val="000000"/>
              </a:solidFill>
              <a:round/>
              <a:headEnd/>
              <a:tailEnd/>
            </a:ln>
          </p:spPr>
          <p:txBody>
            <a:bodyPr/>
            <a:lstStyle/>
            <a:p>
              <a:endParaRPr lang="fr-FR"/>
            </a:p>
          </p:txBody>
        </p:sp>
        <p:sp>
          <p:nvSpPr>
            <p:cNvPr id="5265" name="Oval 15"/>
            <p:cNvSpPr>
              <a:spLocks noChangeArrowheads="1"/>
            </p:cNvSpPr>
            <p:nvPr/>
          </p:nvSpPr>
          <p:spPr bwMode="auto">
            <a:xfrm>
              <a:off x="3284" y="2875"/>
              <a:ext cx="56" cy="56"/>
            </a:xfrm>
            <a:prstGeom prst="ellipse">
              <a:avLst/>
            </a:prstGeom>
            <a:noFill/>
            <a:ln w="4445" cap="rnd">
              <a:solidFill>
                <a:srgbClr val="000000"/>
              </a:solidFill>
              <a:round/>
              <a:headEnd/>
              <a:tailEnd/>
            </a:ln>
          </p:spPr>
          <p:txBody>
            <a:bodyPr/>
            <a:lstStyle/>
            <a:p>
              <a:endParaRPr lang="fr-FR"/>
            </a:p>
          </p:txBody>
        </p:sp>
      </p:grpSp>
      <p:grpSp>
        <p:nvGrpSpPr>
          <p:cNvPr id="3" name="Group 16"/>
          <p:cNvGrpSpPr>
            <a:grpSpLocks/>
          </p:cNvGrpSpPr>
          <p:nvPr>
            <p:custDataLst>
              <p:tags r:id="rId13"/>
            </p:custDataLst>
          </p:nvPr>
        </p:nvGrpSpPr>
        <p:grpSpPr bwMode="auto">
          <a:xfrm>
            <a:off x="2581245" y="2482873"/>
            <a:ext cx="39688" cy="39687"/>
            <a:chOff x="3293" y="2787"/>
            <a:chExt cx="57" cy="57"/>
          </a:xfrm>
        </p:grpSpPr>
        <p:sp>
          <p:nvSpPr>
            <p:cNvPr id="5262" name="Oval 17"/>
            <p:cNvSpPr>
              <a:spLocks noChangeArrowheads="1"/>
            </p:cNvSpPr>
            <p:nvPr/>
          </p:nvSpPr>
          <p:spPr bwMode="auto">
            <a:xfrm>
              <a:off x="3293" y="2787"/>
              <a:ext cx="57" cy="57"/>
            </a:xfrm>
            <a:prstGeom prst="ellipse">
              <a:avLst/>
            </a:prstGeom>
            <a:solidFill>
              <a:srgbClr val="000000"/>
            </a:solidFill>
            <a:ln w="0">
              <a:solidFill>
                <a:srgbClr val="000000"/>
              </a:solidFill>
              <a:round/>
              <a:headEnd/>
              <a:tailEnd/>
            </a:ln>
          </p:spPr>
          <p:txBody>
            <a:bodyPr/>
            <a:lstStyle/>
            <a:p>
              <a:endParaRPr lang="fr-FR"/>
            </a:p>
          </p:txBody>
        </p:sp>
        <p:sp>
          <p:nvSpPr>
            <p:cNvPr id="5263" name="Oval 18"/>
            <p:cNvSpPr>
              <a:spLocks noChangeArrowheads="1"/>
            </p:cNvSpPr>
            <p:nvPr/>
          </p:nvSpPr>
          <p:spPr bwMode="auto">
            <a:xfrm>
              <a:off x="3293" y="2787"/>
              <a:ext cx="57" cy="57"/>
            </a:xfrm>
            <a:prstGeom prst="ellipse">
              <a:avLst/>
            </a:prstGeom>
            <a:noFill/>
            <a:ln w="4445" cap="rnd">
              <a:solidFill>
                <a:srgbClr val="000000"/>
              </a:solidFill>
              <a:round/>
              <a:headEnd/>
              <a:tailEnd/>
            </a:ln>
          </p:spPr>
          <p:txBody>
            <a:bodyPr/>
            <a:lstStyle/>
            <a:p>
              <a:endParaRPr lang="fr-FR"/>
            </a:p>
          </p:txBody>
        </p:sp>
      </p:grpSp>
      <p:grpSp>
        <p:nvGrpSpPr>
          <p:cNvPr id="4" name="Group 19"/>
          <p:cNvGrpSpPr>
            <a:grpSpLocks/>
          </p:cNvGrpSpPr>
          <p:nvPr>
            <p:custDataLst>
              <p:tags r:id="rId14"/>
            </p:custDataLst>
          </p:nvPr>
        </p:nvGrpSpPr>
        <p:grpSpPr bwMode="auto">
          <a:xfrm>
            <a:off x="2697133" y="2338410"/>
            <a:ext cx="38100" cy="38100"/>
            <a:chOff x="3462" y="2574"/>
            <a:chExt cx="56" cy="56"/>
          </a:xfrm>
        </p:grpSpPr>
        <p:sp>
          <p:nvSpPr>
            <p:cNvPr id="5260" name="Oval 20"/>
            <p:cNvSpPr>
              <a:spLocks noChangeArrowheads="1"/>
            </p:cNvSpPr>
            <p:nvPr/>
          </p:nvSpPr>
          <p:spPr bwMode="auto">
            <a:xfrm>
              <a:off x="3462" y="2574"/>
              <a:ext cx="56" cy="56"/>
            </a:xfrm>
            <a:prstGeom prst="ellipse">
              <a:avLst/>
            </a:prstGeom>
            <a:solidFill>
              <a:srgbClr val="000000"/>
            </a:solidFill>
            <a:ln w="0">
              <a:solidFill>
                <a:srgbClr val="000000"/>
              </a:solidFill>
              <a:round/>
              <a:headEnd/>
              <a:tailEnd/>
            </a:ln>
          </p:spPr>
          <p:txBody>
            <a:bodyPr/>
            <a:lstStyle/>
            <a:p>
              <a:endParaRPr lang="fr-FR"/>
            </a:p>
          </p:txBody>
        </p:sp>
        <p:sp>
          <p:nvSpPr>
            <p:cNvPr id="5261" name="Oval 21"/>
            <p:cNvSpPr>
              <a:spLocks noChangeArrowheads="1"/>
            </p:cNvSpPr>
            <p:nvPr/>
          </p:nvSpPr>
          <p:spPr bwMode="auto">
            <a:xfrm>
              <a:off x="3462" y="2574"/>
              <a:ext cx="56" cy="56"/>
            </a:xfrm>
            <a:prstGeom prst="ellipse">
              <a:avLst/>
            </a:prstGeom>
            <a:noFill/>
            <a:ln w="4445" cap="rnd">
              <a:solidFill>
                <a:srgbClr val="000000"/>
              </a:solidFill>
              <a:round/>
              <a:headEnd/>
              <a:tailEnd/>
            </a:ln>
          </p:spPr>
          <p:txBody>
            <a:bodyPr/>
            <a:lstStyle/>
            <a:p>
              <a:endParaRPr lang="fr-FR"/>
            </a:p>
          </p:txBody>
        </p:sp>
      </p:grpSp>
      <p:grpSp>
        <p:nvGrpSpPr>
          <p:cNvPr id="5" name="Group 22"/>
          <p:cNvGrpSpPr>
            <a:grpSpLocks/>
          </p:cNvGrpSpPr>
          <p:nvPr>
            <p:custDataLst>
              <p:tags r:id="rId15"/>
            </p:custDataLst>
          </p:nvPr>
        </p:nvGrpSpPr>
        <p:grpSpPr bwMode="auto">
          <a:xfrm>
            <a:off x="2757458" y="2347935"/>
            <a:ext cx="36512" cy="38100"/>
            <a:chOff x="3550" y="2589"/>
            <a:chExt cx="55" cy="56"/>
          </a:xfrm>
        </p:grpSpPr>
        <p:sp>
          <p:nvSpPr>
            <p:cNvPr id="5258" name="Oval 23"/>
            <p:cNvSpPr>
              <a:spLocks noChangeArrowheads="1"/>
            </p:cNvSpPr>
            <p:nvPr/>
          </p:nvSpPr>
          <p:spPr bwMode="auto">
            <a:xfrm>
              <a:off x="3550" y="2589"/>
              <a:ext cx="55" cy="56"/>
            </a:xfrm>
            <a:prstGeom prst="ellipse">
              <a:avLst/>
            </a:prstGeom>
            <a:solidFill>
              <a:srgbClr val="000000"/>
            </a:solidFill>
            <a:ln w="0">
              <a:solidFill>
                <a:srgbClr val="000000"/>
              </a:solidFill>
              <a:round/>
              <a:headEnd/>
              <a:tailEnd/>
            </a:ln>
          </p:spPr>
          <p:txBody>
            <a:bodyPr/>
            <a:lstStyle/>
            <a:p>
              <a:endParaRPr lang="fr-FR"/>
            </a:p>
          </p:txBody>
        </p:sp>
        <p:sp>
          <p:nvSpPr>
            <p:cNvPr id="5259" name="Oval 24"/>
            <p:cNvSpPr>
              <a:spLocks noChangeArrowheads="1"/>
            </p:cNvSpPr>
            <p:nvPr/>
          </p:nvSpPr>
          <p:spPr bwMode="auto">
            <a:xfrm>
              <a:off x="3550" y="2589"/>
              <a:ext cx="55" cy="56"/>
            </a:xfrm>
            <a:prstGeom prst="ellipse">
              <a:avLst/>
            </a:prstGeom>
            <a:noFill/>
            <a:ln w="4445" cap="rnd">
              <a:solidFill>
                <a:srgbClr val="000000"/>
              </a:solidFill>
              <a:round/>
              <a:headEnd/>
              <a:tailEnd/>
            </a:ln>
          </p:spPr>
          <p:txBody>
            <a:bodyPr/>
            <a:lstStyle/>
            <a:p>
              <a:endParaRPr lang="fr-FR"/>
            </a:p>
          </p:txBody>
        </p:sp>
      </p:grpSp>
      <p:grpSp>
        <p:nvGrpSpPr>
          <p:cNvPr id="6" name="Group 25"/>
          <p:cNvGrpSpPr>
            <a:grpSpLocks/>
          </p:cNvGrpSpPr>
          <p:nvPr>
            <p:custDataLst>
              <p:tags r:id="rId16"/>
            </p:custDataLst>
          </p:nvPr>
        </p:nvGrpSpPr>
        <p:grpSpPr bwMode="auto">
          <a:xfrm>
            <a:off x="2660620" y="2233635"/>
            <a:ext cx="39688" cy="38100"/>
            <a:chOff x="3409" y="2422"/>
            <a:chExt cx="57" cy="56"/>
          </a:xfrm>
        </p:grpSpPr>
        <p:sp>
          <p:nvSpPr>
            <p:cNvPr id="5256" name="Oval 26"/>
            <p:cNvSpPr>
              <a:spLocks noChangeArrowheads="1"/>
            </p:cNvSpPr>
            <p:nvPr/>
          </p:nvSpPr>
          <p:spPr bwMode="auto">
            <a:xfrm>
              <a:off x="3409" y="2422"/>
              <a:ext cx="57" cy="56"/>
            </a:xfrm>
            <a:prstGeom prst="ellipse">
              <a:avLst/>
            </a:prstGeom>
            <a:solidFill>
              <a:srgbClr val="000000"/>
            </a:solidFill>
            <a:ln w="0">
              <a:solidFill>
                <a:srgbClr val="000000"/>
              </a:solidFill>
              <a:round/>
              <a:headEnd/>
              <a:tailEnd/>
            </a:ln>
          </p:spPr>
          <p:txBody>
            <a:bodyPr/>
            <a:lstStyle/>
            <a:p>
              <a:endParaRPr lang="fr-FR"/>
            </a:p>
          </p:txBody>
        </p:sp>
        <p:sp>
          <p:nvSpPr>
            <p:cNvPr id="5257" name="Oval 27"/>
            <p:cNvSpPr>
              <a:spLocks noChangeArrowheads="1"/>
            </p:cNvSpPr>
            <p:nvPr/>
          </p:nvSpPr>
          <p:spPr bwMode="auto">
            <a:xfrm>
              <a:off x="3409" y="2422"/>
              <a:ext cx="57" cy="56"/>
            </a:xfrm>
            <a:prstGeom prst="ellipse">
              <a:avLst/>
            </a:prstGeom>
            <a:noFill/>
            <a:ln w="4445" cap="rnd">
              <a:solidFill>
                <a:srgbClr val="000000"/>
              </a:solidFill>
              <a:round/>
              <a:headEnd/>
              <a:tailEnd/>
            </a:ln>
          </p:spPr>
          <p:txBody>
            <a:bodyPr/>
            <a:lstStyle/>
            <a:p>
              <a:endParaRPr lang="fr-FR"/>
            </a:p>
          </p:txBody>
        </p:sp>
      </p:grpSp>
      <p:grpSp>
        <p:nvGrpSpPr>
          <p:cNvPr id="7" name="Group 28"/>
          <p:cNvGrpSpPr>
            <a:grpSpLocks/>
          </p:cNvGrpSpPr>
          <p:nvPr>
            <p:custDataLst>
              <p:tags r:id="rId17"/>
            </p:custDataLst>
          </p:nvPr>
        </p:nvGrpSpPr>
        <p:grpSpPr bwMode="auto">
          <a:xfrm>
            <a:off x="2706658" y="2413023"/>
            <a:ext cx="38100" cy="38100"/>
            <a:chOff x="3477" y="2684"/>
            <a:chExt cx="56" cy="56"/>
          </a:xfrm>
        </p:grpSpPr>
        <p:sp>
          <p:nvSpPr>
            <p:cNvPr id="5254" name="Oval 29"/>
            <p:cNvSpPr>
              <a:spLocks noChangeArrowheads="1"/>
            </p:cNvSpPr>
            <p:nvPr/>
          </p:nvSpPr>
          <p:spPr bwMode="auto">
            <a:xfrm>
              <a:off x="3477" y="2684"/>
              <a:ext cx="56" cy="56"/>
            </a:xfrm>
            <a:prstGeom prst="ellipse">
              <a:avLst/>
            </a:prstGeom>
            <a:solidFill>
              <a:srgbClr val="000000"/>
            </a:solidFill>
            <a:ln w="0">
              <a:solidFill>
                <a:srgbClr val="000000"/>
              </a:solidFill>
              <a:round/>
              <a:headEnd/>
              <a:tailEnd/>
            </a:ln>
          </p:spPr>
          <p:txBody>
            <a:bodyPr/>
            <a:lstStyle/>
            <a:p>
              <a:endParaRPr lang="fr-FR"/>
            </a:p>
          </p:txBody>
        </p:sp>
        <p:sp>
          <p:nvSpPr>
            <p:cNvPr id="5255" name="Oval 30"/>
            <p:cNvSpPr>
              <a:spLocks noChangeArrowheads="1"/>
            </p:cNvSpPr>
            <p:nvPr/>
          </p:nvSpPr>
          <p:spPr bwMode="auto">
            <a:xfrm>
              <a:off x="3477" y="2684"/>
              <a:ext cx="56" cy="56"/>
            </a:xfrm>
            <a:prstGeom prst="ellipse">
              <a:avLst/>
            </a:prstGeom>
            <a:noFill/>
            <a:ln w="4445" cap="rnd">
              <a:solidFill>
                <a:srgbClr val="000000"/>
              </a:solidFill>
              <a:round/>
              <a:headEnd/>
              <a:tailEnd/>
            </a:ln>
          </p:spPr>
          <p:txBody>
            <a:bodyPr/>
            <a:lstStyle/>
            <a:p>
              <a:endParaRPr lang="fr-FR"/>
            </a:p>
          </p:txBody>
        </p:sp>
      </p:grpSp>
      <p:grpSp>
        <p:nvGrpSpPr>
          <p:cNvPr id="8" name="Group 31"/>
          <p:cNvGrpSpPr>
            <a:grpSpLocks/>
          </p:cNvGrpSpPr>
          <p:nvPr>
            <p:custDataLst>
              <p:tags r:id="rId18"/>
            </p:custDataLst>
          </p:nvPr>
        </p:nvGrpSpPr>
        <p:grpSpPr bwMode="auto">
          <a:xfrm>
            <a:off x="2751108" y="2413023"/>
            <a:ext cx="38100" cy="38100"/>
            <a:chOff x="3541" y="2684"/>
            <a:chExt cx="57" cy="56"/>
          </a:xfrm>
        </p:grpSpPr>
        <p:sp>
          <p:nvSpPr>
            <p:cNvPr id="5252" name="Oval 32"/>
            <p:cNvSpPr>
              <a:spLocks noChangeArrowheads="1"/>
            </p:cNvSpPr>
            <p:nvPr/>
          </p:nvSpPr>
          <p:spPr bwMode="auto">
            <a:xfrm>
              <a:off x="3541" y="2684"/>
              <a:ext cx="57" cy="56"/>
            </a:xfrm>
            <a:prstGeom prst="ellipse">
              <a:avLst/>
            </a:prstGeom>
            <a:solidFill>
              <a:srgbClr val="000000"/>
            </a:solidFill>
            <a:ln w="0">
              <a:solidFill>
                <a:srgbClr val="000000"/>
              </a:solidFill>
              <a:round/>
              <a:headEnd/>
              <a:tailEnd/>
            </a:ln>
          </p:spPr>
          <p:txBody>
            <a:bodyPr/>
            <a:lstStyle/>
            <a:p>
              <a:endParaRPr lang="fr-FR"/>
            </a:p>
          </p:txBody>
        </p:sp>
        <p:sp>
          <p:nvSpPr>
            <p:cNvPr id="5253" name="Oval 33"/>
            <p:cNvSpPr>
              <a:spLocks noChangeArrowheads="1"/>
            </p:cNvSpPr>
            <p:nvPr/>
          </p:nvSpPr>
          <p:spPr bwMode="auto">
            <a:xfrm>
              <a:off x="3541" y="2684"/>
              <a:ext cx="57" cy="56"/>
            </a:xfrm>
            <a:prstGeom prst="ellipse">
              <a:avLst/>
            </a:prstGeom>
            <a:noFill/>
            <a:ln w="4445" cap="rnd">
              <a:solidFill>
                <a:srgbClr val="000000"/>
              </a:solidFill>
              <a:round/>
              <a:headEnd/>
              <a:tailEnd/>
            </a:ln>
          </p:spPr>
          <p:txBody>
            <a:bodyPr/>
            <a:lstStyle/>
            <a:p>
              <a:endParaRPr lang="fr-FR"/>
            </a:p>
          </p:txBody>
        </p:sp>
      </p:grpSp>
      <p:grpSp>
        <p:nvGrpSpPr>
          <p:cNvPr id="9" name="Group 34"/>
          <p:cNvGrpSpPr>
            <a:grpSpLocks/>
          </p:cNvGrpSpPr>
          <p:nvPr>
            <p:custDataLst>
              <p:tags r:id="rId19"/>
            </p:custDataLst>
          </p:nvPr>
        </p:nvGrpSpPr>
        <p:grpSpPr bwMode="auto">
          <a:xfrm>
            <a:off x="2719358" y="2252685"/>
            <a:ext cx="39687" cy="38100"/>
            <a:chOff x="3496" y="2450"/>
            <a:chExt cx="57" cy="56"/>
          </a:xfrm>
        </p:grpSpPr>
        <p:sp>
          <p:nvSpPr>
            <p:cNvPr id="5250" name="Oval 35"/>
            <p:cNvSpPr>
              <a:spLocks noChangeArrowheads="1"/>
            </p:cNvSpPr>
            <p:nvPr/>
          </p:nvSpPr>
          <p:spPr bwMode="auto">
            <a:xfrm>
              <a:off x="3496" y="2450"/>
              <a:ext cx="57" cy="56"/>
            </a:xfrm>
            <a:prstGeom prst="ellipse">
              <a:avLst/>
            </a:prstGeom>
            <a:solidFill>
              <a:srgbClr val="000000"/>
            </a:solidFill>
            <a:ln w="0">
              <a:solidFill>
                <a:srgbClr val="000000"/>
              </a:solidFill>
              <a:round/>
              <a:headEnd/>
              <a:tailEnd/>
            </a:ln>
          </p:spPr>
          <p:txBody>
            <a:bodyPr/>
            <a:lstStyle/>
            <a:p>
              <a:endParaRPr lang="fr-FR"/>
            </a:p>
          </p:txBody>
        </p:sp>
        <p:sp>
          <p:nvSpPr>
            <p:cNvPr id="5251" name="Oval 36"/>
            <p:cNvSpPr>
              <a:spLocks noChangeArrowheads="1"/>
            </p:cNvSpPr>
            <p:nvPr/>
          </p:nvSpPr>
          <p:spPr bwMode="auto">
            <a:xfrm>
              <a:off x="3496" y="2450"/>
              <a:ext cx="57" cy="56"/>
            </a:xfrm>
            <a:prstGeom prst="ellipse">
              <a:avLst/>
            </a:prstGeom>
            <a:noFill/>
            <a:ln w="4445" cap="rnd">
              <a:solidFill>
                <a:srgbClr val="000000"/>
              </a:solidFill>
              <a:round/>
              <a:headEnd/>
              <a:tailEnd/>
            </a:ln>
          </p:spPr>
          <p:txBody>
            <a:bodyPr/>
            <a:lstStyle/>
            <a:p>
              <a:endParaRPr lang="fr-FR"/>
            </a:p>
          </p:txBody>
        </p:sp>
      </p:grpSp>
      <p:grpSp>
        <p:nvGrpSpPr>
          <p:cNvPr id="10" name="Group 37"/>
          <p:cNvGrpSpPr>
            <a:grpSpLocks/>
          </p:cNvGrpSpPr>
          <p:nvPr>
            <p:custDataLst>
              <p:tags r:id="rId20"/>
            </p:custDataLst>
          </p:nvPr>
        </p:nvGrpSpPr>
        <p:grpSpPr bwMode="auto">
          <a:xfrm>
            <a:off x="1393795" y="2478110"/>
            <a:ext cx="38100" cy="38100"/>
            <a:chOff x="1554" y="2778"/>
            <a:chExt cx="57" cy="56"/>
          </a:xfrm>
        </p:grpSpPr>
        <p:sp>
          <p:nvSpPr>
            <p:cNvPr id="5248" name="Oval 38"/>
            <p:cNvSpPr>
              <a:spLocks noChangeArrowheads="1"/>
            </p:cNvSpPr>
            <p:nvPr/>
          </p:nvSpPr>
          <p:spPr bwMode="auto">
            <a:xfrm>
              <a:off x="1554" y="2778"/>
              <a:ext cx="57" cy="56"/>
            </a:xfrm>
            <a:prstGeom prst="ellipse">
              <a:avLst/>
            </a:prstGeom>
            <a:solidFill>
              <a:srgbClr val="000000"/>
            </a:solidFill>
            <a:ln w="0">
              <a:solidFill>
                <a:srgbClr val="000000"/>
              </a:solidFill>
              <a:round/>
              <a:headEnd/>
              <a:tailEnd/>
            </a:ln>
          </p:spPr>
          <p:txBody>
            <a:bodyPr/>
            <a:lstStyle/>
            <a:p>
              <a:endParaRPr lang="fr-FR"/>
            </a:p>
          </p:txBody>
        </p:sp>
        <p:sp>
          <p:nvSpPr>
            <p:cNvPr id="5249" name="Oval 39"/>
            <p:cNvSpPr>
              <a:spLocks noChangeArrowheads="1"/>
            </p:cNvSpPr>
            <p:nvPr/>
          </p:nvSpPr>
          <p:spPr bwMode="auto">
            <a:xfrm>
              <a:off x="1554" y="2778"/>
              <a:ext cx="57" cy="56"/>
            </a:xfrm>
            <a:prstGeom prst="ellipse">
              <a:avLst/>
            </a:prstGeom>
            <a:noFill/>
            <a:ln w="4445" cap="rnd">
              <a:solidFill>
                <a:srgbClr val="000000"/>
              </a:solidFill>
              <a:round/>
              <a:headEnd/>
              <a:tailEnd/>
            </a:ln>
          </p:spPr>
          <p:txBody>
            <a:bodyPr/>
            <a:lstStyle/>
            <a:p>
              <a:endParaRPr lang="fr-FR"/>
            </a:p>
          </p:txBody>
        </p:sp>
      </p:grpSp>
      <p:grpSp>
        <p:nvGrpSpPr>
          <p:cNvPr id="11" name="Group 40"/>
          <p:cNvGrpSpPr>
            <a:grpSpLocks/>
          </p:cNvGrpSpPr>
          <p:nvPr>
            <p:custDataLst>
              <p:tags r:id="rId21"/>
            </p:custDataLst>
          </p:nvPr>
        </p:nvGrpSpPr>
        <p:grpSpPr bwMode="auto">
          <a:xfrm>
            <a:off x="2422495" y="2546373"/>
            <a:ext cx="38100" cy="39687"/>
            <a:chOff x="3060" y="2880"/>
            <a:chExt cx="56" cy="56"/>
          </a:xfrm>
        </p:grpSpPr>
        <p:sp>
          <p:nvSpPr>
            <p:cNvPr id="5246" name="Oval 41"/>
            <p:cNvSpPr>
              <a:spLocks noChangeArrowheads="1"/>
            </p:cNvSpPr>
            <p:nvPr/>
          </p:nvSpPr>
          <p:spPr bwMode="auto">
            <a:xfrm>
              <a:off x="3060" y="2880"/>
              <a:ext cx="56" cy="56"/>
            </a:xfrm>
            <a:prstGeom prst="ellipse">
              <a:avLst/>
            </a:prstGeom>
            <a:solidFill>
              <a:srgbClr val="000000"/>
            </a:solidFill>
            <a:ln w="0">
              <a:solidFill>
                <a:srgbClr val="000000"/>
              </a:solidFill>
              <a:round/>
              <a:headEnd/>
              <a:tailEnd/>
            </a:ln>
          </p:spPr>
          <p:txBody>
            <a:bodyPr/>
            <a:lstStyle/>
            <a:p>
              <a:endParaRPr lang="fr-FR"/>
            </a:p>
          </p:txBody>
        </p:sp>
        <p:sp>
          <p:nvSpPr>
            <p:cNvPr id="5247" name="Oval 42"/>
            <p:cNvSpPr>
              <a:spLocks noChangeArrowheads="1"/>
            </p:cNvSpPr>
            <p:nvPr/>
          </p:nvSpPr>
          <p:spPr bwMode="auto">
            <a:xfrm>
              <a:off x="3060" y="2880"/>
              <a:ext cx="56" cy="56"/>
            </a:xfrm>
            <a:prstGeom prst="ellipse">
              <a:avLst/>
            </a:prstGeom>
            <a:noFill/>
            <a:ln w="4445" cap="rnd">
              <a:solidFill>
                <a:srgbClr val="000000"/>
              </a:solidFill>
              <a:round/>
              <a:headEnd/>
              <a:tailEnd/>
            </a:ln>
          </p:spPr>
          <p:txBody>
            <a:bodyPr/>
            <a:lstStyle/>
            <a:p>
              <a:endParaRPr lang="fr-FR"/>
            </a:p>
          </p:txBody>
        </p:sp>
      </p:grpSp>
      <p:grpSp>
        <p:nvGrpSpPr>
          <p:cNvPr id="12" name="Group 43"/>
          <p:cNvGrpSpPr>
            <a:grpSpLocks/>
          </p:cNvGrpSpPr>
          <p:nvPr>
            <p:custDataLst>
              <p:tags r:id="rId22"/>
            </p:custDataLst>
          </p:nvPr>
        </p:nvGrpSpPr>
        <p:grpSpPr bwMode="auto">
          <a:xfrm>
            <a:off x="2511395" y="2667023"/>
            <a:ext cx="36513" cy="38100"/>
            <a:chOff x="3281" y="2975"/>
            <a:chExt cx="55" cy="56"/>
          </a:xfrm>
        </p:grpSpPr>
        <p:sp>
          <p:nvSpPr>
            <p:cNvPr id="5244" name="Oval 44"/>
            <p:cNvSpPr>
              <a:spLocks noChangeArrowheads="1"/>
            </p:cNvSpPr>
            <p:nvPr/>
          </p:nvSpPr>
          <p:spPr bwMode="auto">
            <a:xfrm>
              <a:off x="3281" y="2975"/>
              <a:ext cx="55" cy="56"/>
            </a:xfrm>
            <a:prstGeom prst="ellipse">
              <a:avLst/>
            </a:prstGeom>
            <a:solidFill>
              <a:srgbClr val="000000"/>
            </a:solidFill>
            <a:ln w="0">
              <a:solidFill>
                <a:srgbClr val="000000"/>
              </a:solidFill>
              <a:round/>
              <a:headEnd/>
              <a:tailEnd/>
            </a:ln>
          </p:spPr>
          <p:txBody>
            <a:bodyPr/>
            <a:lstStyle/>
            <a:p>
              <a:endParaRPr lang="fr-FR"/>
            </a:p>
          </p:txBody>
        </p:sp>
        <p:sp>
          <p:nvSpPr>
            <p:cNvPr id="5245" name="Oval 45"/>
            <p:cNvSpPr>
              <a:spLocks noChangeArrowheads="1"/>
            </p:cNvSpPr>
            <p:nvPr/>
          </p:nvSpPr>
          <p:spPr bwMode="auto">
            <a:xfrm>
              <a:off x="3281" y="2975"/>
              <a:ext cx="55" cy="56"/>
            </a:xfrm>
            <a:prstGeom prst="ellipse">
              <a:avLst/>
            </a:prstGeom>
            <a:noFill/>
            <a:ln w="4445" cap="rnd">
              <a:solidFill>
                <a:srgbClr val="000000"/>
              </a:solidFill>
              <a:round/>
              <a:headEnd/>
              <a:tailEnd/>
            </a:ln>
          </p:spPr>
          <p:txBody>
            <a:bodyPr/>
            <a:lstStyle/>
            <a:p>
              <a:endParaRPr lang="fr-FR"/>
            </a:p>
          </p:txBody>
        </p:sp>
      </p:grpSp>
      <p:grpSp>
        <p:nvGrpSpPr>
          <p:cNvPr id="13" name="Group 46"/>
          <p:cNvGrpSpPr>
            <a:grpSpLocks/>
          </p:cNvGrpSpPr>
          <p:nvPr>
            <p:custDataLst>
              <p:tags r:id="rId23"/>
            </p:custDataLst>
          </p:nvPr>
        </p:nvGrpSpPr>
        <p:grpSpPr bwMode="auto">
          <a:xfrm>
            <a:off x="706408" y="2533673"/>
            <a:ext cx="38100" cy="38100"/>
            <a:chOff x="548" y="2860"/>
            <a:chExt cx="56" cy="56"/>
          </a:xfrm>
        </p:grpSpPr>
        <p:sp>
          <p:nvSpPr>
            <p:cNvPr id="5242" name="Oval 47"/>
            <p:cNvSpPr>
              <a:spLocks noChangeArrowheads="1"/>
            </p:cNvSpPr>
            <p:nvPr/>
          </p:nvSpPr>
          <p:spPr bwMode="auto">
            <a:xfrm>
              <a:off x="548" y="2860"/>
              <a:ext cx="56" cy="56"/>
            </a:xfrm>
            <a:prstGeom prst="ellipse">
              <a:avLst/>
            </a:prstGeom>
            <a:solidFill>
              <a:srgbClr val="000000"/>
            </a:solidFill>
            <a:ln w="0">
              <a:solidFill>
                <a:srgbClr val="000000"/>
              </a:solidFill>
              <a:round/>
              <a:headEnd/>
              <a:tailEnd/>
            </a:ln>
          </p:spPr>
          <p:txBody>
            <a:bodyPr/>
            <a:lstStyle/>
            <a:p>
              <a:endParaRPr lang="fr-FR"/>
            </a:p>
          </p:txBody>
        </p:sp>
        <p:sp>
          <p:nvSpPr>
            <p:cNvPr id="5243" name="Oval 48"/>
            <p:cNvSpPr>
              <a:spLocks noChangeArrowheads="1"/>
            </p:cNvSpPr>
            <p:nvPr/>
          </p:nvSpPr>
          <p:spPr bwMode="auto">
            <a:xfrm>
              <a:off x="548" y="2860"/>
              <a:ext cx="56" cy="56"/>
            </a:xfrm>
            <a:prstGeom prst="ellipse">
              <a:avLst/>
            </a:prstGeom>
            <a:noFill/>
            <a:ln w="4445" cap="rnd">
              <a:solidFill>
                <a:srgbClr val="000000"/>
              </a:solidFill>
              <a:round/>
              <a:headEnd/>
              <a:tailEnd/>
            </a:ln>
          </p:spPr>
          <p:txBody>
            <a:bodyPr/>
            <a:lstStyle/>
            <a:p>
              <a:endParaRPr lang="fr-FR"/>
            </a:p>
          </p:txBody>
        </p:sp>
      </p:grpSp>
      <p:grpSp>
        <p:nvGrpSpPr>
          <p:cNvPr id="14" name="Group 49"/>
          <p:cNvGrpSpPr>
            <a:grpSpLocks/>
          </p:cNvGrpSpPr>
          <p:nvPr>
            <p:custDataLst>
              <p:tags r:id="rId24"/>
            </p:custDataLst>
          </p:nvPr>
        </p:nvGrpSpPr>
        <p:grpSpPr bwMode="auto">
          <a:xfrm>
            <a:off x="2495520" y="2432073"/>
            <a:ext cx="38100" cy="39687"/>
            <a:chOff x="3167" y="2712"/>
            <a:chExt cx="56" cy="57"/>
          </a:xfrm>
        </p:grpSpPr>
        <p:sp>
          <p:nvSpPr>
            <p:cNvPr id="5240" name="Oval 50"/>
            <p:cNvSpPr>
              <a:spLocks noChangeArrowheads="1"/>
            </p:cNvSpPr>
            <p:nvPr/>
          </p:nvSpPr>
          <p:spPr bwMode="auto">
            <a:xfrm>
              <a:off x="3167" y="2712"/>
              <a:ext cx="56" cy="57"/>
            </a:xfrm>
            <a:prstGeom prst="ellipse">
              <a:avLst/>
            </a:prstGeom>
            <a:solidFill>
              <a:srgbClr val="000000"/>
            </a:solidFill>
            <a:ln w="0">
              <a:solidFill>
                <a:srgbClr val="000000"/>
              </a:solidFill>
              <a:round/>
              <a:headEnd/>
              <a:tailEnd/>
            </a:ln>
          </p:spPr>
          <p:txBody>
            <a:bodyPr/>
            <a:lstStyle/>
            <a:p>
              <a:endParaRPr lang="fr-FR"/>
            </a:p>
          </p:txBody>
        </p:sp>
        <p:sp>
          <p:nvSpPr>
            <p:cNvPr id="5241" name="Oval 51"/>
            <p:cNvSpPr>
              <a:spLocks noChangeArrowheads="1"/>
            </p:cNvSpPr>
            <p:nvPr/>
          </p:nvSpPr>
          <p:spPr bwMode="auto">
            <a:xfrm>
              <a:off x="3167" y="2712"/>
              <a:ext cx="56" cy="57"/>
            </a:xfrm>
            <a:prstGeom prst="ellipse">
              <a:avLst/>
            </a:prstGeom>
            <a:noFill/>
            <a:ln w="4445" cap="rnd">
              <a:solidFill>
                <a:srgbClr val="000000"/>
              </a:solidFill>
              <a:round/>
              <a:headEnd/>
              <a:tailEnd/>
            </a:ln>
          </p:spPr>
          <p:txBody>
            <a:bodyPr/>
            <a:lstStyle/>
            <a:p>
              <a:endParaRPr lang="fr-FR"/>
            </a:p>
          </p:txBody>
        </p:sp>
      </p:grpSp>
      <p:grpSp>
        <p:nvGrpSpPr>
          <p:cNvPr id="15" name="Group 52"/>
          <p:cNvGrpSpPr>
            <a:grpSpLocks/>
          </p:cNvGrpSpPr>
          <p:nvPr>
            <p:custDataLst>
              <p:tags r:id="rId25"/>
            </p:custDataLst>
          </p:nvPr>
        </p:nvGrpSpPr>
        <p:grpSpPr bwMode="auto">
          <a:xfrm>
            <a:off x="1723995" y="2508273"/>
            <a:ext cx="38100" cy="38100"/>
            <a:chOff x="2038" y="2823"/>
            <a:chExt cx="56" cy="56"/>
          </a:xfrm>
        </p:grpSpPr>
        <p:sp>
          <p:nvSpPr>
            <p:cNvPr id="5238" name="Oval 53"/>
            <p:cNvSpPr>
              <a:spLocks noChangeArrowheads="1"/>
            </p:cNvSpPr>
            <p:nvPr/>
          </p:nvSpPr>
          <p:spPr bwMode="auto">
            <a:xfrm>
              <a:off x="2038" y="2823"/>
              <a:ext cx="56" cy="56"/>
            </a:xfrm>
            <a:prstGeom prst="ellipse">
              <a:avLst/>
            </a:prstGeom>
            <a:solidFill>
              <a:srgbClr val="000000"/>
            </a:solidFill>
            <a:ln w="0">
              <a:solidFill>
                <a:srgbClr val="000000"/>
              </a:solidFill>
              <a:round/>
              <a:headEnd/>
              <a:tailEnd/>
            </a:ln>
          </p:spPr>
          <p:txBody>
            <a:bodyPr/>
            <a:lstStyle/>
            <a:p>
              <a:endParaRPr lang="fr-FR"/>
            </a:p>
          </p:txBody>
        </p:sp>
        <p:sp>
          <p:nvSpPr>
            <p:cNvPr id="5239" name="Oval 54"/>
            <p:cNvSpPr>
              <a:spLocks noChangeArrowheads="1"/>
            </p:cNvSpPr>
            <p:nvPr/>
          </p:nvSpPr>
          <p:spPr bwMode="auto">
            <a:xfrm>
              <a:off x="2038" y="2823"/>
              <a:ext cx="56" cy="56"/>
            </a:xfrm>
            <a:prstGeom prst="ellipse">
              <a:avLst/>
            </a:prstGeom>
            <a:noFill/>
            <a:ln w="4445" cap="rnd">
              <a:solidFill>
                <a:srgbClr val="000000"/>
              </a:solidFill>
              <a:round/>
              <a:headEnd/>
              <a:tailEnd/>
            </a:ln>
          </p:spPr>
          <p:txBody>
            <a:bodyPr/>
            <a:lstStyle/>
            <a:p>
              <a:endParaRPr lang="fr-FR"/>
            </a:p>
          </p:txBody>
        </p:sp>
      </p:grpSp>
      <p:sp>
        <p:nvSpPr>
          <p:cNvPr id="5147" name="Rectangle 55"/>
          <p:cNvSpPr>
            <a:spLocks noChangeArrowheads="1"/>
          </p:cNvSpPr>
          <p:nvPr>
            <p:custDataLst>
              <p:tags r:id="rId26"/>
            </p:custDataLst>
          </p:nvPr>
        </p:nvSpPr>
        <p:spPr bwMode="auto">
          <a:xfrm>
            <a:off x="538133" y="2581298"/>
            <a:ext cx="407987" cy="122237"/>
          </a:xfrm>
          <a:prstGeom prst="rect">
            <a:avLst/>
          </a:prstGeom>
          <a:noFill/>
          <a:ln w="9525">
            <a:noFill/>
            <a:miter lim="800000"/>
            <a:headEnd/>
            <a:tailEnd/>
          </a:ln>
        </p:spPr>
        <p:txBody>
          <a:bodyPr lIns="0" tIns="0" rIns="0" bIns="0"/>
          <a:lstStyle/>
          <a:p>
            <a:endParaRPr lang="fr-FR"/>
          </a:p>
        </p:txBody>
      </p:sp>
      <p:sp>
        <p:nvSpPr>
          <p:cNvPr id="5148" name="Rectangle 56"/>
          <p:cNvSpPr>
            <a:spLocks noChangeArrowheads="1"/>
          </p:cNvSpPr>
          <p:nvPr>
            <p:custDataLst>
              <p:tags r:id="rId27"/>
            </p:custDataLst>
          </p:nvPr>
        </p:nvSpPr>
        <p:spPr bwMode="auto">
          <a:xfrm>
            <a:off x="908020" y="2579710"/>
            <a:ext cx="46488" cy="92333"/>
          </a:xfrm>
          <a:prstGeom prst="rect">
            <a:avLst/>
          </a:prstGeom>
          <a:noFill/>
          <a:ln w="9525">
            <a:noFill/>
            <a:miter lim="800000"/>
            <a:headEnd/>
            <a:tailEnd/>
          </a:ln>
        </p:spPr>
        <p:txBody>
          <a:bodyPr wrap="none" lIns="0" tIns="0" rIns="0" bIns="0">
            <a:spAutoFit/>
          </a:bodyPr>
          <a:lstStyle/>
          <a:p>
            <a:r>
              <a:rPr lang="fr-FR" sz="600">
                <a:latin typeface="Courier" pitchFamily="49" charset="0"/>
              </a:rPr>
              <a:t> </a:t>
            </a:r>
            <a:endParaRPr lang="fr-FR"/>
          </a:p>
        </p:txBody>
      </p:sp>
      <p:sp>
        <p:nvSpPr>
          <p:cNvPr id="5149" name="Rectangle 57"/>
          <p:cNvSpPr>
            <a:spLocks noChangeArrowheads="1"/>
          </p:cNvSpPr>
          <p:nvPr>
            <p:custDataLst>
              <p:tags r:id="rId28"/>
            </p:custDataLst>
          </p:nvPr>
        </p:nvSpPr>
        <p:spPr bwMode="auto">
          <a:xfrm>
            <a:off x="1273145" y="2506685"/>
            <a:ext cx="278923" cy="92333"/>
          </a:xfrm>
          <a:prstGeom prst="rect">
            <a:avLst/>
          </a:prstGeom>
          <a:noFill/>
          <a:ln w="9525">
            <a:noFill/>
            <a:miter lim="800000"/>
            <a:headEnd/>
            <a:tailEnd/>
          </a:ln>
        </p:spPr>
        <p:txBody>
          <a:bodyPr wrap="none" lIns="0" tIns="0" rIns="0" bIns="0">
            <a:spAutoFit/>
          </a:bodyPr>
          <a:lstStyle/>
          <a:p>
            <a:r>
              <a:rPr lang="fr-FR" sz="600">
                <a:latin typeface="Courier" pitchFamily="49" charset="0"/>
              </a:rPr>
              <a:t>Regina</a:t>
            </a:r>
            <a:endParaRPr lang="fr-FR"/>
          </a:p>
        </p:txBody>
      </p:sp>
      <p:sp>
        <p:nvSpPr>
          <p:cNvPr id="5150" name="Rectangle 58"/>
          <p:cNvSpPr>
            <a:spLocks noChangeArrowheads="1"/>
          </p:cNvSpPr>
          <p:nvPr>
            <p:custDataLst>
              <p:tags r:id="rId29"/>
            </p:custDataLst>
          </p:nvPr>
        </p:nvSpPr>
        <p:spPr bwMode="auto">
          <a:xfrm>
            <a:off x="1582708" y="2506685"/>
            <a:ext cx="46488" cy="92333"/>
          </a:xfrm>
          <a:prstGeom prst="rect">
            <a:avLst/>
          </a:prstGeom>
          <a:noFill/>
          <a:ln w="9525">
            <a:noFill/>
            <a:miter lim="800000"/>
            <a:headEnd/>
            <a:tailEnd/>
          </a:ln>
        </p:spPr>
        <p:txBody>
          <a:bodyPr wrap="none" lIns="0" tIns="0" rIns="0" bIns="0">
            <a:spAutoFit/>
          </a:bodyPr>
          <a:lstStyle/>
          <a:p>
            <a:r>
              <a:rPr lang="fr-FR" sz="600">
                <a:latin typeface="Courier" pitchFamily="49" charset="0"/>
              </a:rPr>
              <a:t> </a:t>
            </a:r>
            <a:endParaRPr lang="fr-FR"/>
          </a:p>
        </p:txBody>
      </p:sp>
      <p:sp>
        <p:nvSpPr>
          <p:cNvPr id="5151" name="Rectangle 59"/>
          <p:cNvSpPr>
            <a:spLocks noChangeArrowheads="1"/>
          </p:cNvSpPr>
          <p:nvPr>
            <p:custDataLst>
              <p:tags r:id="rId30"/>
            </p:custDataLst>
          </p:nvPr>
        </p:nvSpPr>
        <p:spPr bwMode="auto">
          <a:xfrm>
            <a:off x="2062133" y="2525735"/>
            <a:ext cx="344487" cy="122238"/>
          </a:xfrm>
          <a:prstGeom prst="rect">
            <a:avLst/>
          </a:prstGeom>
          <a:noFill/>
          <a:ln w="9525">
            <a:noFill/>
            <a:miter lim="800000"/>
            <a:headEnd/>
            <a:tailEnd/>
          </a:ln>
        </p:spPr>
        <p:txBody>
          <a:bodyPr wrap="none" lIns="0" tIns="0" rIns="0" bIns="0"/>
          <a:lstStyle/>
          <a:p>
            <a:r>
              <a:rPr lang="fr-FR" sz="600">
                <a:latin typeface="Courier" pitchFamily="49" charset="0"/>
              </a:rPr>
              <a:t>Sudbury</a:t>
            </a:r>
            <a:endParaRPr lang="fr-FR"/>
          </a:p>
        </p:txBody>
      </p:sp>
      <p:sp>
        <p:nvSpPr>
          <p:cNvPr id="5152" name="Rectangle 60"/>
          <p:cNvSpPr>
            <a:spLocks noChangeArrowheads="1"/>
          </p:cNvSpPr>
          <p:nvPr>
            <p:custDataLst>
              <p:tags r:id="rId31"/>
            </p:custDataLst>
          </p:nvPr>
        </p:nvSpPr>
        <p:spPr bwMode="auto">
          <a:xfrm>
            <a:off x="2514570" y="2473348"/>
            <a:ext cx="46488" cy="92333"/>
          </a:xfrm>
          <a:prstGeom prst="rect">
            <a:avLst/>
          </a:prstGeom>
          <a:noFill/>
          <a:ln w="9525">
            <a:noFill/>
            <a:miter lim="800000"/>
            <a:headEnd/>
            <a:tailEnd/>
          </a:ln>
        </p:spPr>
        <p:txBody>
          <a:bodyPr wrap="none" lIns="0" tIns="0" rIns="0" bIns="0">
            <a:spAutoFit/>
          </a:bodyPr>
          <a:lstStyle/>
          <a:p>
            <a:r>
              <a:rPr lang="fr-FR" sz="600">
                <a:latin typeface="Courier" pitchFamily="49" charset="0"/>
              </a:rPr>
              <a:t> </a:t>
            </a:r>
            <a:endParaRPr lang="fr-FR"/>
          </a:p>
        </p:txBody>
      </p:sp>
      <p:sp>
        <p:nvSpPr>
          <p:cNvPr id="5153" name="Rectangle 61"/>
          <p:cNvSpPr>
            <a:spLocks noChangeArrowheads="1"/>
          </p:cNvSpPr>
          <p:nvPr>
            <p:custDataLst>
              <p:tags r:id="rId32"/>
            </p:custDataLst>
          </p:nvPr>
        </p:nvSpPr>
        <p:spPr bwMode="auto">
          <a:xfrm>
            <a:off x="2168495" y="2636860"/>
            <a:ext cx="438150" cy="128588"/>
          </a:xfrm>
          <a:prstGeom prst="rect">
            <a:avLst/>
          </a:prstGeom>
          <a:noFill/>
          <a:ln w="9525">
            <a:noFill/>
            <a:miter lim="800000"/>
            <a:headEnd/>
            <a:tailEnd/>
          </a:ln>
        </p:spPr>
        <p:txBody>
          <a:bodyPr lIns="0" tIns="0" rIns="0" bIns="0"/>
          <a:lstStyle/>
          <a:p>
            <a:endParaRPr lang="fr-FR"/>
          </a:p>
        </p:txBody>
      </p:sp>
      <p:sp>
        <p:nvSpPr>
          <p:cNvPr id="5154" name="Rectangle 62"/>
          <p:cNvSpPr>
            <a:spLocks noChangeArrowheads="1"/>
          </p:cNvSpPr>
          <p:nvPr>
            <p:custDataLst>
              <p:tags r:id="rId33"/>
            </p:custDataLst>
          </p:nvPr>
        </p:nvSpPr>
        <p:spPr bwMode="auto">
          <a:xfrm>
            <a:off x="2920970" y="2665435"/>
            <a:ext cx="46488" cy="92333"/>
          </a:xfrm>
          <a:prstGeom prst="rect">
            <a:avLst/>
          </a:prstGeom>
          <a:noFill/>
          <a:ln w="9525">
            <a:noFill/>
            <a:miter lim="800000"/>
            <a:headEnd/>
            <a:tailEnd/>
          </a:ln>
        </p:spPr>
        <p:txBody>
          <a:bodyPr wrap="none" lIns="0" tIns="0" rIns="0" bIns="0">
            <a:spAutoFit/>
          </a:bodyPr>
          <a:lstStyle/>
          <a:p>
            <a:r>
              <a:rPr lang="fr-FR" sz="600">
                <a:latin typeface="Courier" pitchFamily="49" charset="0"/>
              </a:rPr>
              <a:t> </a:t>
            </a:r>
            <a:endParaRPr lang="fr-FR"/>
          </a:p>
        </p:txBody>
      </p:sp>
      <p:sp>
        <p:nvSpPr>
          <p:cNvPr id="5155" name="Rectangle 63"/>
          <p:cNvSpPr>
            <a:spLocks noChangeArrowheads="1"/>
          </p:cNvSpPr>
          <p:nvPr>
            <p:custDataLst>
              <p:tags r:id="rId34"/>
            </p:custDataLst>
          </p:nvPr>
        </p:nvSpPr>
        <p:spPr bwMode="auto">
          <a:xfrm>
            <a:off x="1577945" y="2593998"/>
            <a:ext cx="371897" cy="92333"/>
          </a:xfrm>
          <a:prstGeom prst="rect">
            <a:avLst/>
          </a:prstGeom>
          <a:noFill/>
          <a:ln w="9525">
            <a:noFill/>
            <a:miter lim="800000"/>
            <a:headEnd/>
            <a:tailEnd/>
          </a:ln>
        </p:spPr>
        <p:txBody>
          <a:bodyPr wrap="none" lIns="0" tIns="0" rIns="0" bIns="0">
            <a:spAutoFit/>
          </a:bodyPr>
          <a:lstStyle/>
          <a:p>
            <a:r>
              <a:rPr lang="fr-FR" sz="600">
                <a:latin typeface="Courier" pitchFamily="49" charset="0"/>
              </a:rPr>
              <a:t>Winnipeg</a:t>
            </a:r>
            <a:endParaRPr lang="fr-FR"/>
          </a:p>
        </p:txBody>
      </p:sp>
      <p:sp>
        <p:nvSpPr>
          <p:cNvPr id="5156" name="Rectangle 64"/>
          <p:cNvSpPr>
            <a:spLocks noChangeArrowheads="1"/>
          </p:cNvSpPr>
          <p:nvPr>
            <p:custDataLst>
              <p:tags r:id="rId35"/>
            </p:custDataLst>
          </p:nvPr>
        </p:nvSpPr>
        <p:spPr bwMode="auto">
          <a:xfrm>
            <a:off x="2092295" y="2557485"/>
            <a:ext cx="46488" cy="92333"/>
          </a:xfrm>
          <a:prstGeom prst="rect">
            <a:avLst/>
          </a:prstGeom>
          <a:noFill/>
          <a:ln w="9525">
            <a:noFill/>
            <a:miter lim="800000"/>
            <a:headEnd/>
            <a:tailEnd/>
          </a:ln>
        </p:spPr>
        <p:txBody>
          <a:bodyPr wrap="none" lIns="0" tIns="0" rIns="0" bIns="0">
            <a:spAutoFit/>
          </a:bodyPr>
          <a:lstStyle/>
          <a:p>
            <a:r>
              <a:rPr lang="fr-FR" sz="600">
                <a:latin typeface="Courier" pitchFamily="49" charset="0"/>
              </a:rPr>
              <a:t> </a:t>
            </a:r>
            <a:endParaRPr lang="fr-FR"/>
          </a:p>
        </p:txBody>
      </p:sp>
      <p:sp>
        <p:nvSpPr>
          <p:cNvPr id="5157" name="Line 65"/>
          <p:cNvSpPr>
            <a:spLocks noChangeShapeType="1"/>
          </p:cNvSpPr>
          <p:nvPr>
            <p:custDataLst>
              <p:tags r:id="rId36"/>
            </p:custDataLst>
          </p:nvPr>
        </p:nvSpPr>
        <p:spPr bwMode="auto">
          <a:xfrm flipH="1">
            <a:off x="1290608" y="2424135"/>
            <a:ext cx="1131887" cy="2635250"/>
          </a:xfrm>
          <a:prstGeom prst="line">
            <a:avLst/>
          </a:prstGeom>
          <a:noFill/>
          <a:ln w="8890" cap="rnd">
            <a:solidFill>
              <a:schemeClr val="accent5"/>
            </a:solidFill>
            <a:round/>
            <a:headEnd/>
            <a:tailEnd/>
          </a:ln>
        </p:spPr>
        <p:txBody>
          <a:bodyPr/>
          <a:lstStyle/>
          <a:p>
            <a:endParaRPr lang="fr-CA"/>
          </a:p>
        </p:txBody>
      </p:sp>
      <p:sp>
        <p:nvSpPr>
          <p:cNvPr id="5158" name="Line 66"/>
          <p:cNvSpPr>
            <a:spLocks noChangeShapeType="1"/>
          </p:cNvSpPr>
          <p:nvPr>
            <p:custDataLst>
              <p:tags r:id="rId37"/>
            </p:custDataLst>
          </p:nvPr>
        </p:nvSpPr>
        <p:spPr bwMode="auto">
          <a:xfrm>
            <a:off x="2871758" y="2301898"/>
            <a:ext cx="2405062" cy="2643187"/>
          </a:xfrm>
          <a:prstGeom prst="line">
            <a:avLst/>
          </a:prstGeom>
          <a:noFill/>
          <a:ln w="8890" cap="rnd">
            <a:solidFill>
              <a:schemeClr val="accent5"/>
            </a:solidFill>
            <a:round/>
            <a:headEnd/>
            <a:tailEnd/>
          </a:ln>
        </p:spPr>
        <p:txBody>
          <a:bodyPr/>
          <a:lstStyle/>
          <a:p>
            <a:endParaRPr lang="fr-CA"/>
          </a:p>
        </p:txBody>
      </p:sp>
      <p:sp>
        <p:nvSpPr>
          <p:cNvPr id="5159" name="Freeform 67"/>
          <p:cNvSpPr>
            <a:spLocks/>
          </p:cNvSpPr>
          <p:nvPr>
            <p:custDataLst>
              <p:tags r:id="rId38"/>
            </p:custDataLst>
          </p:nvPr>
        </p:nvSpPr>
        <p:spPr bwMode="auto">
          <a:xfrm>
            <a:off x="3811558" y="5805510"/>
            <a:ext cx="1139825" cy="493713"/>
          </a:xfrm>
          <a:custGeom>
            <a:avLst/>
            <a:gdLst>
              <a:gd name="T0" fmla="*/ 1139825 w 1667"/>
              <a:gd name="T1" fmla="*/ 0 h 722"/>
              <a:gd name="T2" fmla="*/ 1106321 w 1667"/>
              <a:gd name="T3" fmla="*/ 28720 h 722"/>
              <a:gd name="T4" fmla="*/ 1078971 w 1667"/>
              <a:gd name="T5" fmla="*/ 39661 h 722"/>
              <a:gd name="T6" fmla="*/ 1059825 w 1667"/>
              <a:gd name="T7" fmla="*/ 56073 h 722"/>
              <a:gd name="T8" fmla="*/ 1033843 w 1667"/>
              <a:gd name="T9" fmla="*/ 61543 h 722"/>
              <a:gd name="T10" fmla="*/ 1015381 w 1667"/>
              <a:gd name="T11" fmla="*/ 77271 h 722"/>
              <a:gd name="T12" fmla="*/ 996920 w 1667"/>
              <a:gd name="T13" fmla="*/ 94366 h 722"/>
              <a:gd name="T14" fmla="*/ 968885 w 1667"/>
              <a:gd name="T15" fmla="*/ 105307 h 722"/>
              <a:gd name="T16" fmla="*/ 942903 w 1667"/>
              <a:gd name="T17" fmla="*/ 115564 h 722"/>
              <a:gd name="T18" fmla="*/ 915552 w 1667"/>
              <a:gd name="T19" fmla="*/ 115564 h 722"/>
              <a:gd name="T20" fmla="*/ 888202 w 1667"/>
              <a:gd name="T21" fmla="*/ 131976 h 722"/>
              <a:gd name="T22" fmla="*/ 862219 w 1667"/>
              <a:gd name="T23" fmla="*/ 136763 h 722"/>
              <a:gd name="T24" fmla="*/ 843074 w 1667"/>
              <a:gd name="T25" fmla="*/ 153858 h 722"/>
              <a:gd name="T26" fmla="*/ 816407 w 1667"/>
              <a:gd name="T27" fmla="*/ 158645 h 722"/>
              <a:gd name="T28" fmla="*/ 787690 w 1667"/>
              <a:gd name="T29" fmla="*/ 175056 h 722"/>
              <a:gd name="T30" fmla="*/ 762391 w 1667"/>
              <a:gd name="T31" fmla="*/ 175056 h 722"/>
              <a:gd name="T32" fmla="*/ 733673 w 1667"/>
              <a:gd name="T33" fmla="*/ 175056 h 722"/>
              <a:gd name="T34" fmla="*/ 706322 w 1667"/>
              <a:gd name="T35" fmla="*/ 180527 h 722"/>
              <a:gd name="T36" fmla="*/ 680339 w 1667"/>
              <a:gd name="T37" fmla="*/ 185313 h 722"/>
              <a:gd name="T38" fmla="*/ 642733 w 1667"/>
              <a:gd name="T39" fmla="*/ 202409 h 722"/>
              <a:gd name="T40" fmla="*/ 616750 w 1667"/>
              <a:gd name="T41" fmla="*/ 213350 h 722"/>
              <a:gd name="T42" fmla="*/ 590083 w 1667"/>
              <a:gd name="T43" fmla="*/ 224291 h 722"/>
              <a:gd name="T44" fmla="*/ 553160 w 1667"/>
              <a:gd name="T45" fmla="*/ 229077 h 722"/>
              <a:gd name="T46" fmla="*/ 526494 w 1667"/>
              <a:gd name="T47" fmla="*/ 245489 h 722"/>
              <a:gd name="T48" fmla="*/ 490255 w 1667"/>
              <a:gd name="T49" fmla="*/ 250959 h 722"/>
              <a:gd name="T50" fmla="*/ 454016 w 1667"/>
              <a:gd name="T51" fmla="*/ 267371 h 722"/>
              <a:gd name="T52" fmla="*/ 379486 w 1667"/>
              <a:gd name="T53" fmla="*/ 272841 h 722"/>
              <a:gd name="T54" fmla="*/ 343247 w 1667"/>
              <a:gd name="T55" fmla="*/ 282415 h 722"/>
              <a:gd name="T56" fmla="*/ 317948 w 1667"/>
              <a:gd name="T57" fmla="*/ 287885 h 722"/>
              <a:gd name="T58" fmla="*/ 290597 w 1667"/>
              <a:gd name="T59" fmla="*/ 298826 h 722"/>
              <a:gd name="T60" fmla="*/ 263247 w 1667"/>
              <a:gd name="T61" fmla="*/ 309767 h 722"/>
              <a:gd name="T62" fmla="*/ 235897 w 1667"/>
              <a:gd name="T63" fmla="*/ 326179 h 722"/>
              <a:gd name="T64" fmla="*/ 209230 w 1667"/>
              <a:gd name="T65" fmla="*/ 336436 h 722"/>
              <a:gd name="T66" fmla="*/ 190769 w 1667"/>
              <a:gd name="T67" fmla="*/ 353531 h 722"/>
              <a:gd name="T68" fmla="*/ 163418 w 1667"/>
              <a:gd name="T69" fmla="*/ 358318 h 722"/>
              <a:gd name="T70" fmla="*/ 136752 w 1667"/>
              <a:gd name="T71" fmla="*/ 375413 h 722"/>
              <a:gd name="T72" fmla="*/ 108718 w 1667"/>
              <a:gd name="T73" fmla="*/ 385671 h 722"/>
              <a:gd name="T74" fmla="*/ 99829 w 1667"/>
              <a:gd name="T75" fmla="*/ 428067 h 722"/>
              <a:gd name="T76" fmla="*/ 90256 w 1667"/>
              <a:gd name="T77" fmla="*/ 445162 h 722"/>
              <a:gd name="T78" fmla="*/ 63590 w 1667"/>
              <a:gd name="T79" fmla="*/ 456103 h 722"/>
              <a:gd name="T80" fmla="*/ 36239 w 1667"/>
              <a:gd name="T81" fmla="*/ 461574 h 722"/>
              <a:gd name="T82" fmla="*/ 17778 w 1667"/>
              <a:gd name="T83" fmla="*/ 477301 h 722"/>
              <a:gd name="T84" fmla="*/ 0 w 1667"/>
              <a:gd name="T85" fmla="*/ 493713 h 722"/>
              <a:gd name="T86" fmla="*/ 2051 w 1667"/>
              <a:gd name="T87" fmla="*/ 493713 h 7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67"/>
              <a:gd name="T133" fmla="*/ 0 h 722"/>
              <a:gd name="T134" fmla="*/ 1667 w 1667"/>
              <a:gd name="T135" fmla="*/ 722 h 72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67" h="722">
                <a:moveTo>
                  <a:pt x="1667" y="0"/>
                </a:moveTo>
                <a:lnTo>
                  <a:pt x="1618" y="42"/>
                </a:lnTo>
                <a:lnTo>
                  <a:pt x="1578" y="58"/>
                </a:lnTo>
                <a:lnTo>
                  <a:pt x="1550" y="82"/>
                </a:lnTo>
                <a:lnTo>
                  <a:pt x="1512" y="90"/>
                </a:lnTo>
                <a:lnTo>
                  <a:pt x="1485" y="113"/>
                </a:lnTo>
                <a:lnTo>
                  <a:pt x="1458" y="138"/>
                </a:lnTo>
                <a:lnTo>
                  <a:pt x="1417" y="154"/>
                </a:lnTo>
                <a:lnTo>
                  <a:pt x="1379" y="169"/>
                </a:lnTo>
                <a:lnTo>
                  <a:pt x="1339" y="169"/>
                </a:lnTo>
                <a:lnTo>
                  <a:pt x="1299" y="193"/>
                </a:lnTo>
                <a:lnTo>
                  <a:pt x="1261" y="200"/>
                </a:lnTo>
                <a:lnTo>
                  <a:pt x="1233" y="225"/>
                </a:lnTo>
                <a:lnTo>
                  <a:pt x="1194" y="232"/>
                </a:lnTo>
                <a:lnTo>
                  <a:pt x="1152" y="256"/>
                </a:lnTo>
                <a:lnTo>
                  <a:pt x="1115" y="256"/>
                </a:lnTo>
                <a:lnTo>
                  <a:pt x="1073" y="256"/>
                </a:lnTo>
                <a:lnTo>
                  <a:pt x="1033" y="264"/>
                </a:lnTo>
                <a:lnTo>
                  <a:pt x="995" y="271"/>
                </a:lnTo>
                <a:lnTo>
                  <a:pt x="940" y="296"/>
                </a:lnTo>
                <a:lnTo>
                  <a:pt x="902" y="312"/>
                </a:lnTo>
                <a:lnTo>
                  <a:pt x="863" y="328"/>
                </a:lnTo>
                <a:lnTo>
                  <a:pt x="809" y="335"/>
                </a:lnTo>
                <a:lnTo>
                  <a:pt x="770" y="359"/>
                </a:lnTo>
                <a:lnTo>
                  <a:pt x="717" y="367"/>
                </a:lnTo>
                <a:lnTo>
                  <a:pt x="664" y="391"/>
                </a:lnTo>
                <a:lnTo>
                  <a:pt x="555" y="399"/>
                </a:lnTo>
                <a:lnTo>
                  <a:pt x="502" y="413"/>
                </a:lnTo>
                <a:lnTo>
                  <a:pt x="465" y="421"/>
                </a:lnTo>
                <a:lnTo>
                  <a:pt x="425" y="437"/>
                </a:lnTo>
                <a:lnTo>
                  <a:pt x="385" y="453"/>
                </a:lnTo>
                <a:lnTo>
                  <a:pt x="345" y="477"/>
                </a:lnTo>
                <a:lnTo>
                  <a:pt x="306" y="492"/>
                </a:lnTo>
                <a:lnTo>
                  <a:pt x="279" y="517"/>
                </a:lnTo>
                <a:lnTo>
                  <a:pt x="239" y="524"/>
                </a:lnTo>
                <a:lnTo>
                  <a:pt x="200" y="549"/>
                </a:lnTo>
                <a:lnTo>
                  <a:pt x="159" y="564"/>
                </a:lnTo>
                <a:lnTo>
                  <a:pt x="146" y="626"/>
                </a:lnTo>
                <a:lnTo>
                  <a:pt x="132" y="651"/>
                </a:lnTo>
                <a:lnTo>
                  <a:pt x="93" y="667"/>
                </a:lnTo>
                <a:lnTo>
                  <a:pt x="53" y="675"/>
                </a:lnTo>
                <a:lnTo>
                  <a:pt x="26" y="698"/>
                </a:lnTo>
                <a:lnTo>
                  <a:pt x="0" y="722"/>
                </a:lnTo>
                <a:lnTo>
                  <a:pt x="3" y="722"/>
                </a:lnTo>
              </a:path>
            </a:pathLst>
          </a:custGeom>
          <a:noFill/>
          <a:ln w="14605" cap="rnd">
            <a:solidFill>
              <a:schemeClr val="tx1"/>
            </a:solidFill>
            <a:prstDash val="solid"/>
            <a:round/>
            <a:headEnd/>
            <a:tailEnd/>
          </a:ln>
        </p:spPr>
        <p:txBody>
          <a:bodyPr/>
          <a:lstStyle/>
          <a:p>
            <a:endParaRPr lang="fr-CA"/>
          </a:p>
        </p:txBody>
      </p:sp>
      <p:sp>
        <p:nvSpPr>
          <p:cNvPr id="5160" name="Rectangle 68"/>
          <p:cNvSpPr>
            <a:spLocks noChangeArrowheads="1"/>
          </p:cNvSpPr>
          <p:nvPr>
            <p:custDataLst>
              <p:tags r:id="rId39"/>
            </p:custDataLst>
          </p:nvPr>
        </p:nvSpPr>
        <p:spPr bwMode="auto">
          <a:xfrm>
            <a:off x="4508470" y="5691210"/>
            <a:ext cx="490538" cy="138499"/>
          </a:xfrm>
          <a:prstGeom prst="rect">
            <a:avLst/>
          </a:prstGeom>
          <a:noFill/>
          <a:ln w="9525">
            <a:noFill/>
            <a:miter lim="800000"/>
            <a:headEnd/>
            <a:tailEnd/>
          </a:ln>
        </p:spPr>
        <p:txBody>
          <a:bodyPr lIns="0" tIns="0" rIns="0" bIns="0">
            <a:spAutoFit/>
          </a:bodyPr>
          <a:lstStyle/>
          <a:p>
            <a:r>
              <a:rPr lang="fr-FR" sz="900" b="1" dirty="0"/>
              <a:t>Québec</a:t>
            </a:r>
            <a:endParaRPr lang="fr-FR" dirty="0"/>
          </a:p>
        </p:txBody>
      </p:sp>
      <p:sp>
        <p:nvSpPr>
          <p:cNvPr id="5161" name="Rectangle 69"/>
          <p:cNvSpPr>
            <a:spLocks noChangeArrowheads="1"/>
          </p:cNvSpPr>
          <p:nvPr>
            <p:custDataLst>
              <p:tags r:id="rId40"/>
            </p:custDataLst>
          </p:nvPr>
        </p:nvSpPr>
        <p:spPr bwMode="auto">
          <a:xfrm>
            <a:off x="4559270" y="5830910"/>
            <a:ext cx="469900" cy="14288"/>
          </a:xfrm>
          <a:prstGeom prst="rect">
            <a:avLst/>
          </a:prstGeom>
          <a:solidFill>
            <a:schemeClr val="bg1"/>
          </a:solidFill>
          <a:ln w="9525">
            <a:noFill/>
            <a:miter lim="800000"/>
            <a:headEnd/>
            <a:tailEnd/>
          </a:ln>
        </p:spPr>
        <p:txBody>
          <a:bodyPr/>
          <a:lstStyle/>
          <a:p>
            <a:endParaRPr lang="fr-FR"/>
          </a:p>
        </p:txBody>
      </p:sp>
      <p:sp>
        <p:nvSpPr>
          <p:cNvPr id="5162" name="Rectangle 71"/>
          <p:cNvSpPr>
            <a:spLocks noChangeArrowheads="1"/>
          </p:cNvSpPr>
          <p:nvPr>
            <p:custDataLst>
              <p:tags r:id="rId41"/>
            </p:custDataLst>
          </p:nvPr>
        </p:nvSpPr>
        <p:spPr bwMode="auto">
          <a:xfrm>
            <a:off x="2419320" y="6118248"/>
            <a:ext cx="576263" cy="138499"/>
          </a:xfrm>
          <a:prstGeom prst="rect">
            <a:avLst/>
          </a:prstGeom>
          <a:noFill/>
          <a:ln w="9525">
            <a:noFill/>
            <a:miter lim="800000"/>
            <a:headEnd/>
            <a:tailEnd/>
          </a:ln>
        </p:spPr>
        <p:txBody>
          <a:bodyPr lIns="0" tIns="0" rIns="0" bIns="0">
            <a:spAutoFit/>
          </a:bodyPr>
          <a:lstStyle/>
          <a:p>
            <a:r>
              <a:rPr lang="fr-FR" sz="900" b="1"/>
              <a:t>Outaouais</a:t>
            </a:r>
            <a:endParaRPr lang="fr-FR"/>
          </a:p>
        </p:txBody>
      </p:sp>
      <p:sp>
        <p:nvSpPr>
          <p:cNvPr id="5163" name="Rectangle 72"/>
          <p:cNvSpPr>
            <a:spLocks noChangeArrowheads="1"/>
          </p:cNvSpPr>
          <p:nvPr>
            <p:custDataLst>
              <p:tags r:id="rId42"/>
            </p:custDataLst>
          </p:nvPr>
        </p:nvSpPr>
        <p:spPr bwMode="auto">
          <a:xfrm>
            <a:off x="2358985" y="6245267"/>
            <a:ext cx="625475" cy="12700"/>
          </a:xfrm>
          <a:prstGeom prst="rect">
            <a:avLst/>
          </a:prstGeom>
          <a:solidFill>
            <a:schemeClr val="bg1"/>
          </a:solidFill>
          <a:ln w="9525">
            <a:noFill/>
            <a:miter lim="800000"/>
            <a:headEnd/>
            <a:tailEnd/>
          </a:ln>
        </p:spPr>
        <p:txBody>
          <a:bodyPr/>
          <a:lstStyle/>
          <a:p>
            <a:endParaRPr lang="fr-FR"/>
          </a:p>
        </p:txBody>
      </p:sp>
      <p:sp>
        <p:nvSpPr>
          <p:cNvPr id="5164" name="Rectangle 74"/>
          <p:cNvSpPr>
            <a:spLocks noChangeArrowheads="1"/>
          </p:cNvSpPr>
          <p:nvPr>
            <p:custDataLst>
              <p:tags r:id="rId43"/>
            </p:custDataLst>
          </p:nvPr>
        </p:nvSpPr>
        <p:spPr bwMode="auto">
          <a:xfrm>
            <a:off x="2492345" y="6483373"/>
            <a:ext cx="503238" cy="138499"/>
          </a:xfrm>
          <a:prstGeom prst="rect">
            <a:avLst/>
          </a:prstGeom>
          <a:noFill/>
          <a:ln w="9525">
            <a:noFill/>
            <a:miter lim="800000"/>
            <a:headEnd/>
            <a:tailEnd/>
          </a:ln>
        </p:spPr>
        <p:txBody>
          <a:bodyPr lIns="0" tIns="0" rIns="0" bIns="0">
            <a:spAutoFit/>
          </a:bodyPr>
          <a:lstStyle/>
          <a:p>
            <a:r>
              <a:rPr lang="fr-FR" sz="900" b="1"/>
              <a:t>Ottawa</a:t>
            </a:r>
            <a:endParaRPr lang="fr-FR"/>
          </a:p>
        </p:txBody>
      </p:sp>
      <p:sp>
        <p:nvSpPr>
          <p:cNvPr id="5165" name="Rectangle 75"/>
          <p:cNvSpPr>
            <a:spLocks noChangeArrowheads="1"/>
          </p:cNvSpPr>
          <p:nvPr>
            <p:custDataLst>
              <p:tags r:id="rId44"/>
            </p:custDataLst>
          </p:nvPr>
        </p:nvSpPr>
        <p:spPr bwMode="auto">
          <a:xfrm>
            <a:off x="2517745" y="6629423"/>
            <a:ext cx="428625" cy="14287"/>
          </a:xfrm>
          <a:prstGeom prst="rect">
            <a:avLst/>
          </a:prstGeom>
          <a:solidFill>
            <a:schemeClr val="bg1"/>
          </a:solidFill>
          <a:ln w="9525">
            <a:noFill/>
            <a:miter lim="800000"/>
            <a:headEnd/>
            <a:tailEnd/>
          </a:ln>
        </p:spPr>
        <p:txBody>
          <a:bodyPr/>
          <a:lstStyle/>
          <a:p>
            <a:endParaRPr lang="fr-FR"/>
          </a:p>
        </p:txBody>
      </p:sp>
      <p:sp>
        <p:nvSpPr>
          <p:cNvPr id="5166" name="Rectangle 76"/>
          <p:cNvSpPr>
            <a:spLocks noChangeArrowheads="1"/>
          </p:cNvSpPr>
          <p:nvPr>
            <p:custDataLst>
              <p:tags r:id="rId45"/>
            </p:custDataLst>
          </p:nvPr>
        </p:nvSpPr>
        <p:spPr bwMode="auto">
          <a:xfrm>
            <a:off x="2946370" y="6497660"/>
            <a:ext cx="32060" cy="138499"/>
          </a:xfrm>
          <a:prstGeom prst="rect">
            <a:avLst/>
          </a:prstGeom>
          <a:noFill/>
          <a:ln w="9525">
            <a:noFill/>
            <a:miter lim="800000"/>
            <a:headEnd/>
            <a:tailEnd/>
          </a:ln>
        </p:spPr>
        <p:txBody>
          <a:bodyPr wrap="none" lIns="0" tIns="0" rIns="0" bIns="0">
            <a:spAutoFit/>
          </a:bodyPr>
          <a:lstStyle/>
          <a:p>
            <a:r>
              <a:rPr lang="fr-FR" sz="900" b="1"/>
              <a:t> </a:t>
            </a:r>
            <a:endParaRPr lang="fr-FR"/>
          </a:p>
        </p:txBody>
      </p:sp>
      <p:sp>
        <p:nvSpPr>
          <p:cNvPr id="5167" name="Rectangle 77"/>
          <p:cNvSpPr>
            <a:spLocks noChangeArrowheads="1"/>
          </p:cNvSpPr>
          <p:nvPr>
            <p:custDataLst>
              <p:tags r:id="rId46"/>
            </p:custDataLst>
          </p:nvPr>
        </p:nvSpPr>
        <p:spPr bwMode="auto">
          <a:xfrm>
            <a:off x="1266795" y="5259410"/>
            <a:ext cx="1576388" cy="182563"/>
          </a:xfrm>
          <a:prstGeom prst="rect">
            <a:avLst/>
          </a:prstGeom>
          <a:noFill/>
          <a:ln w="9525">
            <a:noFill/>
            <a:miter lim="800000"/>
            <a:headEnd/>
            <a:tailEnd/>
          </a:ln>
        </p:spPr>
        <p:txBody>
          <a:bodyPr lIns="0" tIns="0" rIns="0" bIns="0"/>
          <a:lstStyle/>
          <a:p>
            <a:r>
              <a:rPr lang="fr-FR" sz="900" b="1"/>
              <a:t>Abitibi/Témiscamingue</a:t>
            </a:r>
            <a:endParaRPr lang="fr-FR"/>
          </a:p>
        </p:txBody>
      </p:sp>
      <p:sp>
        <p:nvSpPr>
          <p:cNvPr id="5168" name="Rectangle 78"/>
          <p:cNvSpPr>
            <a:spLocks noChangeArrowheads="1"/>
          </p:cNvSpPr>
          <p:nvPr>
            <p:custDataLst>
              <p:tags r:id="rId47"/>
            </p:custDataLst>
          </p:nvPr>
        </p:nvSpPr>
        <p:spPr bwMode="auto">
          <a:xfrm>
            <a:off x="1289020" y="5426098"/>
            <a:ext cx="1400175" cy="12700"/>
          </a:xfrm>
          <a:prstGeom prst="rect">
            <a:avLst/>
          </a:prstGeom>
          <a:solidFill>
            <a:schemeClr val="bg1"/>
          </a:solidFill>
          <a:ln w="9525">
            <a:noFill/>
            <a:miter lim="800000"/>
            <a:headEnd/>
            <a:tailEnd/>
          </a:ln>
        </p:spPr>
        <p:txBody>
          <a:bodyPr/>
          <a:lstStyle/>
          <a:p>
            <a:endParaRPr lang="fr-FR"/>
          </a:p>
        </p:txBody>
      </p:sp>
      <p:sp>
        <p:nvSpPr>
          <p:cNvPr id="5169" name="Rectangle 79"/>
          <p:cNvSpPr>
            <a:spLocks noChangeArrowheads="1"/>
          </p:cNvSpPr>
          <p:nvPr>
            <p:custDataLst>
              <p:tags r:id="rId48"/>
            </p:custDataLst>
          </p:nvPr>
        </p:nvSpPr>
        <p:spPr bwMode="auto">
          <a:xfrm>
            <a:off x="2690783" y="5294335"/>
            <a:ext cx="32060" cy="138499"/>
          </a:xfrm>
          <a:prstGeom prst="rect">
            <a:avLst/>
          </a:prstGeom>
          <a:noFill/>
          <a:ln w="9525">
            <a:noFill/>
            <a:miter lim="800000"/>
            <a:headEnd/>
            <a:tailEnd/>
          </a:ln>
        </p:spPr>
        <p:txBody>
          <a:bodyPr wrap="none" lIns="0" tIns="0" rIns="0" bIns="0">
            <a:spAutoFit/>
          </a:bodyPr>
          <a:lstStyle/>
          <a:p>
            <a:r>
              <a:rPr lang="fr-FR" sz="900" b="1"/>
              <a:t> </a:t>
            </a:r>
            <a:endParaRPr lang="fr-FR"/>
          </a:p>
        </p:txBody>
      </p:sp>
      <p:sp>
        <p:nvSpPr>
          <p:cNvPr id="5170" name="Rectangle 80"/>
          <p:cNvSpPr>
            <a:spLocks noChangeArrowheads="1"/>
          </p:cNvSpPr>
          <p:nvPr>
            <p:custDataLst>
              <p:tags r:id="rId49"/>
            </p:custDataLst>
          </p:nvPr>
        </p:nvSpPr>
        <p:spPr bwMode="auto">
          <a:xfrm>
            <a:off x="3643283" y="5114948"/>
            <a:ext cx="955390" cy="138499"/>
          </a:xfrm>
          <a:prstGeom prst="rect">
            <a:avLst/>
          </a:prstGeom>
          <a:noFill/>
          <a:ln w="9525">
            <a:noFill/>
            <a:miter lim="800000"/>
            <a:headEnd/>
            <a:tailEnd/>
          </a:ln>
        </p:spPr>
        <p:txBody>
          <a:bodyPr wrap="none" lIns="0" tIns="0" rIns="0" bIns="0">
            <a:spAutoFit/>
          </a:bodyPr>
          <a:lstStyle/>
          <a:p>
            <a:r>
              <a:rPr lang="fr-FR" sz="900" b="1" dirty="0"/>
              <a:t>Saguenay/ Lac St</a:t>
            </a:r>
            <a:endParaRPr lang="fr-FR" dirty="0"/>
          </a:p>
        </p:txBody>
      </p:sp>
      <p:sp>
        <p:nvSpPr>
          <p:cNvPr id="5171" name="Rectangle 81"/>
          <p:cNvSpPr>
            <a:spLocks noChangeArrowheads="1"/>
          </p:cNvSpPr>
          <p:nvPr>
            <p:custDataLst>
              <p:tags r:id="rId50"/>
            </p:custDataLst>
          </p:nvPr>
        </p:nvSpPr>
        <p:spPr bwMode="auto">
          <a:xfrm>
            <a:off x="4624358" y="5126060"/>
            <a:ext cx="38472" cy="138499"/>
          </a:xfrm>
          <a:prstGeom prst="rect">
            <a:avLst/>
          </a:prstGeom>
          <a:noFill/>
          <a:ln w="9525">
            <a:noFill/>
            <a:miter lim="800000"/>
            <a:headEnd/>
            <a:tailEnd/>
          </a:ln>
        </p:spPr>
        <p:txBody>
          <a:bodyPr wrap="none" lIns="0" tIns="0" rIns="0" bIns="0">
            <a:spAutoFit/>
          </a:bodyPr>
          <a:lstStyle/>
          <a:p>
            <a:r>
              <a:rPr lang="fr-FR" sz="900" b="1"/>
              <a:t>-</a:t>
            </a:r>
            <a:endParaRPr lang="fr-FR"/>
          </a:p>
        </p:txBody>
      </p:sp>
      <p:sp>
        <p:nvSpPr>
          <p:cNvPr id="5172" name="Rectangle 82"/>
          <p:cNvSpPr>
            <a:spLocks noChangeArrowheads="1"/>
          </p:cNvSpPr>
          <p:nvPr>
            <p:custDataLst>
              <p:tags r:id="rId51"/>
            </p:custDataLst>
          </p:nvPr>
        </p:nvSpPr>
        <p:spPr bwMode="auto">
          <a:xfrm>
            <a:off x="3565495" y="5257823"/>
            <a:ext cx="1101725" cy="14287"/>
          </a:xfrm>
          <a:prstGeom prst="rect">
            <a:avLst/>
          </a:prstGeom>
          <a:solidFill>
            <a:schemeClr val="bg1"/>
          </a:solidFill>
          <a:ln w="9525">
            <a:noFill/>
            <a:miter lim="800000"/>
            <a:headEnd/>
            <a:tailEnd/>
          </a:ln>
        </p:spPr>
        <p:txBody>
          <a:bodyPr/>
          <a:lstStyle/>
          <a:p>
            <a:endParaRPr lang="fr-FR"/>
          </a:p>
        </p:txBody>
      </p:sp>
      <p:sp>
        <p:nvSpPr>
          <p:cNvPr id="5173" name="Rectangle 83"/>
          <p:cNvSpPr>
            <a:spLocks noChangeArrowheads="1"/>
          </p:cNvSpPr>
          <p:nvPr>
            <p:custDataLst>
              <p:tags r:id="rId52"/>
            </p:custDataLst>
          </p:nvPr>
        </p:nvSpPr>
        <p:spPr bwMode="auto">
          <a:xfrm>
            <a:off x="3571845" y="5259410"/>
            <a:ext cx="294953" cy="138499"/>
          </a:xfrm>
          <a:prstGeom prst="rect">
            <a:avLst/>
          </a:prstGeom>
          <a:noFill/>
          <a:ln w="9525">
            <a:noFill/>
            <a:miter lim="800000"/>
            <a:headEnd/>
            <a:tailEnd/>
          </a:ln>
        </p:spPr>
        <p:txBody>
          <a:bodyPr wrap="none" lIns="0" tIns="0" rIns="0" bIns="0">
            <a:spAutoFit/>
          </a:bodyPr>
          <a:lstStyle/>
          <a:p>
            <a:r>
              <a:rPr lang="fr-FR" sz="900" b="1" dirty="0"/>
              <a:t>Jean </a:t>
            </a:r>
            <a:endParaRPr lang="fr-FR" dirty="0"/>
          </a:p>
        </p:txBody>
      </p:sp>
      <p:sp>
        <p:nvSpPr>
          <p:cNvPr id="5174" name="Rectangle 84"/>
          <p:cNvSpPr>
            <a:spLocks noChangeArrowheads="1"/>
          </p:cNvSpPr>
          <p:nvPr>
            <p:custDataLst>
              <p:tags r:id="rId53"/>
            </p:custDataLst>
          </p:nvPr>
        </p:nvSpPr>
        <p:spPr bwMode="auto">
          <a:xfrm>
            <a:off x="3565495" y="5405460"/>
            <a:ext cx="290513" cy="14288"/>
          </a:xfrm>
          <a:prstGeom prst="rect">
            <a:avLst/>
          </a:prstGeom>
          <a:solidFill>
            <a:schemeClr val="bg1"/>
          </a:solidFill>
          <a:ln w="9525">
            <a:noFill/>
            <a:miter lim="800000"/>
            <a:headEnd/>
            <a:tailEnd/>
          </a:ln>
        </p:spPr>
        <p:txBody>
          <a:bodyPr/>
          <a:lstStyle/>
          <a:p>
            <a:endParaRPr lang="fr-FR"/>
          </a:p>
        </p:txBody>
      </p:sp>
      <p:sp>
        <p:nvSpPr>
          <p:cNvPr id="5175" name="Rectangle 85"/>
          <p:cNvSpPr>
            <a:spLocks noChangeArrowheads="1"/>
          </p:cNvSpPr>
          <p:nvPr>
            <p:custDataLst>
              <p:tags r:id="rId54"/>
            </p:custDataLst>
          </p:nvPr>
        </p:nvSpPr>
        <p:spPr bwMode="auto">
          <a:xfrm>
            <a:off x="3890933" y="5273698"/>
            <a:ext cx="32060" cy="138499"/>
          </a:xfrm>
          <a:prstGeom prst="rect">
            <a:avLst/>
          </a:prstGeom>
          <a:noFill/>
          <a:ln w="9525">
            <a:noFill/>
            <a:miter lim="800000"/>
            <a:headEnd/>
            <a:tailEnd/>
          </a:ln>
        </p:spPr>
        <p:txBody>
          <a:bodyPr wrap="none" lIns="0" tIns="0" rIns="0" bIns="0">
            <a:spAutoFit/>
          </a:bodyPr>
          <a:lstStyle/>
          <a:p>
            <a:r>
              <a:rPr lang="fr-FR" sz="900" b="1"/>
              <a:t> </a:t>
            </a:r>
            <a:endParaRPr lang="fr-FR"/>
          </a:p>
        </p:txBody>
      </p:sp>
      <p:sp>
        <p:nvSpPr>
          <p:cNvPr id="5176" name="Rectangle 86"/>
          <p:cNvSpPr>
            <a:spLocks noChangeArrowheads="1"/>
          </p:cNvSpPr>
          <p:nvPr>
            <p:custDataLst>
              <p:tags r:id="rId55"/>
            </p:custDataLst>
          </p:nvPr>
        </p:nvSpPr>
        <p:spPr bwMode="auto">
          <a:xfrm>
            <a:off x="3716308" y="6411935"/>
            <a:ext cx="615553" cy="138499"/>
          </a:xfrm>
          <a:prstGeom prst="rect">
            <a:avLst/>
          </a:prstGeom>
          <a:noFill/>
          <a:ln w="9525">
            <a:noFill/>
            <a:miter lim="800000"/>
            <a:headEnd/>
            <a:tailEnd/>
          </a:ln>
        </p:spPr>
        <p:txBody>
          <a:bodyPr wrap="none" lIns="0" tIns="0" rIns="0" bIns="0">
            <a:spAutoFit/>
          </a:bodyPr>
          <a:lstStyle/>
          <a:p>
            <a:r>
              <a:rPr lang="fr-FR" sz="900" b="1"/>
              <a:t>Montérégie</a:t>
            </a:r>
            <a:endParaRPr lang="fr-FR"/>
          </a:p>
        </p:txBody>
      </p:sp>
      <p:sp>
        <p:nvSpPr>
          <p:cNvPr id="5177" name="Rectangle 87"/>
          <p:cNvSpPr>
            <a:spLocks noChangeArrowheads="1"/>
          </p:cNvSpPr>
          <p:nvPr>
            <p:custDataLst>
              <p:tags r:id="rId56"/>
            </p:custDataLst>
          </p:nvPr>
        </p:nvSpPr>
        <p:spPr bwMode="auto">
          <a:xfrm>
            <a:off x="2501861" y="6030953"/>
            <a:ext cx="682625" cy="14288"/>
          </a:xfrm>
          <a:prstGeom prst="rect">
            <a:avLst/>
          </a:prstGeom>
          <a:solidFill>
            <a:schemeClr val="bg1"/>
          </a:solidFill>
          <a:ln w="9525">
            <a:noFill/>
            <a:miter lim="800000"/>
            <a:headEnd/>
            <a:tailEnd/>
          </a:ln>
        </p:spPr>
        <p:txBody>
          <a:bodyPr/>
          <a:lstStyle/>
          <a:p>
            <a:endParaRPr lang="fr-FR"/>
          </a:p>
        </p:txBody>
      </p:sp>
      <p:sp>
        <p:nvSpPr>
          <p:cNvPr id="5178" name="Rectangle 88"/>
          <p:cNvSpPr>
            <a:spLocks noChangeArrowheads="1"/>
          </p:cNvSpPr>
          <p:nvPr>
            <p:custDataLst>
              <p:tags r:id="rId57"/>
            </p:custDataLst>
          </p:nvPr>
        </p:nvSpPr>
        <p:spPr bwMode="auto">
          <a:xfrm>
            <a:off x="4362420" y="6413523"/>
            <a:ext cx="32060" cy="138499"/>
          </a:xfrm>
          <a:prstGeom prst="rect">
            <a:avLst/>
          </a:prstGeom>
          <a:noFill/>
          <a:ln w="9525">
            <a:noFill/>
            <a:miter lim="800000"/>
            <a:headEnd/>
            <a:tailEnd/>
          </a:ln>
        </p:spPr>
        <p:txBody>
          <a:bodyPr wrap="none" lIns="0" tIns="0" rIns="0" bIns="0">
            <a:spAutoFit/>
          </a:bodyPr>
          <a:lstStyle/>
          <a:p>
            <a:r>
              <a:rPr lang="fr-FR" sz="900" b="1"/>
              <a:t> </a:t>
            </a:r>
            <a:endParaRPr lang="fr-FR"/>
          </a:p>
        </p:txBody>
      </p:sp>
      <p:sp>
        <p:nvSpPr>
          <p:cNvPr id="5179" name="Oval 89"/>
          <p:cNvSpPr>
            <a:spLocks noChangeArrowheads="1"/>
          </p:cNvSpPr>
          <p:nvPr>
            <p:custDataLst>
              <p:tags r:id="rId58"/>
            </p:custDataLst>
          </p:nvPr>
        </p:nvSpPr>
        <p:spPr bwMode="auto">
          <a:xfrm>
            <a:off x="2611408" y="6272235"/>
            <a:ext cx="93662" cy="61913"/>
          </a:xfrm>
          <a:prstGeom prst="ellipse">
            <a:avLst/>
          </a:prstGeom>
          <a:solidFill>
            <a:schemeClr val="tx1"/>
          </a:solidFill>
          <a:ln w="0">
            <a:solidFill>
              <a:schemeClr val="tx1"/>
            </a:solidFill>
            <a:round/>
            <a:headEnd/>
            <a:tailEnd/>
          </a:ln>
        </p:spPr>
        <p:txBody>
          <a:bodyPr/>
          <a:lstStyle/>
          <a:p>
            <a:endParaRPr lang="fr-FR"/>
          </a:p>
        </p:txBody>
      </p:sp>
      <p:sp>
        <p:nvSpPr>
          <p:cNvPr id="5180" name="Oval 90"/>
          <p:cNvSpPr>
            <a:spLocks noChangeArrowheads="1"/>
          </p:cNvSpPr>
          <p:nvPr>
            <p:custDataLst>
              <p:tags r:id="rId59"/>
            </p:custDataLst>
          </p:nvPr>
        </p:nvSpPr>
        <p:spPr bwMode="auto">
          <a:xfrm>
            <a:off x="3917920" y="5476898"/>
            <a:ext cx="95250" cy="61912"/>
          </a:xfrm>
          <a:prstGeom prst="ellipse">
            <a:avLst/>
          </a:prstGeom>
          <a:solidFill>
            <a:schemeClr val="tx1"/>
          </a:solidFill>
          <a:ln w="0">
            <a:solidFill>
              <a:schemeClr val="tx1"/>
            </a:solidFill>
            <a:round/>
            <a:headEnd/>
            <a:tailEnd/>
          </a:ln>
        </p:spPr>
        <p:txBody>
          <a:bodyPr/>
          <a:lstStyle/>
          <a:p>
            <a:endParaRPr lang="fr-FR"/>
          </a:p>
        </p:txBody>
      </p:sp>
      <p:sp>
        <p:nvSpPr>
          <p:cNvPr id="5181" name="Oval 91"/>
          <p:cNvSpPr>
            <a:spLocks noChangeArrowheads="1"/>
          </p:cNvSpPr>
          <p:nvPr>
            <p:custDataLst>
              <p:tags r:id="rId60"/>
            </p:custDataLst>
          </p:nvPr>
        </p:nvSpPr>
        <p:spPr bwMode="auto">
          <a:xfrm>
            <a:off x="3870295" y="6064273"/>
            <a:ext cx="95250" cy="63500"/>
          </a:xfrm>
          <a:prstGeom prst="ellipse">
            <a:avLst/>
          </a:prstGeom>
          <a:solidFill>
            <a:schemeClr val="tx1"/>
          </a:solidFill>
          <a:ln w="0">
            <a:solidFill>
              <a:schemeClr val="tx1"/>
            </a:solidFill>
            <a:round/>
            <a:headEnd/>
            <a:tailEnd/>
          </a:ln>
        </p:spPr>
        <p:txBody>
          <a:bodyPr/>
          <a:lstStyle/>
          <a:p>
            <a:endParaRPr lang="fr-FR"/>
          </a:p>
        </p:txBody>
      </p:sp>
      <p:sp>
        <p:nvSpPr>
          <p:cNvPr id="5182" name="Oval 92"/>
          <p:cNvSpPr>
            <a:spLocks noChangeArrowheads="1"/>
          </p:cNvSpPr>
          <p:nvPr>
            <p:custDataLst>
              <p:tags r:id="rId61"/>
            </p:custDataLst>
          </p:nvPr>
        </p:nvSpPr>
        <p:spPr bwMode="auto">
          <a:xfrm>
            <a:off x="2517745" y="6384948"/>
            <a:ext cx="93663" cy="61912"/>
          </a:xfrm>
          <a:prstGeom prst="ellipse">
            <a:avLst/>
          </a:prstGeom>
          <a:solidFill>
            <a:schemeClr val="tx1"/>
          </a:solidFill>
          <a:ln w="0">
            <a:solidFill>
              <a:schemeClr val="tx1"/>
            </a:solidFill>
            <a:round/>
            <a:headEnd/>
            <a:tailEnd/>
          </a:ln>
        </p:spPr>
        <p:txBody>
          <a:bodyPr/>
          <a:lstStyle/>
          <a:p>
            <a:endParaRPr lang="fr-FR"/>
          </a:p>
        </p:txBody>
      </p:sp>
      <p:sp>
        <p:nvSpPr>
          <p:cNvPr id="5183" name="Oval 93"/>
          <p:cNvSpPr>
            <a:spLocks noChangeArrowheads="1"/>
          </p:cNvSpPr>
          <p:nvPr>
            <p:custDataLst>
              <p:tags r:id="rId62"/>
            </p:custDataLst>
          </p:nvPr>
        </p:nvSpPr>
        <p:spPr bwMode="auto">
          <a:xfrm>
            <a:off x="4529108" y="5878535"/>
            <a:ext cx="93662" cy="63500"/>
          </a:xfrm>
          <a:prstGeom prst="ellipse">
            <a:avLst/>
          </a:prstGeom>
          <a:solidFill>
            <a:schemeClr val="tx1"/>
          </a:solidFill>
          <a:ln w="0">
            <a:solidFill>
              <a:schemeClr val="tx1"/>
            </a:solidFill>
            <a:round/>
            <a:headEnd/>
            <a:tailEnd/>
          </a:ln>
        </p:spPr>
        <p:txBody>
          <a:bodyPr/>
          <a:lstStyle/>
          <a:p>
            <a:endParaRPr lang="fr-FR"/>
          </a:p>
        </p:txBody>
      </p:sp>
      <p:sp>
        <p:nvSpPr>
          <p:cNvPr id="5184" name="Oval 94"/>
          <p:cNvSpPr>
            <a:spLocks noChangeArrowheads="1"/>
          </p:cNvSpPr>
          <p:nvPr>
            <p:custDataLst>
              <p:tags r:id="rId63"/>
            </p:custDataLst>
          </p:nvPr>
        </p:nvSpPr>
        <p:spPr bwMode="auto">
          <a:xfrm>
            <a:off x="3501993" y="5888077"/>
            <a:ext cx="95250" cy="63500"/>
          </a:xfrm>
          <a:prstGeom prst="ellipse">
            <a:avLst/>
          </a:prstGeom>
          <a:solidFill>
            <a:schemeClr val="bg1"/>
          </a:solidFill>
          <a:ln w="0">
            <a:solidFill>
              <a:schemeClr val="bg1"/>
            </a:solidFill>
            <a:round/>
            <a:headEnd/>
            <a:tailEnd/>
          </a:ln>
        </p:spPr>
        <p:txBody>
          <a:bodyPr/>
          <a:lstStyle/>
          <a:p>
            <a:endParaRPr lang="fr-FR"/>
          </a:p>
        </p:txBody>
      </p:sp>
      <p:sp>
        <p:nvSpPr>
          <p:cNvPr id="5185" name="Oval 95"/>
          <p:cNvSpPr>
            <a:spLocks noChangeArrowheads="1"/>
          </p:cNvSpPr>
          <p:nvPr>
            <p:custDataLst>
              <p:tags r:id="rId64"/>
            </p:custDataLst>
          </p:nvPr>
        </p:nvSpPr>
        <p:spPr bwMode="auto">
          <a:xfrm>
            <a:off x="1384270" y="5476898"/>
            <a:ext cx="95250" cy="61912"/>
          </a:xfrm>
          <a:prstGeom prst="ellipse">
            <a:avLst/>
          </a:prstGeom>
          <a:solidFill>
            <a:schemeClr val="tx1"/>
          </a:solidFill>
          <a:ln w="0">
            <a:solidFill>
              <a:schemeClr val="tx1"/>
            </a:solidFill>
            <a:round/>
            <a:headEnd/>
            <a:tailEnd/>
          </a:ln>
        </p:spPr>
        <p:txBody>
          <a:bodyPr/>
          <a:lstStyle/>
          <a:p>
            <a:endParaRPr lang="fr-FR"/>
          </a:p>
        </p:txBody>
      </p:sp>
      <p:sp>
        <p:nvSpPr>
          <p:cNvPr id="5186" name="Rectangle 96"/>
          <p:cNvSpPr>
            <a:spLocks noChangeArrowheads="1"/>
          </p:cNvSpPr>
          <p:nvPr>
            <p:custDataLst>
              <p:tags r:id="rId65"/>
            </p:custDataLst>
          </p:nvPr>
        </p:nvSpPr>
        <p:spPr bwMode="auto">
          <a:xfrm>
            <a:off x="4579908" y="6118248"/>
            <a:ext cx="317500" cy="138499"/>
          </a:xfrm>
          <a:prstGeom prst="rect">
            <a:avLst/>
          </a:prstGeom>
          <a:noFill/>
          <a:ln w="9525">
            <a:noFill/>
            <a:miter lim="800000"/>
            <a:headEnd/>
            <a:tailEnd/>
          </a:ln>
        </p:spPr>
        <p:txBody>
          <a:bodyPr lIns="0" tIns="0" rIns="0" bIns="0">
            <a:spAutoFit/>
          </a:bodyPr>
          <a:lstStyle/>
          <a:p>
            <a:r>
              <a:rPr lang="fr-FR" sz="900" b="1" dirty="0"/>
              <a:t>Estrie</a:t>
            </a:r>
            <a:endParaRPr lang="fr-FR" dirty="0"/>
          </a:p>
        </p:txBody>
      </p:sp>
      <p:sp>
        <p:nvSpPr>
          <p:cNvPr id="5187" name="Rectangle 97"/>
          <p:cNvSpPr>
            <a:spLocks noChangeArrowheads="1"/>
          </p:cNvSpPr>
          <p:nvPr>
            <p:custDataLst>
              <p:tags r:id="rId66"/>
            </p:custDataLst>
          </p:nvPr>
        </p:nvSpPr>
        <p:spPr bwMode="auto">
          <a:xfrm>
            <a:off x="4513233" y="6237310"/>
            <a:ext cx="354012" cy="12700"/>
          </a:xfrm>
          <a:prstGeom prst="rect">
            <a:avLst/>
          </a:prstGeom>
          <a:solidFill>
            <a:schemeClr val="bg1"/>
          </a:solidFill>
          <a:ln w="9525">
            <a:noFill/>
            <a:miter lim="800000"/>
            <a:headEnd/>
            <a:tailEnd/>
          </a:ln>
        </p:spPr>
        <p:txBody>
          <a:bodyPr/>
          <a:lstStyle/>
          <a:p>
            <a:endParaRPr lang="fr-FR"/>
          </a:p>
        </p:txBody>
      </p:sp>
      <p:sp>
        <p:nvSpPr>
          <p:cNvPr id="5189" name="Freeform 100"/>
          <p:cNvSpPr>
            <a:spLocks/>
          </p:cNvSpPr>
          <p:nvPr>
            <p:custDataLst>
              <p:tags r:id="rId67"/>
            </p:custDataLst>
          </p:nvPr>
        </p:nvSpPr>
        <p:spPr bwMode="auto">
          <a:xfrm>
            <a:off x="4965670" y="4195785"/>
            <a:ext cx="1443038" cy="1584325"/>
          </a:xfrm>
          <a:custGeom>
            <a:avLst/>
            <a:gdLst>
              <a:gd name="T0" fmla="*/ 1440158 w 7516"/>
              <a:gd name="T1" fmla="*/ 0 h 8240"/>
              <a:gd name="T2" fmla="*/ 1208420 w 7516"/>
              <a:gd name="T3" fmla="*/ 22688 h 8240"/>
              <a:gd name="T4" fmla="*/ 1146789 w 7516"/>
              <a:gd name="T5" fmla="*/ 56913 h 8240"/>
              <a:gd name="T6" fmla="*/ 1126246 w 7516"/>
              <a:gd name="T7" fmla="*/ 97482 h 8240"/>
              <a:gd name="T8" fmla="*/ 1064807 w 7516"/>
              <a:gd name="T9" fmla="*/ 198810 h 8240"/>
              <a:gd name="T10" fmla="*/ 1074599 w 7516"/>
              <a:gd name="T11" fmla="*/ 293023 h 8240"/>
              <a:gd name="T12" fmla="*/ 1085351 w 7516"/>
              <a:gd name="T13" fmla="*/ 313789 h 8240"/>
              <a:gd name="T14" fmla="*/ 1003176 w 7516"/>
              <a:gd name="T15" fmla="*/ 401465 h 8240"/>
              <a:gd name="T16" fmla="*/ 890667 w 7516"/>
              <a:gd name="T17" fmla="*/ 475682 h 8240"/>
              <a:gd name="T18" fmla="*/ 737263 w 7516"/>
              <a:gd name="T19" fmla="*/ 549899 h 8240"/>
              <a:gd name="T20" fmla="*/ 583666 w 7516"/>
              <a:gd name="T21" fmla="*/ 624693 h 8240"/>
              <a:gd name="T22" fmla="*/ 552371 w 7516"/>
              <a:gd name="T23" fmla="*/ 637768 h 8240"/>
              <a:gd name="T24" fmla="*/ 522036 w 7516"/>
              <a:gd name="T25" fmla="*/ 651227 h 8240"/>
              <a:gd name="T26" fmla="*/ 471157 w 7516"/>
              <a:gd name="T27" fmla="*/ 691988 h 8240"/>
              <a:gd name="T28" fmla="*/ 450613 w 7516"/>
              <a:gd name="T29" fmla="*/ 739672 h 8240"/>
              <a:gd name="T30" fmla="*/ 398967 w 7516"/>
              <a:gd name="T31" fmla="*/ 955786 h 8240"/>
              <a:gd name="T32" fmla="*/ 327544 w 7516"/>
              <a:gd name="T33" fmla="*/ 1022889 h 8240"/>
              <a:gd name="T34" fmla="*/ 286457 w 7516"/>
              <a:gd name="T35" fmla="*/ 1063651 h 8240"/>
              <a:gd name="T36" fmla="*/ 256122 w 7516"/>
              <a:gd name="T37" fmla="*/ 1104221 h 8240"/>
              <a:gd name="T38" fmla="*/ 204283 w 7516"/>
              <a:gd name="T39" fmla="*/ 1219199 h 8240"/>
              <a:gd name="T40" fmla="*/ 173948 w 7516"/>
              <a:gd name="T41" fmla="*/ 1279765 h 8240"/>
              <a:gd name="T42" fmla="*/ 61631 w 7516"/>
              <a:gd name="T43" fmla="*/ 1496648 h 8240"/>
              <a:gd name="T44" fmla="*/ 30335 w 7516"/>
              <a:gd name="T45" fmla="*/ 1536641 h 8240"/>
              <a:gd name="T46" fmla="*/ 0 w 7516"/>
              <a:gd name="T47" fmla="*/ 1584325 h 8240"/>
              <a:gd name="T48" fmla="*/ 172988 w 7516"/>
              <a:gd name="T49" fmla="*/ 1405704 h 8240"/>
              <a:gd name="T50" fmla="*/ 307001 w 7516"/>
              <a:gd name="T51" fmla="*/ 1306876 h 8240"/>
              <a:gd name="T52" fmla="*/ 337336 w 7516"/>
              <a:gd name="T53" fmla="*/ 1246310 h 8240"/>
              <a:gd name="T54" fmla="*/ 357880 w 7516"/>
              <a:gd name="T55" fmla="*/ 1226313 h 8240"/>
              <a:gd name="T56" fmla="*/ 378423 w 7516"/>
              <a:gd name="T57" fmla="*/ 1185552 h 8240"/>
              <a:gd name="T58" fmla="*/ 552371 w 7516"/>
              <a:gd name="T59" fmla="*/ 1016544 h 8240"/>
              <a:gd name="T60" fmla="*/ 634545 w 7516"/>
              <a:gd name="T61" fmla="*/ 935213 h 8240"/>
              <a:gd name="T62" fmla="*/ 665840 w 7516"/>
              <a:gd name="T63" fmla="*/ 915217 h 8240"/>
              <a:gd name="T64" fmla="*/ 747054 w 7516"/>
              <a:gd name="T65" fmla="*/ 847345 h 8240"/>
              <a:gd name="T66" fmla="*/ 787950 w 7516"/>
              <a:gd name="T67" fmla="*/ 806775 h 8240"/>
              <a:gd name="T68" fmla="*/ 911211 w 7516"/>
              <a:gd name="T69" fmla="*/ 732558 h 8240"/>
              <a:gd name="T70" fmla="*/ 1044263 w 7516"/>
              <a:gd name="T71" fmla="*/ 678337 h 8240"/>
              <a:gd name="T72" fmla="*/ 1136037 w 7516"/>
              <a:gd name="T73" fmla="*/ 631230 h 8240"/>
              <a:gd name="T74" fmla="*/ 1228963 w 7516"/>
              <a:gd name="T75" fmla="*/ 557013 h 8240"/>
              <a:gd name="T76" fmla="*/ 1320929 w 7516"/>
              <a:gd name="T77" fmla="*/ 522789 h 8240"/>
              <a:gd name="T78" fmla="*/ 1382559 w 7516"/>
              <a:gd name="T79" fmla="*/ 496447 h 8240"/>
              <a:gd name="T80" fmla="*/ 1443038 w 7516"/>
              <a:gd name="T81" fmla="*/ 415116 h 82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516"/>
              <a:gd name="T124" fmla="*/ 0 h 8240"/>
              <a:gd name="T125" fmla="*/ 7516 w 7516"/>
              <a:gd name="T126" fmla="*/ 8240 h 82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516" h="8240">
                <a:moveTo>
                  <a:pt x="7501" y="0"/>
                </a:moveTo>
                <a:cubicBezTo>
                  <a:pt x="7201" y="68"/>
                  <a:pt x="6615" y="94"/>
                  <a:pt x="6294" y="118"/>
                </a:cubicBezTo>
                <a:cubicBezTo>
                  <a:pt x="6167" y="175"/>
                  <a:pt x="6065" y="205"/>
                  <a:pt x="5973" y="296"/>
                </a:cubicBezTo>
                <a:cubicBezTo>
                  <a:pt x="5938" y="329"/>
                  <a:pt x="5892" y="470"/>
                  <a:pt x="5866" y="507"/>
                </a:cubicBezTo>
                <a:cubicBezTo>
                  <a:pt x="5729" y="692"/>
                  <a:pt x="5642" y="836"/>
                  <a:pt x="5546" y="1034"/>
                </a:cubicBezTo>
                <a:cubicBezTo>
                  <a:pt x="5561" y="1199"/>
                  <a:pt x="5566" y="1363"/>
                  <a:pt x="5597" y="1524"/>
                </a:cubicBezTo>
                <a:cubicBezTo>
                  <a:pt x="5602" y="1561"/>
                  <a:pt x="5653" y="1595"/>
                  <a:pt x="5653" y="1632"/>
                </a:cubicBezTo>
                <a:cubicBezTo>
                  <a:pt x="5653" y="1786"/>
                  <a:pt x="5362" y="1967"/>
                  <a:pt x="5225" y="2088"/>
                </a:cubicBezTo>
                <a:cubicBezTo>
                  <a:pt x="5128" y="2286"/>
                  <a:pt x="4899" y="2353"/>
                  <a:pt x="4639" y="2474"/>
                </a:cubicBezTo>
                <a:cubicBezTo>
                  <a:pt x="4359" y="2605"/>
                  <a:pt x="4176" y="2790"/>
                  <a:pt x="3840" y="2860"/>
                </a:cubicBezTo>
                <a:cubicBezTo>
                  <a:pt x="3565" y="2981"/>
                  <a:pt x="3320" y="3129"/>
                  <a:pt x="3040" y="3249"/>
                </a:cubicBezTo>
                <a:cubicBezTo>
                  <a:pt x="2984" y="3273"/>
                  <a:pt x="2933" y="3293"/>
                  <a:pt x="2877" y="3317"/>
                </a:cubicBezTo>
                <a:cubicBezTo>
                  <a:pt x="2826" y="3340"/>
                  <a:pt x="2719" y="3387"/>
                  <a:pt x="2719" y="3387"/>
                </a:cubicBezTo>
                <a:cubicBezTo>
                  <a:pt x="2643" y="3464"/>
                  <a:pt x="2526" y="3518"/>
                  <a:pt x="2454" y="3599"/>
                </a:cubicBezTo>
                <a:cubicBezTo>
                  <a:pt x="2388" y="3672"/>
                  <a:pt x="2388" y="3766"/>
                  <a:pt x="2347" y="3847"/>
                </a:cubicBezTo>
                <a:cubicBezTo>
                  <a:pt x="2327" y="4072"/>
                  <a:pt x="2297" y="4713"/>
                  <a:pt x="2078" y="4971"/>
                </a:cubicBezTo>
                <a:cubicBezTo>
                  <a:pt x="1930" y="5149"/>
                  <a:pt x="1864" y="5169"/>
                  <a:pt x="1706" y="5320"/>
                </a:cubicBezTo>
                <a:cubicBezTo>
                  <a:pt x="1629" y="5391"/>
                  <a:pt x="1492" y="5532"/>
                  <a:pt x="1492" y="5532"/>
                </a:cubicBezTo>
                <a:cubicBezTo>
                  <a:pt x="1324" y="5888"/>
                  <a:pt x="1584" y="5377"/>
                  <a:pt x="1334" y="5743"/>
                </a:cubicBezTo>
                <a:cubicBezTo>
                  <a:pt x="1207" y="5931"/>
                  <a:pt x="1141" y="6143"/>
                  <a:pt x="1064" y="6341"/>
                </a:cubicBezTo>
                <a:cubicBezTo>
                  <a:pt x="1023" y="6448"/>
                  <a:pt x="906" y="6656"/>
                  <a:pt x="906" y="6656"/>
                </a:cubicBezTo>
                <a:cubicBezTo>
                  <a:pt x="866" y="7099"/>
                  <a:pt x="922" y="7515"/>
                  <a:pt x="321" y="7784"/>
                </a:cubicBezTo>
                <a:cubicBezTo>
                  <a:pt x="158" y="8086"/>
                  <a:pt x="392" y="7677"/>
                  <a:pt x="158" y="7992"/>
                </a:cubicBezTo>
                <a:cubicBezTo>
                  <a:pt x="91" y="8076"/>
                  <a:pt x="102" y="8167"/>
                  <a:pt x="0" y="8240"/>
                </a:cubicBezTo>
                <a:lnTo>
                  <a:pt x="901" y="7311"/>
                </a:lnTo>
                <a:cubicBezTo>
                  <a:pt x="1115" y="7136"/>
                  <a:pt x="1360" y="6958"/>
                  <a:pt x="1599" y="6797"/>
                </a:cubicBezTo>
                <a:cubicBezTo>
                  <a:pt x="1650" y="6693"/>
                  <a:pt x="1660" y="6572"/>
                  <a:pt x="1757" y="6482"/>
                </a:cubicBezTo>
                <a:cubicBezTo>
                  <a:pt x="1792" y="6448"/>
                  <a:pt x="1838" y="6415"/>
                  <a:pt x="1864" y="6378"/>
                </a:cubicBezTo>
                <a:cubicBezTo>
                  <a:pt x="1910" y="6311"/>
                  <a:pt x="1910" y="6227"/>
                  <a:pt x="1971" y="6166"/>
                </a:cubicBezTo>
                <a:cubicBezTo>
                  <a:pt x="2271" y="5871"/>
                  <a:pt x="2566" y="5575"/>
                  <a:pt x="2877" y="5287"/>
                </a:cubicBezTo>
                <a:cubicBezTo>
                  <a:pt x="3025" y="5149"/>
                  <a:pt x="3162" y="5005"/>
                  <a:pt x="3305" y="4864"/>
                </a:cubicBezTo>
                <a:cubicBezTo>
                  <a:pt x="3346" y="4824"/>
                  <a:pt x="3417" y="4797"/>
                  <a:pt x="3468" y="4760"/>
                </a:cubicBezTo>
                <a:cubicBezTo>
                  <a:pt x="3610" y="4649"/>
                  <a:pt x="3758" y="4522"/>
                  <a:pt x="3891" y="4407"/>
                </a:cubicBezTo>
                <a:cubicBezTo>
                  <a:pt x="3967" y="4340"/>
                  <a:pt x="3997" y="4243"/>
                  <a:pt x="4104" y="4196"/>
                </a:cubicBezTo>
                <a:cubicBezTo>
                  <a:pt x="4354" y="4089"/>
                  <a:pt x="4512" y="3921"/>
                  <a:pt x="4746" y="3810"/>
                </a:cubicBezTo>
                <a:cubicBezTo>
                  <a:pt x="5011" y="3686"/>
                  <a:pt x="5169" y="3619"/>
                  <a:pt x="5439" y="3528"/>
                </a:cubicBezTo>
                <a:cubicBezTo>
                  <a:pt x="5617" y="3468"/>
                  <a:pt x="5749" y="3357"/>
                  <a:pt x="5917" y="3283"/>
                </a:cubicBezTo>
                <a:cubicBezTo>
                  <a:pt x="6085" y="3115"/>
                  <a:pt x="6162" y="3001"/>
                  <a:pt x="6401" y="2897"/>
                </a:cubicBezTo>
                <a:cubicBezTo>
                  <a:pt x="6579" y="2719"/>
                  <a:pt x="6635" y="2806"/>
                  <a:pt x="6880" y="2719"/>
                </a:cubicBezTo>
                <a:cubicBezTo>
                  <a:pt x="6992" y="2679"/>
                  <a:pt x="7201" y="2582"/>
                  <a:pt x="7201" y="2582"/>
                </a:cubicBezTo>
                <a:cubicBezTo>
                  <a:pt x="7262" y="2451"/>
                  <a:pt x="7338" y="2236"/>
                  <a:pt x="7516" y="2159"/>
                </a:cubicBezTo>
              </a:path>
            </a:pathLst>
          </a:custGeom>
          <a:noFill/>
          <a:ln w="14605" cap="flat">
            <a:solidFill>
              <a:schemeClr val="tx1"/>
            </a:solidFill>
            <a:prstDash val="solid"/>
            <a:round/>
            <a:headEnd/>
            <a:tailEnd/>
          </a:ln>
        </p:spPr>
        <p:txBody>
          <a:bodyPr/>
          <a:lstStyle/>
          <a:p>
            <a:endParaRPr lang="fr-CA" dirty="0"/>
          </a:p>
        </p:txBody>
      </p:sp>
      <p:sp>
        <p:nvSpPr>
          <p:cNvPr id="5190" name="Rectangle 101"/>
          <p:cNvSpPr>
            <a:spLocks noChangeArrowheads="1"/>
          </p:cNvSpPr>
          <p:nvPr>
            <p:custDataLst>
              <p:tags r:id="rId68"/>
            </p:custDataLst>
          </p:nvPr>
        </p:nvSpPr>
        <p:spPr bwMode="auto">
          <a:xfrm>
            <a:off x="3211483" y="5691210"/>
            <a:ext cx="1102866" cy="138499"/>
          </a:xfrm>
          <a:prstGeom prst="rect">
            <a:avLst/>
          </a:prstGeom>
          <a:noFill/>
          <a:ln w="9525">
            <a:noFill/>
            <a:miter lim="800000"/>
            <a:headEnd/>
            <a:tailEnd/>
          </a:ln>
        </p:spPr>
        <p:txBody>
          <a:bodyPr wrap="none" lIns="0" tIns="0" rIns="0" bIns="0">
            <a:spAutoFit/>
          </a:bodyPr>
          <a:lstStyle/>
          <a:p>
            <a:r>
              <a:rPr lang="fr-FR" sz="900" b="1"/>
              <a:t>Mauricie/ Centre du </a:t>
            </a:r>
            <a:endParaRPr lang="fr-FR"/>
          </a:p>
        </p:txBody>
      </p:sp>
      <p:sp>
        <p:nvSpPr>
          <p:cNvPr id="5191" name="Rectangle 102"/>
          <p:cNvSpPr>
            <a:spLocks noChangeArrowheads="1"/>
          </p:cNvSpPr>
          <p:nvPr>
            <p:custDataLst>
              <p:tags r:id="rId69"/>
            </p:custDataLst>
          </p:nvPr>
        </p:nvSpPr>
        <p:spPr bwMode="auto">
          <a:xfrm>
            <a:off x="3216241" y="6245267"/>
            <a:ext cx="1185863" cy="14287"/>
          </a:xfrm>
          <a:prstGeom prst="rect">
            <a:avLst/>
          </a:prstGeom>
          <a:solidFill>
            <a:schemeClr val="bg1"/>
          </a:solidFill>
          <a:ln w="9525">
            <a:noFill/>
            <a:miter lim="800000"/>
            <a:headEnd/>
            <a:tailEnd/>
          </a:ln>
        </p:spPr>
        <p:txBody>
          <a:bodyPr/>
          <a:lstStyle/>
          <a:p>
            <a:endParaRPr lang="fr-FR"/>
          </a:p>
        </p:txBody>
      </p:sp>
      <p:sp>
        <p:nvSpPr>
          <p:cNvPr id="5192" name="Rectangle 103"/>
          <p:cNvSpPr>
            <a:spLocks noChangeArrowheads="1"/>
          </p:cNvSpPr>
          <p:nvPr>
            <p:custDataLst>
              <p:tags r:id="rId70"/>
            </p:custDataLst>
          </p:nvPr>
        </p:nvSpPr>
        <p:spPr bwMode="auto">
          <a:xfrm>
            <a:off x="3211483" y="5835673"/>
            <a:ext cx="423193" cy="138499"/>
          </a:xfrm>
          <a:prstGeom prst="rect">
            <a:avLst/>
          </a:prstGeom>
          <a:noFill/>
          <a:ln w="9525">
            <a:noFill/>
            <a:miter lim="800000"/>
            <a:headEnd/>
            <a:tailEnd/>
          </a:ln>
        </p:spPr>
        <p:txBody>
          <a:bodyPr wrap="none" lIns="0" tIns="0" rIns="0" bIns="0">
            <a:spAutoFit/>
          </a:bodyPr>
          <a:lstStyle/>
          <a:p>
            <a:r>
              <a:rPr lang="fr-FR" sz="900" b="1" dirty="0"/>
              <a:t>Québec</a:t>
            </a:r>
            <a:endParaRPr lang="fr-FR" dirty="0"/>
          </a:p>
        </p:txBody>
      </p:sp>
      <p:sp>
        <p:nvSpPr>
          <p:cNvPr id="5193" name="Rectangle 104"/>
          <p:cNvSpPr>
            <a:spLocks noChangeArrowheads="1"/>
          </p:cNvSpPr>
          <p:nvPr>
            <p:custDataLst>
              <p:tags r:id="rId71"/>
            </p:custDataLst>
          </p:nvPr>
        </p:nvSpPr>
        <p:spPr bwMode="auto">
          <a:xfrm>
            <a:off x="3209895" y="5978548"/>
            <a:ext cx="466725" cy="14287"/>
          </a:xfrm>
          <a:prstGeom prst="rect">
            <a:avLst/>
          </a:prstGeom>
          <a:solidFill>
            <a:schemeClr val="bg1"/>
          </a:solidFill>
          <a:ln w="9525">
            <a:noFill/>
            <a:miter lim="800000"/>
            <a:headEnd/>
            <a:tailEnd/>
          </a:ln>
        </p:spPr>
        <p:txBody>
          <a:bodyPr/>
          <a:lstStyle/>
          <a:p>
            <a:endParaRPr lang="fr-FR"/>
          </a:p>
        </p:txBody>
      </p:sp>
      <p:sp>
        <p:nvSpPr>
          <p:cNvPr id="5194" name="Rectangle 105"/>
          <p:cNvSpPr>
            <a:spLocks noChangeArrowheads="1"/>
          </p:cNvSpPr>
          <p:nvPr>
            <p:custDataLst>
              <p:tags r:id="rId72"/>
            </p:custDataLst>
          </p:nvPr>
        </p:nvSpPr>
        <p:spPr bwMode="auto">
          <a:xfrm>
            <a:off x="3676620" y="5846785"/>
            <a:ext cx="32060" cy="138499"/>
          </a:xfrm>
          <a:prstGeom prst="rect">
            <a:avLst/>
          </a:prstGeom>
          <a:noFill/>
          <a:ln w="9525">
            <a:noFill/>
            <a:miter lim="800000"/>
            <a:headEnd/>
            <a:tailEnd/>
          </a:ln>
        </p:spPr>
        <p:txBody>
          <a:bodyPr wrap="none" lIns="0" tIns="0" rIns="0" bIns="0">
            <a:spAutoFit/>
          </a:bodyPr>
          <a:lstStyle/>
          <a:p>
            <a:r>
              <a:rPr lang="fr-FR" sz="900" b="1"/>
              <a:t> </a:t>
            </a:r>
            <a:endParaRPr lang="fr-FR"/>
          </a:p>
        </p:txBody>
      </p:sp>
      <p:sp>
        <p:nvSpPr>
          <p:cNvPr id="5195" name="Oval 106"/>
          <p:cNvSpPr>
            <a:spLocks noChangeArrowheads="1"/>
          </p:cNvSpPr>
          <p:nvPr>
            <p:custDataLst>
              <p:tags r:id="rId73"/>
            </p:custDataLst>
          </p:nvPr>
        </p:nvSpPr>
        <p:spPr bwMode="auto">
          <a:xfrm>
            <a:off x="4200495" y="5892823"/>
            <a:ext cx="93663" cy="61912"/>
          </a:xfrm>
          <a:prstGeom prst="ellipse">
            <a:avLst/>
          </a:prstGeom>
          <a:solidFill>
            <a:schemeClr val="tx1"/>
          </a:solidFill>
          <a:ln w="0">
            <a:solidFill>
              <a:schemeClr val="tx1"/>
            </a:solidFill>
            <a:round/>
            <a:headEnd/>
            <a:tailEnd/>
          </a:ln>
        </p:spPr>
        <p:txBody>
          <a:bodyPr/>
          <a:lstStyle/>
          <a:p>
            <a:endParaRPr lang="fr-FR" dirty="0"/>
          </a:p>
        </p:txBody>
      </p:sp>
      <p:sp>
        <p:nvSpPr>
          <p:cNvPr id="5196" name="Oval 107"/>
          <p:cNvSpPr>
            <a:spLocks noChangeArrowheads="1"/>
          </p:cNvSpPr>
          <p:nvPr>
            <p:custDataLst>
              <p:tags r:id="rId74"/>
            </p:custDataLst>
          </p:nvPr>
        </p:nvSpPr>
        <p:spPr bwMode="auto">
          <a:xfrm>
            <a:off x="2420908" y="2154260"/>
            <a:ext cx="465137" cy="447675"/>
          </a:xfrm>
          <a:prstGeom prst="ellipse">
            <a:avLst/>
          </a:prstGeom>
          <a:noFill/>
          <a:ln w="8890" cap="rnd">
            <a:solidFill>
              <a:srgbClr val="000000"/>
            </a:solidFill>
            <a:round/>
            <a:headEnd/>
            <a:tailEnd/>
          </a:ln>
        </p:spPr>
        <p:txBody>
          <a:bodyPr/>
          <a:lstStyle/>
          <a:p>
            <a:endParaRPr lang="fr-FR"/>
          </a:p>
        </p:txBody>
      </p:sp>
      <p:grpSp>
        <p:nvGrpSpPr>
          <p:cNvPr id="16" name="Group 108"/>
          <p:cNvGrpSpPr>
            <a:grpSpLocks/>
          </p:cNvGrpSpPr>
          <p:nvPr>
            <p:custDataLst>
              <p:tags r:id="rId75"/>
            </p:custDataLst>
          </p:nvPr>
        </p:nvGrpSpPr>
        <p:grpSpPr bwMode="auto">
          <a:xfrm>
            <a:off x="906433" y="3349648"/>
            <a:ext cx="2916237" cy="1308100"/>
            <a:chOff x="841" y="4054"/>
            <a:chExt cx="4270" cy="1916"/>
          </a:xfrm>
        </p:grpSpPr>
        <p:sp>
          <p:nvSpPr>
            <p:cNvPr id="5236" name="Rectangle 109"/>
            <p:cNvSpPr>
              <a:spLocks noChangeArrowheads="1"/>
            </p:cNvSpPr>
            <p:nvPr/>
          </p:nvSpPr>
          <p:spPr bwMode="auto">
            <a:xfrm>
              <a:off x="841" y="4054"/>
              <a:ext cx="4270" cy="1916"/>
            </a:xfrm>
            <a:prstGeom prst="rect">
              <a:avLst/>
            </a:prstGeom>
            <a:solidFill>
              <a:srgbClr val="FFFFFF"/>
            </a:solidFill>
            <a:ln w="9525">
              <a:noFill/>
              <a:miter lim="800000"/>
              <a:headEnd/>
              <a:tailEnd/>
            </a:ln>
          </p:spPr>
          <p:txBody>
            <a:bodyPr/>
            <a:lstStyle/>
            <a:p>
              <a:endParaRPr lang="fr-FR"/>
            </a:p>
          </p:txBody>
        </p:sp>
        <p:sp>
          <p:nvSpPr>
            <p:cNvPr id="5237" name="Rectangle 110"/>
            <p:cNvSpPr>
              <a:spLocks noChangeArrowheads="1"/>
            </p:cNvSpPr>
            <p:nvPr/>
          </p:nvSpPr>
          <p:spPr bwMode="auto">
            <a:xfrm>
              <a:off x="841" y="4054"/>
              <a:ext cx="4270" cy="1916"/>
            </a:xfrm>
            <a:prstGeom prst="rect">
              <a:avLst/>
            </a:prstGeom>
            <a:noFill/>
            <a:ln w="8890" cap="rnd">
              <a:solidFill>
                <a:srgbClr val="000000"/>
              </a:solidFill>
              <a:miter lim="800000"/>
              <a:headEnd/>
              <a:tailEnd/>
            </a:ln>
          </p:spPr>
          <p:txBody>
            <a:bodyPr/>
            <a:lstStyle/>
            <a:p>
              <a:endParaRPr lang="fr-FR"/>
            </a:p>
          </p:txBody>
        </p:sp>
      </p:grpSp>
      <p:sp>
        <p:nvSpPr>
          <p:cNvPr id="5198" name="Rectangle 111"/>
          <p:cNvSpPr>
            <a:spLocks noChangeArrowheads="1"/>
          </p:cNvSpPr>
          <p:nvPr>
            <p:custDataLst>
              <p:tags r:id="rId76"/>
            </p:custDataLst>
          </p:nvPr>
        </p:nvSpPr>
        <p:spPr bwMode="auto">
          <a:xfrm>
            <a:off x="2366933" y="3400448"/>
            <a:ext cx="33664" cy="169277"/>
          </a:xfrm>
          <a:prstGeom prst="rect">
            <a:avLst/>
          </a:prstGeom>
          <a:noFill/>
          <a:ln w="9525">
            <a:noFill/>
            <a:miter lim="800000"/>
            <a:headEnd/>
            <a:tailEnd/>
          </a:ln>
        </p:spPr>
        <p:txBody>
          <a:bodyPr wrap="none" lIns="0" tIns="0" rIns="0" bIns="0">
            <a:spAutoFit/>
          </a:bodyPr>
          <a:lstStyle/>
          <a:p>
            <a:r>
              <a:rPr lang="fr-FR" sz="1100">
                <a:latin typeface="Georgia" pitchFamily="18" charset="0"/>
              </a:rPr>
              <a:t> </a:t>
            </a:r>
            <a:endParaRPr lang="fr-FR"/>
          </a:p>
        </p:txBody>
      </p:sp>
      <p:sp>
        <p:nvSpPr>
          <p:cNvPr id="5199" name="Rectangle 112"/>
          <p:cNvSpPr>
            <a:spLocks noChangeArrowheads="1"/>
          </p:cNvSpPr>
          <p:nvPr>
            <p:custDataLst>
              <p:tags r:id="rId77"/>
            </p:custDataLst>
          </p:nvPr>
        </p:nvSpPr>
        <p:spPr bwMode="auto">
          <a:xfrm>
            <a:off x="1854170" y="3579835"/>
            <a:ext cx="973023" cy="261610"/>
          </a:xfrm>
          <a:prstGeom prst="rect">
            <a:avLst/>
          </a:prstGeom>
          <a:noFill/>
          <a:ln w="9525">
            <a:noFill/>
            <a:miter lim="800000"/>
            <a:headEnd/>
            <a:tailEnd/>
          </a:ln>
        </p:spPr>
        <p:txBody>
          <a:bodyPr wrap="none" lIns="0" tIns="0" rIns="0" bIns="0">
            <a:spAutoFit/>
          </a:bodyPr>
          <a:lstStyle/>
          <a:p>
            <a:r>
              <a:rPr lang="fr-FR" sz="1700"/>
              <a:t>Le réseau</a:t>
            </a:r>
            <a:endParaRPr lang="fr-FR"/>
          </a:p>
        </p:txBody>
      </p:sp>
      <p:sp>
        <p:nvSpPr>
          <p:cNvPr id="5200" name="Rectangle 113"/>
          <p:cNvSpPr>
            <a:spLocks noChangeArrowheads="1"/>
          </p:cNvSpPr>
          <p:nvPr>
            <p:custDataLst>
              <p:tags r:id="rId78"/>
            </p:custDataLst>
          </p:nvPr>
        </p:nvSpPr>
        <p:spPr bwMode="auto">
          <a:xfrm>
            <a:off x="2879695" y="3579835"/>
            <a:ext cx="60914" cy="261610"/>
          </a:xfrm>
          <a:prstGeom prst="rect">
            <a:avLst/>
          </a:prstGeom>
          <a:noFill/>
          <a:ln w="9525">
            <a:noFill/>
            <a:miter lim="800000"/>
            <a:headEnd/>
            <a:tailEnd/>
          </a:ln>
        </p:spPr>
        <p:txBody>
          <a:bodyPr wrap="none" lIns="0" tIns="0" rIns="0" bIns="0">
            <a:spAutoFit/>
          </a:bodyPr>
          <a:lstStyle/>
          <a:p>
            <a:r>
              <a:rPr lang="fr-FR" sz="1700"/>
              <a:t> </a:t>
            </a:r>
            <a:endParaRPr lang="fr-FR"/>
          </a:p>
        </p:txBody>
      </p:sp>
      <p:sp>
        <p:nvSpPr>
          <p:cNvPr id="5201" name="Rectangle 114"/>
          <p:cNvSpPr>
            <a:spLocks noChangeArrowheads="1"/>
          </p:cNvSpPr>
          <p:nvPr>
            <p:custDataLst>
              <p:tags r:id="rId79"/>
            </p:custDataLst>
          </p:nvPr>
        </p:nvSpPr>
        <p:spPr bwMode="auto">
          <a:xfrm>
            <a:off x="1928783" y="3841773"/>
            <a:ext cx="823944" cy="261610"/>
          </a:xfrm>
          <a:prstGeom prst="rect">
            <a:avLst/>
          </a:prstGeom>
          <a:noFill/>
          <a:ln w="9525">
            <a:noFill/>
            <a:miter lim="800000"/>
            <a:headEnd/>
            <a:tailEnd/>
          </a:ln>
        </p:spPr>
        <p:txBody>
          <a:bodyPr wrap="none" lIns="0" tIns="0" rIns="0" bIns="0">
            <a:spAutoFit/>
          </a:bodyPr>
          <a:lstStyle/>
          <a:p>
            <a:r>
              <a:rPr lang="fr-FR" sz="1700"/>
              <a:t>SurvUDI</a:t>
            </a:r>
            <a:endParaRPr lang="fr-FR"/>
          </a:p>
        </p:txBody>
      </p:sp>
      <p:sp>
        <p:nvSpPr>
          <p:cNvPr id="5202" name="Rectangle 115"/>
          <p:cNvSpPr>
            <a:spLocks noChangeArrowheads="1"/>
          </p:cNvSpPr>
          <p:nvPr>
            <p:custDataLst>
              <p:tags r:id="rId80"/>
            </p:custDataLst>
          </p:nvPr>
        </p:nvSpPr>
        <p:spPr bwMode="auto">
          <a:xfrm>
            <a:off x="2803495" y="3841773"/>
            <a:ext cx="60914" cy="261610"/>
          </a:xfrm>
          <a:prstGeom prst="rect">
            <a:avLst/>
          </a:prstGeom>
          <a:noFill/>
          <a:ln w="9525">
            <a:noFill/>
            <a:miter lim="800000"/>
            <a:headEnd/>
            <a:tailEnd/>
          </a:ln>
        </p:spPr>
        <p:txBody>
          <a:bodyPr wrap="none" lIns="0" tIns="0" rIns="0" bIns="0">
            <a:spAutoFit/>
          </a:bodyPr>
          <a:lstStyle/>
          <a:p>
            <a:r>
              <a:rPr lang="fr-FR" sz="1700"/>
              <a:t> </a:t>
            </a:r>
            <a:endParaRPr lang="fr-FR"/>
          </a:p>
        </p:txBody>
      </p:sp>
      <p:sp>
        <p:nvSpPr>
          <p:cNvPr id="5203" name="Rectangle 116"/>
          <p:cNvSpPr>
            <a:spLocks noChangeArrowheads="1"/>
          </p:cNvSpPr>
          <p:nvPr>
            <p:custDataLst>
              <p:tags r:id="rId81"/>
            </p:custDataLst>
          </p:nvPr>
        </p:nvSpPr>
        <p:spPr bwMode="auto">
          <a:xfrm>
            <a:off x="2006570" y="4111648"/>
            <a:ext cx="60914" cy="261610"/>
          </a:xfrm>
          <a:prstGeom prst="rect">
            <a:avLst/>
          </a:prstGeom>
          <a:noFill/>
          <a:ln w="9525">
            <a:noFill/>
            <a:miter lim="800000"/>
            <a:headEnd/>
            <a:tailEnd/>
          </a:ln>
        </p:spPr>
        <p:txBody>
          <a:bodyPr wrap="none" lIns="0" tIns="0" rIns="0" bIns="0">
            <a:spAutoFit/>
          </a:bodyPr>
          <a:lstStyle/>
          <a:p>
            <a:r>
              <a:rPr lang="fr-FR" sz="1700"/>
              <a:t>I</a:t>
            </a:r>
            <a:endParaRPr lang="fr-FR"/>
          </a:p>
        </p:txBody>
      </p:sp>
      <p:sp>
        <p:nvSpPr>
          <p:cNvPr id="5204" name="Rectangle 117"/>
          <p:cNvSpPr>
            <a:spLocks noChangeArrowheads="1"/>
          </p:cNvSpPr>
          <p:nvPr>
            <p:custDataLst>
              <p:tags r:id="rId82"/>
            </p:custDataLst>
          </p:nvPr>
        </p:nvSpPr>
        <p:spPr bwMode="auto">
          <a:xfrm>
            <a:off x="2070070" y="4111648"/>
            <a:ext cx="72136" cy="261610"/>
          </a:xfrm>
          <a:prstGeom prst="rect">
            <a:avLst/>
          </a:prstGeom>
          <a:noFill/>
          <a:ln w="9525">
            <a:noFill/>
            <a:miter lim="800000"/>
            <a:headEnd/>
            <a:tailEnd/>
          </a:ln>
        </p:spPr>
        <p:txBody>
          <a:bodyPr wrap="none" lIns="0" tIns="0" rIns="0" bIns="0">
            <a:spAutoFit/>
          </a:bodyPr>
          <a:lstStyle/>
          <a:p>
            <a:r>
              <a:rPr lang="fr-FR" sz="1700"/>
              <a:t>-</a:t>
            </a:r>
            <a:endParaRPr lang="fr-FR"/>
          </a:p>
        </p:txBody>
      </p:sp>
      <p:sp>
        <p:nvSpPr>
          <p:cNvPr id="5205" name="Rectangle 118"/>
          <p:cNvSpPr>
            <a:spLocks noChangeArrowheads="1"/>
          </p:cNvSpPr>
          <p:nvPr>
            <p:custDataLst>
              <p:tags r:id="rId83"/>
            </p:custDataLst>
          </p:nvPr>
        </p:nvSpPr>
        <p:spPr bwMode="auto">
          <a:xfrm>
            <a:off x="2144683" y="4111648"/>
            <a:ext cx="536942" cy="261610"/>
          </a:xfrm>
          <a:prstGeom prst="rect">
            <a:avLst/>
          </a:prstGeom>
          <a:noFill/>
          <a:ln w="9525">
            <a:noFill/>
            <a:miter lim="800000"/>
            <a:headEnd/>
            <a:tailEnd/>
          </a:ln>
        </p:spPr>
        <p:txBody>
          <a:bodyPr wrap="none" lIns="0" tIns="0" rIns="0" bIns="0">
            <a:spAutoFit/>
          </a:bodyPr>
          <a:lstStyle/>
          <a:p>
            <a:r>
              <a:rPr lang="fr-FR" sz="1700"/>
              <a:t>Track</a:t>
            </a:r>
            <a:endParaRPr lang="fr-FR"/>
          </a:p>
        </p:txBody>
      </p:sp>
      <p:sp>
        <p:nvSpPr>
          <p:cNvPr id="5206" name="Rectangle 119"/>
          <p:cNvSpPr>
            <a:spLocks noChangeArrowheads="1"/>
          </p:cNvSpPr>
          <p:nvPr>
            <p:custDataLst>
              <p:tags r:id="rId84"/>
            </p:custDataLst>
          </p:nvPr>
        </p:nvSpPr>
        <p:spPr bwMode="auto">
          <a:xfrm>
            <a:off x="2725708" y="4178323"/>
            <a:ext cx="33664" cy="169277"/>
          </a:xfrm>
          <a:prstGeom prst="rect">
            <a:avLst/>
          </a:prstGeom>
          <a:noFill/>
          <a:ln w="9525">
            <a:noFill/>
            <a:miter lim="800000"/>
            <a:headEnd/>
            <a:tailEnd/>
          </a:ln>
        </p:spPr>
        <p:txBody>
          <a:bodyPr wrap="none" lIns="0" tIns="0" rIns="0" bIns="0">
            <a:spAutoFit/>
          </a:bodyPr>
          <a:lstStyle/>
          <a:p>
            <a:r>
              <a:rPr lang="fr-FR" sz="1100">
                <a:latin typeface="Georgia" pitchFamily="18" charset="0"/>
              </a:rPr>
              <a:t> </a:t>
            </a:r>
            <a:endParaRPr lang="fr-FR"/>
          </a:p>
        </p:txBody>
      </p:sp>
      <p:sp>
        <p:nvSpPr>
          <p:cNvPr id="5207" name="Rectangle 120"/>
          <p:cNvSpPr>
            <a:spLocks noChangeArrowheads="1"/>
          </p:cNvSpPr>
          <p:nvPr>
            <p:custDataLst>
              <p:tags r:id="rId85"/>
            </p:custDataLst>
          </p:nvPr>
        </p:nvSpPr>
        <p:spPr bwMode="auto">
          <a:xfrm>
            <a:off x="2366933" y="4370410"/>
            <a:ext cx="33664" cy="169277"/>
          </a:xfrm>
          <a:prstGeom prst="rect">
            <a:avLst/>
          </a:prstGeom>
          <a:noFill/>
          <a:ln w="9525">
            <a:noFill/>
            <a:miter lim="800000"/>
            <a:headEnd/>
            <a:tailEnd/>
          </a:ln>
        </p:spPr>
        <p:txBody>
          <a:bodyPr wrap="none" lIns="0" tIns="0" rIns="0" bIns="0">
            <a:spAutoFit/>
          </a:bodyPr>
          <a:lstStyle/>
          <a:p>
            <a:r>
              <a:rPr lang="fr-FR" sz="1100">
                <a:latin typeface="Georgia" pitchFamily="18" charset="0"/>
              </a:rPr>
              <a:t> </a:t>
            </a:r>
            <a:endParaRPr lang="fr-FR"/>
          </a:p>
        </p:txBody>
      </p:sp>
      <p:sp>
        <p:nvSpPr>
          <p:cNvPr id="5208" name="Rectangle 121"/>
          <p:cNvSpPr>
            <a:spLocks noChangeArrowheads="1"/>
          </p:cNvSpPr>
          <p:nvPr>
            <p:custDataLst>
              <p:tags r:id="rId86"/>
            </p:custDataLst>
          </p:nvPr>
        </p:nvSpPr>
        <p:spPr bwMode="auto">
          <a:xfrm>
            <a:off x="2366933" y="4546623"/>
            <a:ext cx="68930" cy="323165"/>
          </a:xfrm>
          <a:prstGeom prst="rect">
            <a:avLst/>
          </a:prstGeom>
          <a:noFill/>
          <a:ln w="9525">
            <a:noFill/>
            <a:miter lim="800000"/>
            <a:headEnd/>
            <a:tailEnd/>
          </a:ln>
        </p:spPr>
        <p:txBody>
          <a:bodyPr wrap="none" lIns="0" tIns="0" rIns="0" bIns="0">
            <a:spAutoFit/>
          </a:bodyPr>
          <a:lstStyle/>
          <a:p>
            <a:r>
              <a:rPr lang="fr-FR" sz="2100" b="1">
                <a:latin typeface="Georgia" pitchFamily="18" charset="0"/>
              </a:rPr>
              <a:t> </a:t>
            </a:r>
            <a:endParaRPr lang="fr-FR"/>
          </a:p>
        </p:txBody>
      </p:sp>
      <p:sp>
        <p:nvSpPr>
          <p:cNvPr id="5209" name="Rectangle 122"/>
          <p:cNvSpPr>
            <a:spLocks noChangeArrowheads="1"/>
          </p:cNvSpPr>
          <p:nvPr>
            <p:custDataLst>
              <p:tags r:id="rId87"/>
            </p:custDataLst>
          </p:nvPr>
        </p:nvSpPr>
        <p:spPr bwMode="auto">
          <a:xfrm>
            <a:off x="2341533" y="4519635"/>
            <a:ext cx="68930" cy="323165"/>
          </a:xfrm>
          <a:prstGeom prst="rect">
            <a:avLst/>
          </a:prstGeom>
          <a:noFill/>
          <a:ln w="9525">
            <a:noFill/>
            <a:miter lim="800000"/>
            <a:headEnd/>
            <a:tailEnd/>
          </a:ln>
        </p:spPr>
        <p:txBody>
          <a:bodyPr wrap="none" lIns="0" tIns="0" rIns="0" bIns="0">
            <a:spAutoFit/>
          </a:bodyPr>
          <a:lstStyle/>
          <a:p>
            <a:r>
              <a:rPr lang="fr-FR" sz="2100" b="1">
                <a:latin typeface="Georgia" pitchFamily="18" charset="0"/>
              </a:rPr>
              <a:t> </a:t>
            </a:r>
            <a:endParaRPr lang="fr-FR"/>
          </a:p>
        </p:txBody>
      </p:sp>
      <p:sp>
        <p:nvSpPr>
          <p:cNvPr id="5210" name="Rectangle 123"/>
          <p:cNvSpPr>
            <a:spLocks noChangeArrowheads="1"/>
          </p:cNvSpPr>
          <p:nvPr>
            <p:custDataLst>
              <p:tags r:id="rId88"/>
            </p:custDataLst>
          </p:nvPr>
        </p:nvSpPr>
        <p:spPr bwMode="auto">
          <a:xfrm>
            <a:off x="2354233" y="4533923"/>
            <a:ext cx="68930" cy="323165"/>
          </a:xfrm>
          <a:prstGeom prst="rect">
            <a:avLst/>
          </a:prstGeom>
          <a:noFill/>
          <a:ln w="9525">
            <a:noFill/>
            <a:miter lim="800000"/>
            <a:headEnd/>
            <a:tailEnd/>
          </a:ln>
        </p:spPr>
        <p:txBody>
          <a:bodyPr wrap="none" lIns="0" tIns="0" rIns="0" bIns="0">
            <a:spAutoFit/>
          </a:bodyPr>
          <a:lstStyle/>
          <a:p>
            <a:r>
              <a:rPr lang="fr-FR" sz="2100" b="1">
                <a:latin typeface="Georgia" pitchFamily="18" charset="0"/>
              </a:rPr>
              <a:t> </a:t>
            </a:r>
            <a:endParaRPr lang="fr-FR"/>
          </a:p>
        </p:txBody>
      </p:sp>
      <p:sp>
        <p:nvSpPr>
          <p:cNvPr id="5211" name="Rectangle 124"/>
          <p:cNvSpPr>
            <a:spLocks noChangeArrowheads="1"/>
          </p:cNvSpPr>
          <p:nvPr>
            <p:custDataLst>
              <p:tags r:id="rId89"/>
            </p:custDataLst>
          </p:nvPr>
        </p:nvSpPr>
        <p:spPr bwMode="auto">
          <a:xfrm>
            <a:off x="947708" y="2330473"/>
            <a:ext cx="232436" cy="92333"/>
          </a:xfrm>
          <a:prstGeom prst="rect">
            <a:avLst/>
          </a:prstGeom>
          <a:noFill/>
          <a:ln w="9525">
            <a:noFill/>
            <a:miter lim="800000"/>
            <a:headEnd/>
            <a:tailEnd/>
          </a:ln>
        </p:spPr>
        <p:txBody>
          <a:bodyPr wrap="none" lIns="0" tIns="0" rIns="0" bIns="0">
            <a:spAutoFit/>
          </a:bodyPr>
          <a:lstStyle/>
          <a:p>
            <a:r>
              <a:rPr lang="fr-FR" sz="600">
                <a:latin typeface="Courier" pitchFamily="49" charset="0"/>
              </a:rPr>
              <a:t>Edmon</a:t>
            </a:r>
            <a:endParaRPr lang="fr-FR"/>
          </a:p>
        </p:txBody>
      </p:sp>
      <p:sp>
        <p:nvSpPr>
          <p:cNvPr id="5212" name="Rectangle 125"/>
          <p:cNvSpPr>
            <a:spLocks noChangeArrowheads="1"/>
          </p:cNvSpPr>
          <p:nvPr>
            <p:custDataLst>
              <p:tags r:id="rId90"/>
            </p:custDataLst>
          </p:nvPr>
        </p:nvSpPr>
        <p:spPr bwMode="auto">
          <a:xfrm>
            <a:off x="1176308" y="2328885"/>
            <a:ext cx="139462" cy="92333"/>
          </a:xfrm>
          <a:prstGeom prst="rect">
            <a:avLst/>
          </a:prstGeom>
          <a:noFill/>
          <a:ln w="9525">
            <a:noFill/>
            <a:miter lim="800000"/>
            <a:headEnd/>
            <a:tailEnd/>
          </a:ln>
        </p:spPr>
        <p:txBody>
          <a:bodyPr wrap="none" lIns="0" tIns="0" rIns="0" bIns="0">
            <a:spAutoFit/>
          </a:bodyPr>
          <a:lstStyle/>
          <a:p>
            <a:r>
              <a:rPr lang="fr-FR" sz="600">
                <a:latin typeface="Courier" pitchFamily="49" charset="0"/>
              </a:rPr>
              <a:t>ton</a:t>
            </a:r>
            <a:endParaRPr lang="fr-FR"/>
          </a:p>
        </p:txBody>
      </p:sp>
      <p:sp>
        <p:nvSpPr>
          <p:cNvPr id="5213" name="Rectangle 126"/>
          <p:cNvSpPr>
            <a:spLocks noChangeArrowheads="1"/>
          </p:cNvSpPr>
          <p:nvPr>
            <p:custDataLst>
              <p:tags r:id="rId91"/>
            </p:custDataLst>
          </p:nvPr>
        </p:nvSpPr>
        <p:spPr bwMode="auto">
          <a:xfrm>
            <a:off x="1316008" y="2328885"/>
            <a:ext cx="46488" cy="92333"/>
          </a:xfrm>
          <a:prstGeom prst="rect">
            <a:avLst/>
          </a:prstGeom>
          <a:noFill/>
          <a:ln w="9525">
            <a:noFill/>
            <a:miter lim="800000"/>
            <a:headEnd/>
            <a:tailEnd/>
          </a:ln>
        </p:spPr>
        <p:txBody>
          <a:bodyPr wrap="none" lIns="0" tIns="0" rIns="0" bIns="0">
            <a:spAutoFit/>
          </a:bodyPr>
          <a:lstStyle/>
          <a:p>
            <a:r>
              <a:rPr lang="fr-FR" sz="600">
                <a:latin typeface="Courier" pitchFamily="49" charset="0"/>
              </a:rPr>
              <a:t> </a:t>
            </a:r>
            <a:endParaRPr lang="fr-FR"/>
          </a:p>
        </p:txBody>
      </p:sp>
      <p:grpSp>
        <p:nvGrpSpPr>
          <p:cNvPr id="17" name="Group 127"/>
          <p:cNvGrpSpPr>
            <a:grpSpLocks/>
          </p:cNvGrpSpPr>
          <p:nvPr>
            <p:custDataLst>
              <p:tags r:id="rId92"/>
            </p:custDataLst>
          </p:nvPr>
        </p:nvGrpSpPr>
        <p:grpSpPr bwMode="auto">
          <a:xfrm>
            <a:off x="1136620" y="2443185"/>
            <a:ext cx="38100" cy="38100"/>
            <a:chOff x="1178" y="2727"/>
            <a:chExt cx="56" cy="57"/>
          </a:xfrm>
        </p:grpSpPr>
        <p:sp>
          <p:nvSpPr>
            <p:cNvPr id="5234" name="Oval 128"/>
            <p:cNvSpPr>
              <a:spLocks noChangeArrowheads="1"/>
            </p:cNvSpPr>
            <p:nvPr/>
          </p:nvSpPr>
          <p:spPr bwMode="auto">
            <a:xfrm>
              <a:off x="1178" y="2727"/>
              <a:ext cx="56" cy="57"/>
            </a:xfrm>
            <a:prstGeom prst="ellipse">
              <a:avLst/>
            </a:prstGeom>
            <a:solidFill>
              <a:srgbClr val="000000"/>
            </a:solidFill>
            <a:ln w="0">
              <a:solidFill>
                <a:srgbClr val="000000"/>
              </a:solidFill>
              <a:round/>
              <a:headEnd/>
              <a:tailEnd/>
            </a:ln>
          </p:spPr>
          <p:txBody>
            <a:bodyPr/>
            <a:lstStyle/>
            <a:p>
              <a:endParaRPr lang="fr-FR"/>
            </a:p>
          </p:txBody>
        </p:sp>
        <p:sp>
          <p:nvSpPr>
            <p:cNvPr id="5235" name="Oval 129"/>
            <p:cNvSpPr>
              <a:spLocks noChangeArrowheads="1"/>
            </p:cNvSpPr>
            <p:nvPr/>
          </p:nvSpPr>
          <p:spPr bwMode="auto">
            <a:xfrm>
              <a:off x="1178" y="2727"/>
              <a:ext cx="56" cy="57"/>
            </a:xfrm>
            <a:prstGeom prst="ellipse">
              <a:avLst/>
            </a:prstGeom>
            <a:noFill/>
            <a:ln w="4445" cap="rnd">
              <a:solidFill>
                <a:srgbClr val="000000"/>
              </a:solidFill>
              <a:round/>
              <a:headEnd/>
              <a:tailEnd/>
            </a:ln>
          </p:spPr>
          <p:txBody>
            <a:bodyPr/>
            <a:lstStyle/>
            <a:p>
              <a:endParaRPr lang="fr-FR"/>
            </a:p>
          </p:txBody>
        </p:sp>
      </p:grpSp>
      <p:sp>
        <p:nvSpPr>
          <p:cNvPr id="5215" name="Oval 130"/>
          <p:cNvSpPr>
            <a:spLocks noChangeArrowheads="1"/>
          </p:cNvSpPr>
          <p:nvPr>
            <p:custDataLst>
              <p:tags r:id="rId93"/>
            </p:custDataLst>
          </p:nvPr>
        </p:nvSpPr>
        <p:spPr bwMode="auto">
          <a:xfrm>
            <a:off x="3965545" y="6188098"/>
            <a:ext cx="93663" cy="63500"/>
          </a:xfrm>
          <a:prstGeom prst="ellipse">
            <a:avLst/>
          </a:prstGeom>
          <a:solidFill>
            <a:schemeClr val="tx1"/>
          </a:solidFill>
          <a:ln w="0">
            <a:solidFill>
              <a:schemeClr val="tx1"/>
            </a:solidFill>
            <a:round/>
            <a:headEnd/>
            <a:tailEnd/>
          </a:ln>
        </p:spPr>
        <p:txBody>
          <a:bodyPr/>
          <a:lstStyle/>
          <a:p>
            <a:endParaRPr lang="fr-FR"/>
          </a:p>
        </p:txBody>
      </p:sp>
      <p:grpSp>
        <p:nvGrpSpPr>
          <p:cNvPr id="18" name="Group 131"/>
          <p:cNvGrpSpPr>
            <a:grpSpLocks/>
          </p:cNvGrpSpPr>
          <p:nvPr>
            <p:custDataLst>
              <p:tags r:id="rId94"/>
            </p:custDataLst>
          </p:nvPr>
        </p:nvGrpSpPr>
        <p:grpSpPr bwMode="auto">
          <a:xfrm>
            <a:off x="785783" y="2262210"/>
            <a:ext cx="38100" cy="39688"/>
            <a:chOff x="548" y="2860"/>
            <a:chExt cx="56" cy="56"/>
          </a:xfrm>
        </p:grpSpPr>
        <p:sp>
          <p:nvSpPr>
            <p:cNvPr id="5232" name="Oval 132"/>
            <p:cNvSpPr>
              <a:spLocks noChangeArrowheads="1"/>
            </p:cNvSpPr>
            <p:nvPr/>
          </p:nvSpPr>
          <p:spPr bwMode="auto">
            <a:xfrm>
              <a:off x="548" y="2860"/>
              <a:ext cx="56" cy="56"/>
            </a:xfrm>
            <a:prstGeom prst="ellipse">
              <a:avLst/>
            </a:prstGeom>
            <a:solidFill>
              <a:srgbClr val="000000"/>
            </a:solidFill>
            <a:ln w="0">
              <a:solidFill>
                <a:srgbClr val="000000"/>
              </a:solidFill>
              <a:round/>
              <a:headEnd/>
              <a:tailEnd/>
            </a:ln>
          </p:spPr>
          <p:txBody>
            <a:bodyPr/>
            <a:lstStyle/>
            <a:p>
              <a:endParaRPr lang="fr-FR"/>
            </a:p>
          </p:txBody>
        </p:sp>
        <p:sp>
          <p:nvSpPr>
            <p:cNvPr id="5233" name="Oval 133"/>
            <p:cNvSpPr>
              <a:spLocks noChangeArrowheads="1"/>
            </p:cNvSpPr>
            <p:nvPr/>
          </p:nvSpPr>
          <p:spPr bwMode="auto">
            <a:xfrm>
              <a:off x="548" y="2860"/>
              <a:ext cx="56" cy="56"/>
            </a:xfrm>
            <a:prstGeom prst="ellipse">
              <a:avLst/>
            </a:prstGeom>
            <a:noFill/>
            <a:ln w="4445" cap="rnd">
              <a:solidFill>
                <a:srgbClr val="000000"/>
              </a:solidFill>
              <a:round/>
              <a:headEnd/>
              <a:tailEnd/>
            </a:ln>
          </p:spPr>
          <p:txBody>
            <a:bodyPr/>
            <a:lstStyle/>
            <a:p>
              <a:endParaRPr lang="fr-FR"/>
            </a:p>
          </p:txBody>
        </p:sp>
      </p:grpSp>
      <p:grpSp>
        <p:nvGrpSpPr>
          <p:cNvPr id="19" name="Group 134"/>
          <p:cNvGrpSpPr>
            <a:grpSpLocks/>
          </p:cNvGrpSpPr>
          <p:nvPr>
            <p:custDataLst>
              <p:tags r:id="rId95"/>
            </p:custDataLst>
          </p:nvPr>
        </p:nvGrpSpPr>
        <p:grpSpPr bwMode="auto">
          <a:xfrm>
            <a:off x="2586008" y="2605110"/>
            <a:ext cx="38100" cy="38100"/>
            <a:chOff x="3281" y="2975"/>
            <a:chExt cx="55" cy="56"/>
          </a:xfrm>
        </p:grpSpPr>
        <p:sp>
          <p:nvSpPr>
            <p:cNvPr id="5230" name="Oval 135"/>
            <p:cNvSpPr>
              <a:spLocks noChangeArrowheads="1"/>
            </p:cNvSpPr>
            <p:nvPr/>
          </p:nvSpPr>
          <p:spPr bwMode="auto">
            <a:xfrm>
              <a:off x="3281" y="2975"/>
              <a:ext cx="55" cy="56"/>
            </a:xfrm>
            <a:prstGeom prst="ellipse">
              <a:avLst/>
            </a:prstGeom>
            <a:solidFill>
              <a:srgbClr val="000000"/>
            </a:solidFill>
            <a:ln w="0">
              <a:solidFill>
                <a:srgbClr val="000000"/>
              </a:solidFill>
              <a:round/>
              <a:headEnd/>
              <a:tailEnd/>
            </a:ln>
          </p:spPr>
          <p:txBody>
            <a:bodyPr/>
            <a:lstStyle/>
            <a:p>
              <a:endParaRPr lang="fr-FR"/>
            </a:p>
          </p:txBody>
        </p:sp>
        <p:sp>
          <p:nvSpPr>
            <p:cNvPr id="5231" name="Oval 136"/>
            <p:cNvSpPr>
              <a:spLocks noChangeArrowheads="1"/>
            </p:cNvSpPr>
            <p:nvPr/>
          </p:nvSpPr>
          <p:spPr bwMode="auto">
            <a:xfrm>
              <a:off x="3281" y="2975"/>
              <a:ext cx="55" cy="56"/>
            </a:xfrm>
            <a:prstGeom prst="ellipse">
              <a:avLst/>
            </a:prstGeom>
            <a:noFill/>
            <a:ln w="4445" cap="rnd">
              <a:solidFill>
                <a:srgbClr val="000000"/>
              </a:solidFill>
              <a:round/>
              <a:headEnd/>
              <a:tailEnd/>
            </a:ln>
          </p:spPr>
          <p:txBody>
            <a:bodyPr/>
            <a:lstStyle/>
            <a:p>
              <a:endParaRPr lang="fr-FR"/>
            </a:p>
          </p:txBody>
        </p:sp>
      </p:grpSp>
      <p:sp>
        <p:nvSpPr>
          <p:cNvPr id="5218" name="Rectangle 137"/>
          <p:cNvSpPr>
            <a:spLocks noChangeArrowheads="1"/>
          </p:cNvSpPr>
          <p:nvPr>
            <p:custDataLst>
              <p:tags r:id="rId96"/>
            </p:custDataLst>
          </p:nvPr>
        </p:nvSpPr>
        <p:spPr bwMode="auto">
          <a:xfrm>
            <a:off x="2760633" y="2828948"/>
            <a:ext cx="65" cy="276999"/>
          </a:xfrm>
          <a:prstGeom prst="rect">
            <a:avLst/>
          </a:prstGeom>
          <a:noFill/>
          <a:ln w="9525">
            <a:noFill/>
            <a:miter lim="800000"/>
            <a:headEnd/>
            <a:tailEnd/>
          </a:ln>
        </p:spPr>
        <p:txBody>
          <a:bodyPr wrap="none" lIns="0" tIns="0" rIns="0" bIns="0">
            <a:spAutoFit/>
          </a:bodyPr>
          <a:lstStyle/>
          <a:p>
            <a:endParaRPr lang="fr-FR"/>
          </a:p>
        </p:txBody>
      </p:sp>
      <p:sp>
        <p:nvSpPr>
          <p:cNvPr id="5219" name="Rectangle 138"/>
          <p:cNvSpPr>
            <a:spLocks noChangeArrowheads="1"/>
          </p:cNvSpPr>
          <p:nvPr>
            <p:custDataLst>
              <p:tags r:id="rId97"/>
            </p:custDataLst>
          </p:nvPr>
        </p:nvSpPr>
        <p:spPr bwMode="auto">
          <a:xfrm>
            <a:off x="2633633" y="2624160"/>
            <a:ext cx="371897" cy="92333"/>
          </a:xfrm>
          <a:prstGeom prst="rect">
            <a:avLst/>
          </a:prstGeom>
          <a:noFill/>
          <a:ln w="9525">
            <a:noFill/>
            <a:miter lim="800000"/>
            <a:headEnd/>
            <a:tailEnd/>
          </a:ln>
        </p:spPr>
        <p:txBody>
          <a:bodyPr wrap="none" lIns="0" tIns="0" rIns="0" bIns="0">
            <a:spAutoFit/>
          </a:bodyPr>
          <a:lstStyle/>
          <a:p>
            <a:r>
              <a:rPr lang="fr-FR" sz="600">
                <a:latin typeface="Courier" pitchFamily="49" charset="0"/>
              </a:rPr>
              <a:t>Kingston</a:t>
            </a:r>
            <a:endParaRPr lang="fr-FR"/>
          </a:p>
        </p:txBody>
      </p:sp>
      <p:sp>
        <p:nvSpPr>
          <p:cNvPr id="5220" name="Rectangle 139"/>
          <p:cNvSpPr>
            <a:spLocks noChangeArrowheads="1"/>
          </p:cNvSpPr>
          <p:nvPr>
            <p:custDataLst>
              <p:tags r:id="rId98"/>
            </p:custDataLst>
          </p:nvPr>
        </p:nvSpPr>
        <p:spPr bwMode="auto">
          <a:xfrm>
            <a:off x="646083" y="2055835"/>
            <a:ext cx="325410" cy="184666"/>
          </a:xfrm>
          <a:prstGeom prst="rect">
            <a:avLst/>
          </a:prstGeom>
          <a:noFill/>
          <a:ln w="9525">
            <a:noFill/>
            <a:miter lim="800000"/>
            <a:headEnd/>
            <a:tailEnd/>
          </a:ln>
        </p:spPr>
        <p:txBody>
          <a:bodyPr wrap="none" lIns="0" tIns="0" rIns="0" bIns="0">
            <a:spAutoFit/>
          </a:bodyPr>
          <a:lstStyle/>
          <a:p>
            <a:r>
              <a:rPr lang="fr-FR" sz="600">
                <a:latin typeface="Courier" pitchFamily="49" charset="0"/>
              </a:rPr>
              <a:t>Prince </a:t>
            </a:r>
          </a:p>
          <a:p>
            <a:r>
              <a:rPr lang="fr-FR" sz="600">
                <a:latin typeface="Courier" pitchFamily="49" charset="0"/>
              </a:rPr>
              <a:t>George</a:t>
            </a:r>
            <a:endParaRPr lang="fr-FR"/>
          </a:p>
        </p:txBody>
      </p:sp>
      <p:sp>
        <p:nvSpPr>
          <p:cNvPr id="5221" name="Rectangle 140"/>
          <p:cNvSpPr>
            <a:spLocks noChangeArrowheads="1"/>
          </p:cNvSpPr>
          <p:nvPr>
            <p:custDataLst>
              <p:tags r:id="rId99"/>
            </p:custDataLst>
          </p:nvPr>
        </p:nvSpPr>
        <p:spPr bwMode="auto">
          <a:xfrm>
            <a:off x="2019270" y="2365398"/>
            <a:ext cx="123825" cy="122237"/>
          </a:xfrm>
          <a:prstGeom prst="rect">
            <a:avLst/>
          </a:prstGeom>
          <a:solidFill>
            <a:srgbClr val="FFFFFF"/>
          </a:solidFill>
          <a:ln w="9525">
            <a:noFill/>
            <a:miter lim="800000"/>
            <a:headEnd/>
            <a:tailEnd/>
          </a:ln>
        </p:spPr>
        <p:txBody>
          <a:bodyPr/>
          <a:lstStyle/>
          <a:p>
            <a:endParaRPr lang="fr-FR"/>
          </a:p>
        </p:txBody>
      </p:sp>
      <p:grpSp>
        <p:nvGrpSpPr>
          <p:cNvPr id="20" name="Group 141"/>
          <p:cNvGrpSpPr>
            <a:grpSpLocks/>
          </p:cNvGrpSpPr>
          <p:nvPr>
            <p:custDataLst>
              <p:tags r:id="rId100"/>
            </p:custDataLst>
          </p:nvPr>
        </p:nvGrpSpPr>
        <p:grpSpPr bwMode="auto">
          <a:xfrm>
            <a:off x="2078008" y="2438423"/>
            <a:ext cx="39687" cy="38100"/>
            <a:chOff x="1554" y="2778"/>
            <a:chExt cx="57" cy="56"/>
          </a:xfrm>
        </p:grpSpPr>
        <p:sp>
          <p:nvSpPr>
            <p:cNvPr id="5228" name="Oval 142"/>
            <p:cNvSpPr>
              <a:spLocks noChangeArrowheads="1"/>
            </p:cNvSpPr>
            <p:nvPr/>
          </p:nvSpPr>
          <p:spPr bwMode="auto">
            <a:xfrm>
              <a:off x="1554" y="2778"/>
              <a:ext cx="57" cy="56"/>
            </a:xfrm>
            <a:prstGeom prst="ellipse">
              <a:avLst/>
            </a:prstGeom>
            <a:solidFill>
              <a:srgbClr val="000000"/>
            </a:solidFill>
            <a:ln w="0">
              <a:solidFill>
                <a:srgbClr val="000000"/>
              </a:solidFill>
              <a:round/>
              <a:headEnd/>
              <a:tailEnd/>
            </a:ln>
          </p:spPr>
          <p:txBody>
            <a:bodyPr/>
            <a:lstStyle/>
            <a:p>
              <a:endParaRPr lang="fr-FR"/>
            </a:p>
          </p:txBody>
        </p:sp>
        <p:sp>
          <p:nvSpPr>
            <p:cNvPr id="5229" name="Oval 143"/>
            <p:cNvSpPr>
              <a:spLocks noChangeArrowheads="1"/>
            </p:cNvSpPr>
            <p:nvPr/>
          </p:nvSpPr>
          <p:spPr bwMode="auto">
            <a:xfrm>
              <a:off x="1554" y="2778"/>
              <a:ext cx="57" cy="56"/>
            </a:xfrm>
            <a:prstGeom prst="ellipse">
              <a:avLst/>
            </a:prstGeom>
            <a:noFill/>
            <a:ln w="4445" cap="rnd">
              <a:solidFill>
                <a:srgbClr val="000000"/>
              </a:solidFill>
              <a:round/>
              <a:headEnd/>
              <a:tailEnd/>
            </a:ln>
          </p:spPr>
          <p:txBody>
            <a:bodyPr/>
            <a:lstStyle/>
            <a:p>
              <a:endParaRPr lang="fr-FR"/>
            </a:p>
          </p:txBody>
        </p:sp>
      </p:grpSp>
      <p:sp>
        <p:nvSpPr>
          <p:cNvPr id="5223" name="Rectangle 144"/>
          <p:cNvSpPr>
            <a:spLocks noChangeArrowheads="1"/>
          </p:cNvSpPr>
          <p:nvPr>
            <p:custDataLst>
              <p:tags r:id="rId101"/>
            </p:custDataLst>
          </p:nvPr>
        </p:nvSpPr>
        <p:spPr bwMode="auto">
          <a:xfrm>
            <a:off x="1906558" y="2263798"/>
            <a:ext cx="384175" cy="287337"/>
          </a:xfrm>
          <a:prstGeom prst="rect">
            <a:avLst/>
          </a:prstGeom>
          <a:noFill/>
          <a:ln w="9525">
            <a:noFill/>
            <a:miter lim="800000"/>
            <a:headEnd/>
            <a:tailEnd/>
          </a:ln>
        </p:spPr>
        <p:txBody>
          <a:bodyPr lIns="0" tIns="0" rIns="0" bIns="0"/>
          <a:lstStyle/>
          <a:p>
            <a:pPr algn="ctr"/>
            <a:r>
              <a:rPr lang="fr-FR" sz="600">
                <a:latin typeface="Courier" pitchFamily="49" charset="0"/>
              </a:rPr>
              <a:t>Thunder</a:t>
            </a:r>
          </a:p>
          <a:p>
            <a:pPr algn="ctr"/>
            <a:r>
              <a:rPr lang="fr-FR" sz="600">
                <a:latin typeface="Courier" pitchFamily="49" charset="0"/>
              </a:rPr>
              <a:t>Bay</a:t>
            </a:r>
            <a:endParaRPr lang="fr-FR"/>
          </a:p>
        </p:txBody>
      </p:sp>
      <p:sp>
        <p:nvSpPr>
          <p:cNvPr id="5224" name="Text Box 145"/>
          <p:cNvSpPr txBox="1">
            <a:spLocks noChangeArrowheads="1"/>
          </p:cNvSpPr>
          <p:nvPr>
            <p:custDataLst>
              <p:tags r:id="rId102"/>
            </p:custDataLst>
          </p:nvPr>
        </p:nvSpPr>
        <p:spPr bwMode="auto">
          <a:xfrm>
            <a:off x="4071934" y="1643050"/>
            <a:ext cx="4929222" cy="1871282"/>
          </a:xfrm>
          <a:prstGeom prst="rect">
            <a:avLst/>
          </a:prstGeom>
          <a:noFill/>
          <a:ln w="9525">
            <a:noFill/>
            <a:miter lim="800000"/>
            <a:headEnd/>
            <a:tailEnd/>
          </a:ln>
        </p:spPr>
        <p:txBody>
          <a:bodyPr wrap="square">
            <a:spAutoFit/>
          </a:bodyPr>
          <a:lstStyle/>
          <a:p>
            <a:pPr>
              <a:lnSpc>
                <a:spcPct val="90000"/>
              </a:lnSpc>
              <a:spcBef>
                <a:spcPts val="0"/>
              </a:spcBef>
              <a:spcAft>
                <a:spcPts val="1200"/>
              </a:spcAft>
              <a:buClr>
                <a:schemeClr val="accent5">
                  <a:lumMod val="75000"/>
                </a:schemeClr>
              </a:buClr>
            </a:pPr>
            <a:r>
              <a:rPr lang="fr-CA" dirty="0">
                <a:solidFill>
                  <a:schemeClr val="accent5">
                    <a:lumMod val="75000"/>
                  </a:schemeClr>
                </a:solidFill>
                <a:latin typeface="HelveticaNeueLT Std" pitchFamily="34" charset="0"/>
              </a:rPr>
              <a:t>Réseau </a:t>
            </a:r>
            <a:r>
              <a:rPr lang="fr-CA" dirty="0" err="1" smtClean="0">
                <a:solidFill>
                  <a:schemeClr val="accent5">
                    <a:lumMod val="75000"/>
                  </a:schemeClr>
                </a:solidFill>
                <a:latin typeface="HelveticaNeueLT Std" pitchFamily="34" charset="0"/>
              </a:rPr>
              <a:t>SurvUDI</a:t>
            </a:r>
            <a:r>
              <a:rPr lang="fr-CA" dirty="0" smtClean="0">
                <a:solidFill>
                  <a:schemeClr val="accent5">
                    <a:lumMod val="75000"/>
                  </a:schemeClr>
                </a:solidFill>
                <a:latin typeface="HelveticaNeueLT Std" pitchFamily="34" charset="0"/>
              </a:rPr>
              <a:t> : </a:t>
            </a:r>
            <a:endParaRPr lang="fr-CA" dirty="0">
              <a:solidFill>
                <a:schemeClr val="accent5">
                  <a:lumMod val="75000"/>
                </a:schemeClr>
              </a:solidFill>
              <a:latin typeface="HelveticaNeueLT Std" pitchFamily="34" charset="0"/>
            </a:endParaRPr>
          </a:p>
          <a:p>
            <a:pPr marL="357188" lvl="1" indent="-357188">
              <a:lnSpc>
                <a:spcPct val="90000"/>
              </a:lnSpc>
              <a:spcBef>
                <a:spcPts val="0"/>
              </a:spcBef>
              <a:spcAft>
                <a:spcPts val="1200"/>
              </a:spcAft>
              <a:buClr>
                <a:schemeClr val="accent6">
                  <a:lumMod val="75000"/>
                </a:schemeClr>
              </a:buClr>
              <a:buFont typeface="Wingdings" pitchFamily="2" charset="2"/>
              <a:buChar char="§"/>
            </a:pPr>
            <a:r>
              <a:rPr lang="fr-CA" sz="1600" dirty="0">
                <a:solidFill>
                  <a:schemeClr val="tx1">
                    <a:lumMod val="65000"/>
                    <a:lumOff val="35000"/>
                  </a:schemeClr>
                </a:solidFill>
                <a:latin typeface="HelveticaNeueLT Std" pitchFamily="34" charset="0"/>
              </a:rPr>
              <a:t>Implanté en 1995</a:t>
            </a:r>
          </a:p>
          <a:p>
            <a:pPr marL="357188" lvl="1" indent="-357188">
              <a:lnSpc>
                <a:spcPct val="90000"/>
              </a:lnSpc>
              <a:spcBef>
                <a:spcPts val="0"/>
              </a:spcBef>
              <a:spcAft>
                <a:spcPts val="1200"/>
              </a:spcAft>
              <a:buClr>
                <a:schemeClr val="accent6">
                  <a:lumMod val="75000"/>
                </a:schemeClr>
              </a:buClr>
              <a:buFont typeface="Wingdings" pitchFamily="2" charset="2"/>
              <a:buChar char="§"/>
            </a:pPr>
            <a:r>
              <a:rPr lang="fr-CA" sz="1600" dirty="0">
                <a:solidFill>
                  <a:schemeClr val="tx1">
                    <a:lumMod val="65000"/>
                    <a:lumOff val="35000"/>
                  </a:schemeClr>
                </a:solidFill>
                <a:latin typeface="HelveticaNeueLT Std" pitchFamily="34" charset="0"/>
              </a:rPr>
              <a:t>En </a:t>
            </a:r>
            <a:r>
              <a:rPr lang="fr-CA" sz="1600" dirty="0" smtClean="0">
                <a:solidFill>
                  <a:schemeClr val="tx1">
                    <a:lumMod val="65000"/>
                    <a:lumOff val="35000"/>
                  </a:schemeClr>
                </a:solidFill>
                <a:latin typeface="HelveticaNeueLT Std" pitchFamily="34" charset="0"/>
              </a:rPr>
              <a:t>2018 : </a:t>
            </a:r>
            <a:r>
              <a:rPr lang="fr-CA" sz="1600" dirty="0">
                <a:solidFill>
                  <a:schemeClr val="tx1">
                    <a:lumMod val="65000"/>
                    <a:lumOff val="35000"/>
                  </a:schemeClr>
                </a:solidFill>
                <a:latin typeface="HelveticaNeueLT Std" pitchFamily="34" charset="0"/>
              </a:rPr>
              <a:t>8 régions du Québec + ville d’Ottawa</a:t>
            </a:r>
          </a:p>
          <a:p>
            <a:pPr>
              <a:lnSpc>
                <a:spcPct val="90000"/>
              </a:lnSpc>
              <a:spcBef>
                <a:spcPts val="0"/>
              </a:spcBef>
              <a:spcAft>
                <a:spcPts val="1200"/>
              </a:spcAft>
              <a:buClr>
                <a:schemeClr val="accent5">
                  <a:lumMod val="75000"/>
                </a:schemeClr>
              </a:buClr>
            </a:pPr>
            <a:r>
              <a:rPr lang="fr-CA" dirty="0">
                <a:solidFill>
                  <a:schemeClr val="accent5">
                    <a:lumMod val="75000"/>
                  </a:schemeClr>
                </a:solidFill>
                <a:latin typeface="HelveticaNeueLT Std" pitchFamily="34" charset="0"/>
              </a:rPr>
              <a:t>Réseau canadien </a:t>
            </a:r>
            <a:r>
              <a:rPr lang="fr-CA" dirty="0" smtClean="0">
                <a:solidFill>
                  <a:schemeClr val="accent5">
                    <a:lumMod val="75000"/>
                  </a:schemeClr>
                </a:solidFill>
                <a:latin typeface="HelveticaNeueLT Std" pitchFamily="34" charset="0"/>
              </a:rPr>
              <a:t>I-</a:t>
            </a:r>
            <a:r>
              <a:rPr lang="fr-CA" dirty="0" err="1" smtClean="0">
                <a:solidFill>
                  <a:schemeClr val="accent5">
                    <a:lumMod val="75000"/>
                  </a:schemeClr>
                </a:solidFill>
                <a:latin typeface="HelveticaNeueLT Std" pitchFamily="34" charset="0"/>
              </a:rPr>
              <a:t>Track</a:t>
            </a:r>
            <a:r>
              <a:rPr lang="fr-CA" dirty="0" smtClean="0">
                <a:solidFill>
                  <a:schemeClr val="accent5">
                    <a:lumMod val="75000"/>
                  </a:schemeClr>
                </a:solidFill>
                <a:latin typeface="HelveticaNeueLT Std" pitchFamily="34" charset="0"/>
              </a:rPr>
              <a:t> :</a:t>
            </a:r>
            <a:endParaRPr lang="fr-CA" dirty="0">
              <a:solidFill>
                <a:schemeClr val="accent5">
                  <a:lumMod val="75000"/>
                </a:schemeClr>
              </a:solidFill>
              <a:latin typeface="HelveticaNeueLT Std" pitchFamily="34" charset="0"/>
            </a:endParaRPr>
          </a:p>
          <a:p>
            <a:pPr marL="357188" lvl="1" indent="-357188">
              <a:lnSpc>
                <a:spcPct val="90000"/>
              </a:lnSpc>
              <a:spcBef>
                <a:spcPts val="0"/>
              </a:spcBef>
              <a:spcAft>
                <a:spcPts val="1200"/>
              </a:spcAft>
              <a:buClr>
                <a:schemeClr val="accent6">
                  <a:lumMod val="75000"/>
                </a:schemeClr>
              </a:buClr>
              <a:buFont typeface="Wingdings" pitchFamily="2" charset="2"/>
              <a:buChar char="§"/>
            </a:pPr>
            <a:r>
              <a:rPr lang="fr-CA" sz="1600" dirty="0">
                <a:solidFill>
                  <a:schemeClr val="tx1">
                    <a:lumMod val="65000"/>
                    <a:lumOff val="35000"/>
                  </a:schemeClr>
                </a:solidFill>
                <a:latin typeface="HelveticaNeueLT Std" pitchFamily="34" charset="0"/>
              </a:rPr>
              <a:t>Implanté en 2003 </a:t>
            </a:r>
          </a:p>
        </p:txBody>
      </p:sp>
      <p:sp>
        <p:nvSpPr>
          <p:cNvPr id="5225" name="Rectangle 146"/>
          <p:cNvSpPr>
            <a:spLocks noChangeArrowheads="1"/>
          </p:cNvSpPr>
          <p:nvPr>
            <p:custDataLst>
              <p:tags r:id="rId103"/>
            </p:custDataLst>
          </p:nvPr>
        </p:nvSpPr>
        <p:spPr bwMode="auto">
          <a:xfrm>
            <a:off x="547658" y="2595585"/>
            <a:ext cx="743793" cy="92333"/>
          </a:xfrm>
          <a:prstGeom prst="rect">
            <a:avLst/>
          </a:prstGeom>
          <a:noFill/>
          <a:ln w="9525">
            <a:noFill/>
            <a:miter lim="800000"/>
            <a:headEnd/>
            <a:tailEnd/>
          </a:ln>
        </p:spPr>
        <p:txBody>
          <a:bodyPr wrap="none" lIns="0" tIns="0" rIns="0" bIns="0">
            <a:spAutoFit/>
          </a:bodyPr>
          <a:lstStyle/>
          <a:p>
            <a:r>
              <a:rPr lang="fr-FR" sz="600">
                <a:latin typeface="Courier" pitchFamily="49" charset="0"/>
              </a:rPr>
              <a:t>Vancouver Island</a:t>
            </a:r>
            <a:endParaRPr lang="fr-FR"/>
          </a:p>
        </p:txBody>
      </p:sp>
      <p:sp>
        <p:nvSpPr>
          <p:cNvPr id="5226" name="Rectangle 147"/>
          <p:cNvSpPr>
            <a:spLocks noChangeArrowheads="1"/>
          </p:cNvSpPr>
          <p:nvPr>
            <p:custDataLst>
              <p:tags r:id="rId104"/>
            </p:custDataLst>
          </p:nvPr>
        </p:nvSpPr>
        <p:spPr bwMode="auto">
          <a:xfrm>
            <a:off x="2563783" y="2738460"/>
            <a:ext cx="325410" cy="92333"/>
          </a:xfrm>
          <a:prstGeom prst="rect">
            <a:avLst/>
          </a:prstGeom>
          <a:noFill/>
          <a:ln w="9525">
            <a:noFill/>
            <a:miter lim="800000"/>
            <a:headEnd/>
            <a:tailEnd/>
          </a:ln>
        </p:spPr>
        <p:txBody>
          <a:bodyPr wrap="none" lIns="0" tIns="0" rIns="0" bIns="0">
            <a:spAutoFit/>
          </a:bodyPr>
          <a:lstStyle/>
          <a:p>
            <a:r>
              <a:rPr lang="fr-FR" sz="600">
                <a:latin typeface="Courier" pitchFamily="49" charset="0"/>
              </a:rPr>
              <a:t>Toronto</a:t>
            </a:r>
            <a:endParaRPr lang="fr-FR"/>
          </a:p>
        </p:txBody>
      </p:sp>
      <p:sp>
        <p:nvSpPr>
          <p:cNvPr id="5227" name="Rectangle 148"/>
          <p:cNvSpPr>
            <a:spLocks noGrp="1" noChangeArrowheads="1"/>
          </p:cNvSpPr>
          <p:nvPr>
            <p:ph type="title" idx="4294967295"/>
            <p:custDataLst>
              <p:tags r:id="rId105"/>
            </p:custDataLst>
          </p:nvPr>
        </p:nvSpPr>
        <p:spPr>
          <a:xfrm>
            <a:off x="3571875" y="357188"/>
            <a:ext cx="5572125" cy="785812"/>
          </a:xfrm>
          <a:noFill/>
        </p:spPr>
        <p:txBody>
          <a:bodyPr>
            <a:normAutofit/>
          </a:bodyPr>
          <a:lstStyle/>
          <a:p>
            <a:r>
              <a:rPr lang="fr-CA" dirty="0" smtClean="0"/>
              <a:t>Qu’est-ce que </a:t>
            </a:r>
            <a:r>
              <a:rPr lang="fr-CA" dirty="0" err="1" smtClean="0"/>
              <a:t>SurvUDI</a:t>
            </a:r>
            <a:r>
              <a:rPr lang="fr-CA" dirty="0" smtClean="0"/>
              <a:t>?</a:t>
            </a:r>
            <a:endParaRPr lang="fr-FR" dirty="0" smtClean="0"/>
          </a:p>
        </p:txBody>
      </p:sp>
      <p:sp>
        <p:nvSpPr>
          <p:cNvPr id="5188" name="Freeform 99"/>
          <p:cNvSpPr>
            <a:spLocks/>
          </p:cNvSpPr>
          <p:nvPr>
            <p:custDataLst>
              <p:tags r:id="rId106"/>
            </p:custDataLst>
          </p:nvPr>
        </p:nvSpPr>
        <p:spPr bwMode="auto">
          <a:xfrm>
            <a:off x="1052483" y="5114948"/>
            <a:ext cx="5345112" cy="1290637"/>
          </a:xfrm>
          <a:custGeom>
            <a:avLst/>
            <a:gdLst>
              <a:gd name="T0" fmla="*/ 0 w 7825"/>
              <a:gd name="T1" fmla="*/ 227639 h 1888"/>
              <a:gd name="T2" fmla="*/ 103145 w 7825"/>
              <a:gd name="T3" fmla="*/ 350687 h 1888"/>
              <a:gd name="T4" fmla="*/ 185115 w 7825"/>
              <a:gd name="T5" fmla="*/ 458696 h 1888"/>
              <a:gd name="T6" fmla="*/ 297140 w 7825"/>
              <a:gd name="T7" fmla="*/ 533892 h 1888"/>
              <a:gd name="T8" fmla="*/ 645512 w 7825"/>
              <a:gd name="T9" fmla="*/ 796394 h 1888"/>
              <a:gd name="T10" fmla="*/ 870246 w 7825"/>
              <a:gd name="T11" fmla="*/ 1019931 h 1888"/>
              <a:gd name="T12" fmla="*/ 952899 w 7825"/>
              <a:gd name="T13" fmla="*/ 1073252 h 1888"/>
              <a:gd name="T14" fmla="*/ 1055361 w 7825"/>
              <a:gd name="T15" fmla="*/ 1134776 h 1888"/>
              <a:gd name="T16" fmla="*/ 1270531 w 7825"/>
              <a:gd name="T17" fmla="*/ 1168273 h 1888"/>
              <a:gd name="T18" fmla="*/ 1352501 w 7825"/>
              <a:gd name="T19" fmla="*/ 1195617 h 1888"/>
              <a:gd name="T20" fmla="*/ 1393486 w 7825"/>
              <a:gd name="T21" fmla="*/ 1209289 h 1888"/>
              <a:gd name="T22" fmla="*/ 1465210 w 7825"/>
              <a:gd name="T23" fmla="*/ 1215441 h 1888"/>
              <a:gd name="T24" fmla="*/ 1588165 w 7825"/>
              <a:gd name="T25" fmla="*/ 1235949 h 1888"/>
              <a:gd name="T26" fmla="*/ 1834074 w 7825"/>
              <a:gd name="T27" fmla="*/ 1263293 h 1888"/>
              <a:gd name="T28" fmla="*/ 2212501 w 7825"/>
              <a:gd name="T29" fmla="*/ 1269445 h 1888"/>
              <a:gd name="T30" fmla="*/ 2366877 w 7825"/>
              <a:gd name="T31" fmla="*/ 1290637 h 1888"/>
              <a:gd name="T32" fmla="*/ 2591611 w 7825"/>
              <a:gd name="T33" fmla="*/ 1255773 h 1888"/>
              <a:gd name="T34" fmla="*/ 2673581 w 7825"/>
              <a:gd name="T35" fmla="*/ 1215441 h 1888"/>
              <a:gd name="T36" fmla="*/ 2775360 w 7825"/>
              <a:gd name="T37" fmla="*/ 1235949 h 1888"/>
              <a:gd name="T38" fmla="*/ 2857330 w 7825"/>
              <a:gd name="T39" fmla="*/ 1249621 h 1888"/>
              <a:gd name="T40" fmla="*/ 2888752 w 7825"/>
              <a:gd name="T41" fmla="*/ 1263293 h 1888"/>
              <a:gd name="T42" fmla="*/ 2949546 w 7825"/>
              <a:gd name="T43" fmla="*/ 1276965 h 1888"/>
              <a:gd name="T44" fmla="*/ 3136027 w 7825"/>
              <a:gd name="T45" fmla="*/ 1277649 h 1888"/>
              <a:gd name="T46" fmla="*/ 3707083 w 7825"/>
              <a:gd name="T47" fmla="*/ 1267395 h 1888"/>
              <a:gd name="T48" fmla="*/ 3871706 w 7825"/>
              <a:gd name="T49" fmla="*/ 1209289 h 1888"/>
              <a:gd name="T50" fmla="*/ 4127861 w 7825"/>
              <a:gd name="T51" fmla="*/ 1175792 h 1888"/>
              <a:gd name="T52" fmla="*/ 4148354 w 7825"/>
              <a:gd name="T53" fmla="*/ 1154601 h 1888"/>
              <a:gd name="T54" fmla="*/ 4157917 w 7825"/>
              <a:gd name="T55" fmla="*/ 1195617 h 1888"/>
              <a:gd name="T56" fmla="*/ 4250133 w 7825"/>
              <a:gd name="T57" fmla="*/ 1181945 h 1888"/>
              <a:gd name="T58" fmla="*/ 4379918 w 7825"/>
              <a:gd name="T59" fmla="*/ 1154601 h 1888"/>
              <a:gd name="T60" fmla="*/ 4409291 w 7825"/>
              <a:gd name="T61" fmla="*/ 1142979 h 1888"/>
              <a:gd name="T62" fmla="*/ 4509021 w 7825"/>
              <a:gd name="T63" fmla="*/ 1065733 h 1888"/>
              <a:gd name="T64" fmla="*/ 4485796 w 7825"/>
              <a:gd name="T65" fmla="*/ 958407 h 1888"/>
              <a:gd name="T66" fmla="*/ 4526781 w 7825"/>
              <a:gd name="T67" fmla="*/ 884579 h 1888"/>
              <a:gd name="T68" fmla="*/ 4506288 w 7825"/>
              <a:gd name="T69" fmla="*/ 736237 h 1888"/>
              <a:gd name="T70" fmla="*/ 4475550 w 7825"/>
              <a:gd name="T71" fmla="*/ 675397 h 1888"/>
              <a:gd name="T72" fmla="*/ 4496725 w 7825"/>
              <a:gd name="T73" fmla="*/ 607721 h 1888"/>
              <a:gd name="T74" fmla="*/ 4506288 w 7825"/>
              <a:gd name="T75" fmla="*/ 520220 h 1888"/>
              <a:gd name="T76" fmla="*/ 4670228 w 7825"/>
              <a:gd name="T77" fmla="*/ 290530 h 1888"/>
              <a:gd name="T78" fmla="*/ 4670228 w 7825"/>
              <a:gd name="T79" fmla="*/ 235842 h 1888"/>
              <a:gd name="T80" fmla="*/ 4649735 w 7825"/>
              <a:gd name="T81" fmla="*/ 195510 h 1888"/>
              <a:gd name="T82" fmla="*/ 4741951 w 7825"/>
              <a:gd name="T83" fmla="*/ 162013 h 1888"/>
              <a:gd name="T84" fmla="*/ 4773373 w 7825"/>
              <a:gd name="T85" fmla="*/ 148341 h 1888"/>
              <a:gd name="T86" fmla="*/ 4833484 w 7825"/>
              <a:gd name="T87" fmla="*/ 134669 h 1888"/>
              <a:gd name="T88" fmla="*/ 4926383 w 7825"/>
              <a:gd name="T89" fmla="*/ 107325 h 1888"/>
              <a:gd name="T90" fmla="*/ 4957122 w 7825"/>
              <a:gd name="T91" fmla="*/ 94337 h 1888"/>
              <a:gd name="T92" fmla="*/ 5018599 w 7825"/>
              <a:gd name="T93" fmla="*/ 80665 h 1888"/>
              <a:gd name="T94" fmla="*/ 5048655 w 7825"/>
              <a:gd name="T95" fmla="*/ 66993 h 1888"/>
              <a:gd name="T96" fmla="*/ 5080076 w 7825"/>
              <a:gd name="T97" fmla="*/ 60157 h 1888"/>
              <a:gd name="T98" fmla="*/ 5202348 w 7825"/>
              <a:gd name="T99" fmla="*/ 19824 h 1888"/>
              <a:gd name="T100" fmla="*/ 5233770 w 7825"/>
              <a:gd name="T101" fmla="*/ 12988 h 1888"/>
              <a:gd name="T102" fmla="*/ 5345112 w 7825"/>
              <a:gd name="T103" fmla="*/ 0 h 18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25"/>
              <a:gd name="T157" fmla="*/ 0 h 1888"/>
              <a:gd name="T158" fmla="*/ 7825 w 7825"/>
              <a:gd name="T159" fmla="*/ 1888 h 188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25" h="1888">
                <a:moveTo>
                  <a:pt x="0" y="333"/>
                </a:moveTo>
                <a:cubicBezTo>
                  <a:pt x="25" y="363"/>
                  <a:pt x="105" y="457"/>
                  <a:pt x="151" y="513"/>
                </a:cubicBezTo>
                <a:cubicBezTo>
                  <a:pt x="159" y="522"/>
                  <a:pt x="261" y="664"/>
                  <a:pt x="271" y="671"/>
                </a:cubicBezTo>
                <a:cubicBezTo>
                  <a:pt x="293" y="689"/>
                  <a:pt x="401" y="773"/>
                  <a:pt x="435" y="781"/>
                </a:cubicBezTo>
                <a:cubicBezTo>
                  <a:pt x="500" y="809"/>
                  <a:pt x="879" y="1137"/>
                  <a:pt x="945" y="1165"/>
                </a:cubicBezTo>
                <a:cubicBezTo>
                  <a:pt x="961" y="1172"/>
                  <a:pt x="1274" y="1492"/>
                  <a:pt x="1274" y="1492"/>
                </a:cubicBezTo>
                <a:cubicBezTo>
                  <a:pt x="1393" y="1611"/>
                  <a:pt x="1197" y="1555"/>
                  <a:pt x="1395" y="1570"/>
                </a:cubicBezTo>
                <a:cubicBezTo>
                  <a:pt x="1470" y="1584"/>
                  <a:pt x="1470" y="1646"/>
                  <a:pt x="1545" y="1660"/>
                </a:cubicBezTo>
                <a:cubicBezTo>
                  <a:pt x="1562" y="1663"/>
                  <a:pt x="1833" y="1698"/>
                  <a:pt x="1860" y="1709"/>
                </a:cubicBezTo>
                <a:cubicBezTo>
                  <a:pt x="1890" y="1722"/>
                  <a:pt x="1950" y="1736"/>
                  <a:pt x="1980" y="1749"/>
                </a:cubicBezTo>
                <a:cubicBezTo>
                  <a:pt x="2006" y="1760"/>
                  <a:pt x="2040" y="1769"/>
                  <a:pt x="2040" y="1769"/>
                </a:cubicBezTo>
                <a:cubicBezTo>
                  <a:pt x="2022" y="1784"/>
                  <a:pt x="2097" y="1771"/>
                  <a:pt x="2145" y="1778"/>
                </a:cubicBezTo>
                <a:cubicBezTo>
                  <a:pt x="2192" y="1785"/>
                  <a:pt x="2235" y="1797"/>
                  <a:pt x="2325" y="1808"/>
                </a:cubicBezTo>
                <a:cubicBezTo>
                  <a:pt x="2447" y="1791"/>
                  <a:pt x="2569" y="1821"/>
                  <a:pt x="2685" y="1848"/>
                </a:cubicBezTo>
                <a:cubicBezTo>
                  <a:pt x="2873" y="1837"/>
                  <a:pt x="3050" y="1842"/>
                  <a:pt x="3239" y="1857"/>
                </a:cubicBezTo>
                <a:cubicBezTo>
                  <a:pt x="3314" y="1874"/>
                  <a:pt x="3383" y="1881"/>
                  <a:pt x="3465" y="1888"/>
                </a:cubicBezTo>
                <a:cubicBezTo>
                  <a:pt x="3597" y="1881"/>
                  <a:pt x="3688" y="1883"/>
                  <a:pt x="3794" y="1837"/>
                </a:cubicBezTo>
                <a:cubicBezTo>
                  <a:pt x="3830" y="1803"/>
                  <a:pt x="3856" y="1791"/>
                  <a:pt x="3914" y="1778"/>
                </a:cubicBezTo>
                <a:cubicBezTo>
                  <a:pt x="4004" y="1794"/>
                  <a:pt x="3954" y="1784"/>
                  <a:pt x="4063" y="1808"/>
                </a:cubicBezTo>
                <a:cubicBezTo>
                  <a:pt x="4102" y="1817"/>
                  <a:pt x="4183" y="1828"/>
                  <a:pt x="4183" y="1828"/>
                </a:cubicBezTo>
                <a:cubicBezTo>
                  <a:pt x="4199" y="1835"/>
                  <a:pt x="4212" y="1843"/>
                  <a:pt x="4229" y="1848"/>
                </a:cubicBezTo>
                <a:cubicBezTo>
                  <a:pt x="4258" y="1856"/>
                  <a:pt x="4318" y="1868"/>
                  <a:pt x="4318" y="1868"/>
                </a:cubicBezTo>
                <a:cubicBezTo>
                  <a:pt x="4403" y="1854"/>
                  <a:pt x="4505" y="1879"/>
                  <a:pt x="4591" y="1869"/>
                </a:cubicBezTo>
                <a:cubicBezTo>
                  <a:pt x="4987" y="1883"/>
                  <a:pt x="4903" y="1870"/>
                  <a:pt x="5427" y="1854"/>
                </a:cubicBezTo>
                <a:cubicBezTo>
                  <a:pt x="5515" y="1851"/>
                  <a:pt x="5588" y="1786"/>
                  <a:pt x="5668" y="1769"/>
                </a:cubicBezTo>
                <a:cubicBezTo>
                  <a:pt x="5775" y="1721"/>
                  <a:pt x="5918" y="1745"/>
                  <a:pt x="6043" y="1720"/>
                </a:cubicBezTo>
                <a:cubicBezTo>
                  <a:pt x="6053" y="1709"/>
                  <a:pt x="6054" y="1689"/>
                  <a:pt x="6073" y="1689"/>
                </a:cubicBezTo>
                <a:cubicBezTo>
                  <a:pt x="6170" y="1689"/>
                  <a:pt x="6059" y="1741"/>
                  <a:pt x="6087" y="1749"/>
                </a:cubicBezTo>
                <a:cubicBezTo>
                  <a:pt x="6109" y="1755"/>
                  <a:pt x="6190" y="1736"/>
                  <a:pt x="6222" y="1729"/>
                </a:cubicBezTo>
                <a:cubicBezTo>
                  <a:pt x="6268" y="1709"/>
                  <a:pt x="6367" y="1709"/>
                  <a:pt x="6412" y="1689"/>
                </a:cubicBezTo>
                <a:cubicBezTo>
                  <a:pt x="6427" y="1683"/>
                  <a:pt x="6455" y="1672"/>
                  <a:pt x="6455" y="1672"/>
                </a:cubicBezTo>
                <a:cubicBezTo>
                  <a:pt x="6502" y="1625"/>
                  <a:pt x="6565" y="1607"/>
                  <a:pt x="6601" y="1559"/>
                </a:cubicBezTo>
                <a:cubicBezTo>
                  <a:pt x="6630" y="1522"/>
                  <a:pt x="6540" y="1439"/>
                  <a:pt x="6567" y="1402"/>
                </a:cubicBezTo>
                <a:cubicBezTo>
                  <a:pt x="6598" y="1360"/>
                  <a:pt x="6613" y="1343"/>
                  <a:pt x="6627" y="1294"/>
                </a:cubicBezTo>
                <a:cubicBezTo>
                  <a:pt x="6617" y="1179"/>
                  <a:pt x="6628" y="1160"/>
                  <a:pt x="6597" y="1077"/>
                </a:cubicBezTo>
                <a:cubicBezTo>
                  <a:pt x="6586" y="1047"/>
                  <a:pt x="6552" y="988"/>
                  <a:pt x="6552" y="988"/>
                </a:cubicBezTo>
                <a:cubicBezTo>
                  <a:pt x="6563" y="955"/>
                  <a:pt x="6577" y="922"/>
                  <a:pt x="6583" y="889"/>
                </a:cubicBezTo>
                <a:cubicBezTo>
                  <a:pt x="6590" y="847"/>
                  <a:pt x="6588" y="803"/>
                  <a:pt x="6597" y="761"/>
                </a:cubicBezTo>
                <a:cubicBezTo>
                  <a:pt x="6616" y="662"/>
                  <a:pt x="6673" y="459"/>
                  <a:pt x="6837" y="425"/>
                </a:cubicBezTo>
                <a:cubicBezTo>
                  <a:pt x="6858" y="383"/>
                  <a:pt x="6859" y="397"/>
                  <a:pt x="6837" y="345"/>
                </a:cubicBezTo>
                <a:cubicBezTo>
                  <a:pt x="6829" y="326"/>
                  <a:pt x="6807" y="286"/>
                  <a:pt x="6807" y="286"/>
                </a:cubicBezTo>
                <a:cubicBezTo>
                  <a:pt x="6910" y="241"/>
                  <a:pt x="6863" y="254"/>
                  <a:pt x="6942" y="237"/>
                </a:cubicBezTo>
                <a:cubicBezTo>
                  <a:pt x="6958" y="230"/>
                  <a:pt x="6971" y="222"/>
                  <a:pt x="6988" y="217"/>
                </a:cubicBezTo>
                <a:cubicBezTo>
                  <a:pt x="7016" y="209"/>
                  <a:pt x="7076" y="197"/>
                  <a:pt x="7076" y="197"/>
                </a:cubicBezTo>
                <a:cubicBezTo>
                  <a:pt x="7122" y="177"/>
                  <a:pt x="7161" y="168"/>
                  <a:pt x="7212" y="157"/>
                </a:cubicBezTo>
                <a:cubicBezTo>
                  <a:pt x="7227" y="151"/>
                  <a:pt x="7241" y="142"/>
                  <a:pt x="7257" y="138"/>
                </a:cubicBezTo>
                <a:cubicBezTo>
                  <a:pt x="7285" y="129"/>
                  <a:pt x="7347" y="118"/>
                  <a:pt x="7347" y="118"/>
                </a:cubicBezTo>
                <a:cubicBezTo>
                  <a:pt x="7361" y="111"/>
                  <a:pt x="7376" y="104"/>
                  <a:pt x="7391" y="98"/>
                </a:cubicBezTo>
                <a:cubicBezTo>
                  <a:pt x="7406" y="93"/>
                  <a:pt x="7423" y="93"/>
                  <a:pt x="7437" y="88"/>
                </a:cubicBezTo>
                <a:cubicBezTo>
                  <a:pt x="7622" y="22"/>
                  <a:pt x="7434" y="70"/>
                  <a:pt x="7616" y="29"/>
                </a:cubicBezTo>
                <a:cubicBezTo>
                  <a:pt x="7632" y="25"/>
                  <a:pt x="7646" y="22"/>
                  <a:pt x="7662" y="19"/>
                </a:cubicBezTo>
                <a:cubicBezTo>
                  <a:pt x="7676" y="16"/>
                  <a:pt x="7825" y="0"/>
                  <a:pt x="7825" y="0"/>
                </a:cubicBezTo>
              </a:path>
            </a:pathLst>
          </a:custGeom>
          <a:noFill/>
          <a:ln w="14605" cap="flat">
            <a:solidFill>
              <a:schemeClr val="tx1"/>
            </a:solidFill>
            <a:prstDash val="solid"/>
            <a:round/>
            <a:headEnd/>
            <a:tailEnd/>
          </a:ln>
        </p:spPr>
        <p:txBody>
          <a:bodyPr/>
          <a:lstStyle/>
          <a:p>
            <a:endParaRPr lang="fr-CA" dirty="0"/>
          </a:p>
        </p:txBody>
      </p:sp>
      <p:sp>
        <p:nvSpPr>
          <p:cNvPr id="146" name="Oval 106"/>
          <p:cNvSpPr>
            <a:spLocks noChangeArrowheads="1"/>
          </p:cNvSpPr>
          <p:nvPr>
            <p:custDataLst>
              <p:tags r:id="rId107"/>
            </p:custDataLst>
          </p:nvPr>
        </p:nvSpPr>
        <p:spPr bwMode="auto">
          <a:xfrm>
            <a:off x="4421293" y="6121986"/>
            <a:ext cx="93663" cy="61912"/>
          </a:xfrm>
          <a:prstGeom prst="ellipse">
            <a:avLst/>
          </a:prstGeom>
          <a:solidFill>
            <a:schemeClr val="tx1"/>
          </a:solidFill>
          <a:ln w="0">
            <a:solidFill>
              <a:schemeClr val="tx1"/>
            </a:solidFill>
            <a:round/>
            <a:headEnd/>
            <a:tailEnd/>
          </a:ln>
        </p:spPr>
        <p:txBody>
          <a:bodyPr/>
          <a:lstStyle/>
          <a:p>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Incidence du VIH </a:t>
            </a:r>
            <a:br>
              <a:rPr lang="fr-CA" dirty="0" smtClean="0"/>
            </a:br>
            <a:r>
              <a:rPr lang="fr-CA" dirty="0" smtClean="0"/>
              <a:t>Tendances 1995-2015</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385026817"/>
              </p:ext>
            </p:extLst>
          </p:nvPr>
        </p:nvGraphicFramePr>
        <p:xfrm>
          <a:off x="179512" y="1700808"/>
          <a:ext cx="8507288" cy="4551387"/>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20</a:t>
            </a:fld>
            <a:endParaRPr lang="fr-CA"/>
          </a:p>
        </p:txBody>
      </p:sp>
      <p:sp>
        <p:nvSpPr>
          <p:cNvPr id="7" name="ZoneTexte 6"/>
          <p:cNvSpPr txBox="1"/>
          <p:nvPr/>
        </p:nvSpPr>
        <p:spPr>
          <a:xfrm>
            <a:off x="1907704" y="2420888"/>
            <a:ext cx="3024336" cy="338554"/>
          </a:xfrm>
          <a:prstGeom prst="rect">
            <a:avLst/>
          </a:prstGeom>
          <a:noFill/>
        </p:spPr>
        <p:txBody>
          <a:bodyPr wrap="square" rtlCol="0">
            <a:spAutoFit/>
          </a:bodyPr>
          <a:lstStyle/>
          <a:p>
            <a:r>
              <a:rPr lang="fr-FR" sz="1600" dirty="0" smtClean="0">
                <a:solidFill>
                  <a:schemeClr val="accent5">
                    <a:lumMod val="60000"/>
                    <a:lumOff val="40000"/>
                  </a:schemeClr>
                </a:solidFill>
                <a:latin typeface="HelveticaNeueLT Std" pitchFamily="34" charset="0"/>
              </a:rPr>
              <a:t>Ottawa/Outaouais p &lt; 0,001</a:t>
            </a:r>
            <a:endParaRPr lang="fr-FR" sz="1600" dirty="0">
              <a:solidFill>
                <a:schemeClr val="accent5">
                  <a:lumMod val="60000"/>
                  <a:lumOff val="40000"/>
                </a:schemeClr>
              </a:solidFill>
              <a:latin typeface="HelveticaNeueLT Std" pitchFamily="34" charset="0"/>
            </a:endParaRPr>
          </a:p>
        </p:txBody>
      </p:sp>
      <p:sp>
        <p:nvSpPr>
          <p:cNvPr id="8" name="Text Box 10"/>
          <p:cNvSpPr txBox="1">
            <a:spLocks noChangeArrowheads="1"/>
          </p:cNvSpPr>
          <p:nvPr/>
        </p:nvSpPr>
        <p:spPr bwMode="auto">
          <a:xfrm>
            <a:off x="683568" y="6228931"/>
            <a:ext cx="33843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0" hangingPunct="0">
              <a:spcBef>
                <a:spcPts val="24"/>
              </a:spcBef>
              <a:tabLst>
                <a:tab pos="628650" algn="l"/>
              </a:tabLst>
            </a:pPr>
            <a:r>
              <a:rPr lang="fr-CA" sz="1400" dirty="0" smtClean="0">
                <a:solidFill>
                  <a:schemeClr val="tx1">
                    <a:lumMod val="65000"/>
                    <a:lumOff val="35000"/>
                  </a:schemeClr>
                </a:solidFill>
                <a:latin typeface="HelveticaNeueLT Std" pitchFamily="34" charset="0"/>
              </a:rPr>
              <a:t>Test par </a:t>
            </a:r>
            <a:r>
              <a:rPr lang="fr-CA" sz="1400" dirty="0" err="1" smtClean="0">
                <a:solidFill>
                  <a:schemeClr val="tx1">
                    <a:lumMod val="65000"/>
                    <a:lumOff val="35000"/>
                  </a:schemeClr>
                </a:solidFill>
                <a:latin typeface="HelveticaNeueLT Std" pitchFamily="34" charset="0"/>
              </a:rPr>
              <a:t>bootstrap</a:t>
            </a:r>
            <a:r>
              <a:rPr lang="fr-CA" sz="1400" dirty="0" smtClean="0">
                <a:solidFill>
                  <a:schemeClr val="tx1">
                    <a:lumMod val="65000"/>
                    <a:lumOff val="35000"/>
                  </a:schemeClr>
                </a:solidFill>
                <a:latin typeface="HelveticaNeueLT Std" pitchFamily="34" charset="0"/>
              </a:rPr>
              <a:t> (1 000 itérations). </a:t>
            </a:r>
          </a:p>
          <a:p>
            <a:pPr algn="just" eaLnBrk="0" hangingPunct="0">
              <a:spcBef>
                <a:spcPts val="24"/>
              </a:spcBef>
              <a:tabLst>
                <a:tab pos="628650" algn="l"/>
              </a:tabLst>
            </a:pPr>
            <a:r>
              <a:rPr lang="fr-CA" sz="1400" dirty="0" smtClean="0">
                <a:solidFill>
                  <a:schemeClr val="tx1">
                    <a:lumMod val="65000"/>
                    <a:lumOff val="35000"/>
                  </a:schemeClr>
                </a:solidFill>
                <a:latin typeface="HelveticaNeueLT Std" pitchFamily="34" charset="0"/>
              </a:rPr>
              <a:t>PA: personnes-années</a:t>
            </a:r>
          </a:p>
        </p:txBody>
      </p:sp>
    </p:spTree>
    <p:extLst>
      <p:ext uri="{BB962C8B-B14F-4D97-AF65-F5344CB8AC3E}">
        <p14:creationId xmlns:p14="http://schemas.microsoft.com/office/powerpoint/2010/main" val="1036721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Incidence des anti-VHC </a:t>
            </a:r>
            <a:br>
              <a:rPr lang="fr-CA" dirty="0" smtClean="0"/>
            </a:br>
            <a:r>
              <a:rPr lang="fr-CA" dirty="0" smtClean="0"/>
              <a:t>Tendances 1998-2015</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4142902336"/>
              </p:ext>
            </p:extLst>
          </p:nvPr>
        </p:nvGraphicFramePr>
        <p:xfrm>
          <a:off x="323528" y="1556792"/>
          <a:ext cx="8640960"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21</a:t>
            </a:fld>
            <a:endParaRPr lang="fr-CA"/>
          </a:p>
        </p:txBody>
      </p:sp>
      <p:sp>
        <p:nvSpPr>
          <p:cNvPr id="8" name="Text Box 10"/>
          <p:cNvSpPr txBox="1">
            <a:spLocks noChangeArrowheads="1"/>
          </p:cNvSpPr>
          <p:nvPr/>
        </p:nvSpPr>
        <p:spPr bwMode="auto">
          <a:xfrm>
            <a:off x="827584" y="6181184"/>
            <a:ext cx="33123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0" hangingPunct="0">
              <a:spcBef>
                <a:spcPts val="24"/>
              </a:spcBef>
              <a:tabLst>
                <a:tab pos="628650" algn="l"/>
              </a:tabLst>
            </a:pPr>
            <a:r>
              <a:rPr lang="fr-CA" sz="1400" dirty="0" smtClean="0">
                <a:solidFill>
                  <a:schemeClr val="tx1">
                    <a:lumMod val="65000"/>
                    <a:lumOff val="35000"/>
                  </a:schemeClr>
                </a:solidFill>
                <a:latin typeface="HelveticaNeueLT Std" pitchFamily="34" charset="0"/>
              </a:rPr>
              <a:t>Test par </a:t>
            </a:r>
            <a:r>
              <a:rPr lang="fr-CA" sz="1400" dirty="0" err="1" smtClean="0">
                <a:solidFill>
                  <a:schemeClr val="tx1">
                    <a:lumMod val="65000"/>
                    <a:lumOff val="35000"/>
                  </a:schemeClr>
                </a:solidFill>
                <a:latin typeface="HelveticaNeueLT Std" pitchFamily="34" charset="0"/>
              </a:rPr>
              <a:t>bootstrap</a:t>
            </a:r>
            <a:r>
              <a:rPr lang="fr-CA" sz="1400" dirty="0" smtClean="0">
                <a:solidFill>
                  <a:schemeClr val="tx1">
                    <a:lumMod val="65000"/>
                    <a:lumOff val="35000"/>
                  </a:schemeClr>
                </a:solidFill>
                <a:latin typeface="HelveticaNeueLT Std" pitchFamily="34" charset="0"/>
              </a:rPr>
              <a:t> (1 000 itérations). </a:t>
            </a:r>
          </a:p>
          <a:p>
            <a:pPr algn="just" eaLnBrk="0" hangingPunct="0">
              <a:spcBef>
                <a:spcPts val="24"/>
              </a:spcBef>
              <a:tabLst>
                <a:tab pos="628650" algn="l"/>
              </a:tabLst>
            </a:pPr>
            <a:r>
              <a:rPr lang="fr-CA" sz="1400" dirty="0" smtClean="0">
                <a:solidFill>
                  <a:schemeClr val="tx1">
                    <a:lumMod val="65000"/>
                    <a:lumOff val="35000"/>
                  </a:schemeClr>
                </a:solidFill>
                <a:latin typeface="HelveticaNeueLT Std" pitchFamily="34" charset="0"/>
              </a:rPr>
              <a:t>PA: personnes-années</a:t>
            </a:r>
          </a:p>
        </p:txBody>
      </p:sp>
      <p:sp>
        <p:nvSpPr>
          <p:cNvPr id="9" name="ZoneTexte 8"/>
          <p:cNvSpPr txBox="1"/>
          <p:nvPr/>
        </p:nvSpPr>
        <p:spPr>
          <a:xfrm>
            <a:off x="4067943" y="1916832"/>
            <a:ext cx="2174159" cy="415498"/>
          </a:xfrm>
          <a:prstGeom prst="rect">
            <a:avLst/>
          </a:prstGeom>
          <a:ln w="6350"/>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50000"/>
              </a:lnSpc>
              <a:spcBef>
                <a:spcPts val="600"/>
              </a:spcBef>
              <a:spcAft>
                <a:spcPts val="600"/>
              </a:spcAft>
            </a:pPr>
            <a:r>
              <a:rPr lang="fr-CA" sz="1400" dirty="0" smtClean="0">
                <a:latin typeface="HelveticaNeueLT Std" pitchFamily="34" charset="0"/>
              </a:rPr>
              <a:t>1998-2011     p &lt; 0,001</a:t>
            </a:r>
            <a:endParaRPr lang="fr-FR" sz="1400" dirty="0">
              <a:latin typeface="HelveticaNeueLT Std" pitchFamily="34" charset="0"/>
            </a:endParaRPr>
          </a:p>
        </p:txBody>
      </p:sp>
      <p:cxnSp>
        <p:nvCxnSpPr>
          <p:cNvPr id="7" name="Connecteur droit 6"/>
          <p:cNvCxnSpPr/>
          <p:nvPr/>
        </p:nvCxnSpPr>
        <p:spPr>
          <a:xfrm flipV="1">
            <a:off x="6660232" y="1713975"/>
            <a:ext cx="13919" cy="406101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7020272" y="1747555"/>
            <a:ext cx="2051720" cy="415498"/>
          </a:xfrm>
          <a:prstGeom prst="rect">
            <a:avLst/>
          </a:prstGeom>
          <a:ln w="6350"/>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50000"/>
              </a:lnSpc>
            </a:pPr>
            <a:r>
              <a:rPr lang="fr-CA" sz="1400" dirty="0" smtClean="0">
                <a:latin typeface="HelveticaNeueLT Std" pitchFamily="34" charset="0"/>
              </a:rPr>
              <a:t>2011-2015     p = 0,003</a:t>
            </a:r>
            <a:endParaRPr lang="fr-FR" sz="1400" dirty="0">
              <a:latin typeface="HelveticaNeueLT Std" pitchFamily="34" charset="0"/>
            </a:endParaRPr>
          </a:p>
        </p:txBody>
      </p:sp>
      <p:cxnSp>
        <p:nvCxnSpPr>
          <p:cNvPr id="6" name="Connecteur droit avec flèche 5"/>
          <p:cNvCxnSpPr/>
          <p:nvPr/>
        </p:nvCxnSpPr>
        <p:spPr>
          <a:xfrm>
            <a:off x="5148064" y="1977744"/>
            <a:ext cx="0" cy="288032"/>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V="1">
            <a:off x="8104660" y="1772816"/>
            <a:ext cx="0" cy="288032"/>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7362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Facteurs de risque de l’incidence du VIH 1995-2017</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828727376"/>
              </p:ext>
            </p:extLst>
          </p:nvPr>
        </p:nvGraphicFramePr>
        <p:xfrm>
          <a:off x="747164" y="1700808"/>
          <a:ext cx="7391745" cy="3568481"/>
        </p:xfrm>
        <a:graphic>
          <a:graphicData uri="http://schemas.openxmlformats.org/drawingml/2006/table">
            <a:tbl>
              <a:tblPr firstRow="1">
                <a:tableStyleId>{8FD4443E-F989-4FC4-A0C8-D5A2AF1F390B}</a:tableStyleId>
              </a:tblPr>
              <a:tblGrid>
                <a:gridCol w="3240360"/>
                <a:gridCol w="1008112"/>
                <a:gridCol w="974868"/>
                <a:gridCol w="1141775"/>
                <a:gridCol w="1026630"/>
              </a:tblGrid>
              <a:tr h="254952">
                <a:tc>
                  <a:txBody>
                    <a:bodyPr/>
                    <a:lstStyle/>
                    <a:p>
                      <a:pPr algn="ctr">
                        <a:lnSpc>
                          <a:spcPts val="1200"/>
                        </a:lnSpc>
                        <a:spcBef>
                          <a:spcPts val="600"/>
                        </a:spcBef>
                        <a:spcAft>
                          <a:spcPts val="6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latin typeface="HelveticaNeueLT Std" pitchFamily="34" charset="0"/>
                        </a:rPr>
                        <a:t>Facteurs de risque</a:t>
                      </a:r>
                      <a:endParaRPr lang="fr-FR" sz="1200" b="1"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600"/>
                        </a:spcBef>
                        <a:spcAft>
                          <a:spcPts val="6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latin typeface="HelveticaNeueLT Std" pitchFamily="34" charset="0"/>
                        </a:rPr>
                        <a:t>RT</a:t>
                      </a:r>
                      <a:r>
                        <a:rPr lang="fr-CA" sz="1200" baseline="30000" dirty="0">
                          <a:latin typeface="HelveticaNeueLT Std" pitchFamily="34" charset="0"/>
                        </a:rPr>
                        <a:t>1</a:t>
                      </a:r>
                      <a:r>
                        <a:rPr lang="fr-CA" sz="1200" dirty="0">
                          <a:latin typeface="HelveticaNeueLT Std" pitchFamily="34" charset="0"/>
                        </a:rPr>
                        <a:t> brut</a:t>
                      </a:r>
                      <a:endParaRPr lang="fr-FR" sz="1200" b="1"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600"/>
                        </a:spcBef>
                        <a:spcAft>
                          <a:spcPts val="6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latin typeface="HelveticaNeueLT Std" pitchFamily="34" charset="0"/>
                        </a:rPr>
                        <a:t>RT ajusté</a:t>
                      </a:r>
                      <a:endParaRPr lang="fr-FR" sz="1200" b="1"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600"/>
                        </a:spcBef>
                        <a:spcAft>
                          <a:spcPts val="6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latin typeface="HelveticaNeueLT Std" pitchFamily="34" charset="0"/>
                        </a:rPr>
                        <a:t>IC 95 %</a:t>
                      </a:r>
                      <a:r>
                        <a:rPr lang="fr-CA" sz="1200" baseline="30000" dirty="0">
                          <a:latin typeface="HelveticaNeueLT Std" pitchFamily="34" charset="0"/>
                        </a:rPr>
                        <a:t>2</a:t>
                      </a:r>
                      <a:endParaRPr lang="fr-FR" sz="1200" b="1"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600"/>
                        </a:spcBef>
                        <a:spcAft>
                          <a:spcPts val="6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latin typeface="HelveticaNeueLT Std" pitchFamily="34" charset="0"/>
                        </a:rPr>
                        <a:t>Valeur-p</a:t>
                      </a:r>
                      <a:endParaRPr lang="fr-FR" sz="1200" b="1"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r>
              <a:tr h="470779">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a:latin typeface="HelveticaNeueLT Std" pitchFamily="34" charset="0"/>
                        </a:rPr>
                        <a:t>S’injecter avec des seringues déjà utilisées par quelqu’un d’autre</a:t>
                      </a:r>
                      <a:r>
                        <a:rPr lang="fr-CA" sz="1100" baseline="30000" dirty="0">
                          <a:latin typeface="HelveticaNeueLT Std" pitchFamily="34" charset="0"/>
                        </a:rPr>
                        <a:t>3,4</a:t>
                      </a:r>
                      <a:endParaRPr lang="fr-FR" sz="11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2,69</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2,41</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1,91 </a:t>
                      </a:r>
                      <a:r>
                        <a:rPr lang="fr-CA" sz="1200" dirty="0">
                          <a:latin typeface="HelveticaNeueLT Std" pitchFamily="34" charset="0"/>
                        </a:rPr>
                        <a:t>– </a:t>
                      </a:r>
                      <a:r>
                        <a:rPr lang="fr-CA" sz="1200" dirty="0" smtClean="0">
                          <a:latin typeface="HelveticaNeueLT Std" pitchFamily="34" charset="0"/>
                        </a:rPr>
                        <a:t>3,04</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a:latin typeface="HelveticaNeueLT Std" pitchFamily="34" charset="0"/>
                        </a:rPr>
                        <a:t>&lt; 0,001</a:t>
                      </a:r>
                      <a:endParaRPr lang="fr-FR" sz="1200">
                        <a:solidFill>
                          <a:schemeClr val="tx1">
                            <a:lumMod val="65000"/>
                            <a:lumOff val="35000"/>
                          </a:schemeClr>
                        </a:solidFill>
                        <a:latin typeface="HelveticaNeueLT Std" pitchFamily="34" charset="0"/>
                        <a:ea typeface="Times New Roman"/>
                        <a:cs typeface="Times New Roman"/>
                      </a:endParaRPr>
                    </a:p>
                  </a:txBody>
                  <a:tcPr marL="68580" marR="68580" marT="0" marB="0" anchor="ctr"/>
                </a:tc>
              </a:tr>
              <a:tr h="333204">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a:latin typeface="HelveticaNeueLT Std" pitchFamily="34" charset="0"/>
                        </a:rPr>
                        <a:t>Cocaïne comme drogue injectée le plus souvent</a:t>
                      </a:r>
                      <a:r>
                        <a:rPr lang="fr-CA" sz="1100" baseline="30000" dirty="0">
                          <a:latin typeface="HelveticaNeueLT Std" pitchFamily="34" charset="0"/>
                        </a:rPr>
                        <a:t>3,4</a:t>
                      </a:r>
                      <a:endParaRPr lang="fr-FR" sz="11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2,61</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2,16</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1,59</a:t>
                      </a:r>
                      <a:r>
                        <a:rPr lang="fr-CA" sz="1200" baseline="0" dirty="0" smtClean="0">
                          <a:latin typeface="HelveticaNeueLT Std" pitchFamily="34" charset="0"/>
                        </a:rPr>
                        <a:t> </a:t>
                      </a:r>
                      <a:r>
                        <a:rPr lang="fr-CA" sz="1200" dirty="0" smtClean="0">
                          <a:latin typeface="HelveticaNeueLT Std" pitchFamily="34" charset="0"/>
                        </a:rPr>
                        <a:t>– 2,93</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latin typeface="HelveticaNeueLT Std" pitchFamily="34" charset="0"/>
                        </a:rPr>
                        <a:t>&lt; 0,001</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r>
              <a:tr h="309217">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a:latin typeface="HelveticaNeueLT Std" pitchFamily="34" charset="0"/>
                        </a:rPr>
                        <a:t>Sexe </a:t>
                      </a:r>
                      <a:r>
                        <a:rPr lang="fr-CA" sz="1100" dirty="0" smtClean="0">
                          <a:latin typeface="HelveticaNeueLT Std" pitchFamily="34" charset="0"/>
                        </a:rPr>
                        <a:t>masculin</a:t>
                      </a:r>
                      <a:r>
                        <a:rPr lang="fr-CA" sz="1100" baseline="30000" dirty="0" smtClean="0">
                          <a:latin typeface="HelveticaNeueLT Std" pitchFamily="34" charset="0"/>
                        </a:rPr>
                        <a:t>4 </a:t>
                      </a:r>
                      <a:endParaRPr lang="fr-FR" sz="11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1,06</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1,32</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0,97</a:t>
                      </a:r>
                      <a:r>
                        <a:rPr lang="fr-CA" sz="1200" baseline="0" dirty="0" smtClean="0">
                          <a:latin typeface="HelveticaNeueLT Std" pitchFamily="34" charset="0"/>
                        </a:rPr>
                        <a:t> </a:t>
                      </a:r>
                      <a:r>
                        <a:rPr lang="fr-CA" sz="1200" dirty="0" smtClean="0">
                          <a:latin typeface="HelveticaNeueLT Std" pitchFamily="34" charset="0"/>
                        </a:rPr>
                        <a:t>– 1,79</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0,076</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r>
              <a:tr h="432048">
                <a:tc>
                  <a:txBody>
                    <a:bodyPr/>
                    <a:lstStyle/>
                    <a:p>
                      <a:pPr algn="r">
                        <a:lnSpc>
                          <a:spcPts val="12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a:latin typeface="HelveticaNeueLT Std" pitchFamily="34" charset="0"/>
                        </a:rPr>
                        <a:t>S’injecter au moins </a:t>
                      </a:r>
                      <a:r>
                        <a:rPr lang="fr-CA" sz="1100" dirty="0" smtClean="0">
                          <a:latin typeface="HelveticaNeueLT Std" pitchFamily="34" charset="0"/>
                        </a:rPr>
                        <a:t>une </a:t>
                      </a:r>
                      <a:r>
                        <a:rPr lang="fr-CA" sz="1100" dirty="0">
                          <a:latin typeface="HelveticaNeueLT Std" pitchFamily="34" charset="0"/>
                        </a:rPr>
                        <a:t>fois par jour </a:t>
                      </a:r>
                      <a:r>
                        <a:rPr lang="fr-CA" sz="1100" dirty="0" smtClean="0">
                          <a:latin typeface="HelveticaNeueLT Std" pitchFamily="34" charset="0"/>
                        </a:rPr>
                        <a:t>(</a:t>
                      </a:r>
                      <a:r>
                        <a:rPr lang="fr-CA" sz="1100" dirty="0">
                          <a:latin typeface="HelveticaNeueLT Std" pitchFamily="34" charset="0"/>
                        </a:rPr>
                        <a:t>1995-2002)</a:t>
                      </a:r>
                      <a:r>
                        <a:rPr lang="fr-CA" sz="1100" baseline="30000" dirty="0">
                          <a:latin typeface="HelveticaNeueLT Std" pitchFamily="34" charset="0"/>
                        </a:rPr>
                        <a:t>5</a:t>
                      </a:r>
                      <a:endParaRPr lang="fr-FR" sz="11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1,41</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1,51</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1,11 </a:t>
                      </a:r>
                      <a:r>
                        <a:rPr lang="fr-CA" sz="1200" dirty="0">
                          <a:latin typeface="HelveticaNeueLT Std" pitchFamily="34" charset="0"/>
                        </a:rPr>
                        <a:t>– </a:t>
                      </a:r>
                      <a:r>
                        <a:rPr lang="fr-CA" sz="1200" dirty="0" smtClean="0">
                          <a:latin typeface="HelveticaNeueLT Std" pitchFamily="34" charset="0"/>
                        </a:rPr>
                        <a:t>2,05</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0,009</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r>
              <a:tr h="288032">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a:latin typeface="HelveticaNeueLT Std" pitchFamily="34" charset="0"/>
                        </a:rPr>
                        <a:t>(</a:t>
                      </a:r>
                      <a:r>
                        <a:rPr lang="fr-CA" sz="1100" dirty="0" smtClean="0">
                          <a:latin typeface="HelveticaNeueLT Std" pitchFamily="34" charset="0"/>
                        </a:rPr>
                        <a:t>2003-2017)</a:t>
                      </a:r>
                      <a:r>
                        <a:rPr lang="fr-CA" sz="1100" baseline="30000" dirty="0" smtClean="0">
                          <a:latin typeface="HelveticaNeueLT Std" pitchFamily="34" charset="0"/>
                        </a:rPr>
                        <a:t>5</a:t>
                      </a:r>
                      <a:endParaRPr lang="fr-FR" sz="11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chemeClr val="lt1"/>
                          </a:solidFill>
                          <a:latin typeface="HelveticaNeueLT Std" pitchFamily="34" charset="0"/>
                          <a:ea typeface="+mn-ea"/>
                          <a:cs typeface="+mn-cs"/>
                        </a:rPr>
                        <a:t>0,95</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1,09</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0,74 </a:t>
                      </a:r>
                      <a:r>
                        <a:rPr lang="fr-CA" sz="1200" dirty="0">
                          <a:latin typeface="HelveticaNeueLT Std" pitchFamily="34" charset="0"/>
                        </a:rPr>
                        <a:t>– </a:t>
                      </a:r>
                      <a:r>
                        <a:rPr lang="fr-CA" sz="1200" dirty="0" smtClean="0">
                          <a:latin typeface="HelveticaNeueLT Std" pitchFamily="34" charset="0"/>
                        </a:rPr>
                        <a:t>1,60</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0,661</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r>
              <a:tr h="215384">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a:latin typeface="HelveticaNeueLT Std" pitchFamily="34" charset="0"/>
                        </a:rPr>
                        <a:t>Âge 25 ans et plus (1995-2002)</a:t>
                      </a:r>
                      <a:endParaRPr lang="fr-FR" sz="11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2,59</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2,38</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1,55 </a:t>
                      </a:r>
                      <a:r>
                        <a:rPr lang="fr-CA" sz="1200" dirty="0">
                          <a:latin typeface="HelveticaNeueLT Std" pitchFamily="34" charset="0"/>
                        </a:rPr>
                        <a:t>– </a:t>
                      </a:r>
                      <a:r>
                        <a:rPr lang="fr-CA" sz="1200" dirty="0" smtClean="0">
                          <a:latin typeface="HelveticaNeueLT Std" pitchFamily="34" charset="0"/>
                        </a:rPr>
                        <a:t>3,64</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latin typeface="HelveticaNeueLT Std" pitchFamily="34" charset="0"/>
                        </a:rPr>
                        <a:t>&lt; 0,001</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r>
              <a:tr h="341536">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a:latin typeface="HelveticaNeueLT Std" pitchFamily="34" charset="0"/>
                        </a:rPr>
                        <a:t>(</a:t>
                      </a:r>
                      <a:r>
                        <a:rPr lang="fr-CA" sz="1100" dirty="0" smtClean="0">
                          <a:latin typeface="HelveticaNeueLT Std" pitchFamily="34" charset="0"/>
                        </a:rPr>
                        <a:t>2003-2017)</a:t>
                      </a:r>
                      <a:endParaRPr lang="fr-FR" sz="11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0,71</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0,73</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0,44 </a:t>
                      </a:r>
                      <a:r>
                        <a:rPr lang="fr-CA" sz="1200" dirty="0">
                          <a:latin typeface="HelveticaNeueLT Std" pitchFamily="34" charset="0"/>
                        </a:rPr>
                        <a:t>– </a:t>
                      </a:r>
                      <a:r>
                        <a:rPr lang="fr-CA" sz="1200" dirty="0" smtClean="0">
                          <a:latin typeface="HelveticaNeueLT Std" pitchFamily="34" charset="0"/>
                        </a:rPr>
                        <a:t>1,19</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0,207</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r>
              <a:tr h="166603">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a:latin typeface="HelveticaNeueLT Std" pitchFamily="34" charset="0"/>
                        </a:rPr>
                        <a:t>Prostitution (1995-2002)</a:t>
                      </a:r>
                      <a:r>
                        <a:rPr lang="fr-CA" sz="1100" baseline="30000" dirty="0">
                          <a:latin typeface="HelveticaNeueLT Std" pitchFamily="34" charset="0"/>
                        </a:rPr>
                        <a:t>3,6</a:t>
                      </a:r>
                      <a:endParaRPr lang="fr-FR" sz="11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1,40</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1,38</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0,95– 2,01</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0,092</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r>
              <a:tr h="260752">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a:latin typeface="HelveticaNeueLT Std" pitchFamily="34" charset="0"/>
                        </a:rPr>
                        <a:t>(</a:t>
                      </a:r>
                      <a:r>
                        <a:rPr lang="fr-CA" sz="1100" dirty="0" smtClean="0">
                          <a:latin typeface="HelveticaNeueLT Std" pitchFamily="34" charset="0"/>
                        </a:rPr>
                        <a:t>2003-2017)</a:t>
                      </a:r>
                      <a:r>
                        <a:rPr lang="fr-CA" sz="1100" baseline="30000" dirty="0" smtClean="0">
                          <a:latin typeface="HelveticaNeueLT Std" pitchFamily="34" charset="0"/>
                        </a:rPr>
                        <a:t>3,6</a:t>
                      </a:r>
                      <a:endParaRPr lang="fr-FR" sz="11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2,53</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2,26</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1,47 </a:t>
                      </a:r>
                      <a:r>
                        <a:rPr lang="fr-CA" sz="1200" dirty="0">
                          <a:latin typeface="HelveticaNeueLT Std" pitchFamily="34" charset="0"/>
                        </a:rPr>
                        <a:t>– </a:t>
                      </a:r>
                      <a:r>
                        <a:rPr lang="fr-CA" sz="1200" dirty="0" smtClean="0">
                          <a:latin typeface="HelveticaNeueLT Std" pitchFamily="34" charset="0"/>
                        </a:rPr>
                        <a:t>3,48</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latin typeface="HelveticaNeueLT Std" pitchFamily="34" charset="0"/>
                        </a:rPr>
                        <a:t>&lt; 0,001</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tc>
              </a:tr>
              <a:tr h="257363">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a:latin typeface="HelveticaNeueLT Std" pitchFamily="34" charset="0"/>
                        </a:rPr>
                        <a:t>Région de recrutement urbaine </a:t>
                      </a:r>
                      <a:r>
                        <a:rPr lang="fr-CA" sz="1100" dirty="0" smtClean="0">
                          <a:latin typeface="HelveticaNeueLT Std" pitchFamily="34" charset="0"/>
                        </a:rPr>
                        <a:t>(1995-2002)</a:t>
                      </a:r>
                      <a:r>
                        <a:rPr lang="fr-CA" sz="1100" baseline="30000" dirty="0" smtClean="0">
                          <a:latin typeface="HelveticaNeueLT Std" pitchFamily="34" charset="0"/>
                        </a:rPr>
                        <a:t>7</a:t>
                      </a:r>
                      <a:endParaRPr lang="fr-FR" sz="1100" baseline="300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2,62</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2,66</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1,17– 6,01</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0,019</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r>
              <a:tr h="238611">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a:latin typeface="HelveticaNeueLT Std" pitchFamily="34" charset="0"/>
                        </a:rPr>
                        <a:t>(</a:t>
                      </a:r>
                      <a:r>
                        <a:rPr lang="fr-CA" sz="1100" dirty="0" smtClean="0">
                          <a:latin typeface="HelveticaNeueLT Std" pitchFamily="34" charset="0"/>
                        </a:rPr>
                        <a:t>2003-2017)</a:t>
                      </a:r>
                      <a:endParaRPr lang="fr-FR" sz="11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1,25</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1,40</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0,78– 2,50</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latin typeface="HelveticaNeueLT Std" pitchFamily="34" charset="0"/>
                        </a:rPr>
                        <a:t>0,253</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r>
            </a:tbl>
          </a:graphicData>
        </a:graphic>
      </p:graphicFrame>
      <p:sp>
        <p:nvSpPr>
          <p:cNvPr id="4" name="Espace réservé du numéro de diapositive 3"/>
          <p:cNvSpPr>
            <a:spLocks noGrp="1"/>
          </p:cNvSpPr>
          <p:nvPr>
            <p:ph type="sldNum" sz="quarter" idx="12"/>
          </p:nvPr>
        </p:nvSpPr>
        <p:spPr>
          <a:xfrm>
            <a:off x="0" y="6492875"/>
            <a:ext cx="442392" cy="365125"/>
          </a:xfrm>
        </p:spPr>
        <p:txBody>
          <a:bodyPr/>
          <a:lstStyle/>
          <a:p>
            <a:pPr>
              <a:defRPr/>
            </a:pPr>
            <a:fld id="{08763B0D-2EF7-4B88-BF2F-BBB0F80E0F0D}" type="slidenum">
              <a:rPr lang="fr-CA" sz="1400" b="1" smtClean="0">
                <a:solidFill>
                  <a:schemeClr val="tx1"/>
                </a:solidFill>
                <a:latin typeface="HelveticaNeueLT Std Lt" pitchFamily="34" charset="0"/>
              </a:rPr>
              <a:pPr>
                <a:defRPr/>
              </a:pPr>
              <a:t>22</a:t>
            </a:fld>
            <a:endParaRPr lang="fr-CA" sz="1400" b="1" dirty="0">
              <a:solidFill>
                <a:schemeClr val="tx1"/>
              </a:solidFill>
              <a:latin typeface="HelveticaNeueLT Std Lt" pitchFamily="34" charset="0"/>
            </a:endParaRPr>
          </a:p>
        </p:txBody>
      </p:sp>
      <p:sp>
        <p:nvSpPr>
          <p:cNvPr id="6" name="ZoneTexte 5"/>
          <p:cNvSpPr txBox="1"/>
          <p:nvPr/>
        </p:nvSpPr>
        <p:spPr>
          <a:xfrm>
            <a:off x="747164" y="5301208"/>
            <a:ext cx="6552728" cy="1446550"/>
          </a:xfrm>
          <a:prstGeom prst="rect">
            <a:avLst/>
          </a:prstGeom>
          <a:noFill/>
        </p:spPr>
        <p:txBody>
          <a:bodyPr wrap="square" rtlCol="0">
            <a:spAutoFit/>
          </a:bodyPr>
          <a:lstStyle/>
          <a:p>
            <a:r>
              <a:rPr lang="fr-CA" sz="1100" baseline="30000" dirty="0" smtClean="0">
                <a:solidFill>
                  <a:schemeClr val="tx1">
                    <a:lumMod val="65000"/>
                    <a:lumOff val="35000"/>
                  </a:schemeClr>
                </a:solidFill>
                <a:latin typeface="HelveticaNeueLT Std" pitchFamily="34" charset="0"/>
              </a:rPr>
              <a:t>1.</a:t>
            </a:r>
            <a:r>
              <a:rPr lang="fr-CA" sz="1100" dirty="0" smtClean="0">
                <a:solidFill>
                  <a:schemeClr val="tx1">
                    <a:lumMod val="65000"/>
                    <a:lumOff val="35000"/>
                  </a:schemeClr>
                </a:solidFill>
                <a:latin typeface="HelveticaNeueLT Std" pitchFamily="34" charset="0"/>
              </a:rPr>
              <a:t>Rapport de taux obtenu par le modèle de Cox. </a:t>
            </a:r>
          </a:p>
          <a:p>
            <a:r>
              <a:rPr lang="fr-CA" sz="1100" baseline="30000" dirty="0" smtClean="0">
                <a:solidFill>
                  <a:schemeClr val="tx1">
                    <a:lumMod val="65000"/>
                    <a:lumOff val="35000"/>
                  </a:schemeClr>
                </a:solidFill>
                <a:latin typeface="HelveticaNeueLT Std" pitchFamily="34" charset="0"/>
              </a:rPr>
              <a:t>2.</a:t>
            </a:r>
            <a:r>
              <a:rPr lang="fr-CA" sz="1100" dirty="0" smtClean="0">
                <a:solidFill>
                  <a:schemeClr val="tx1">
                    <a:lumMod val="65000"/>
                    <a:lumOff val="35000"/>
                  </a:schemeClr>
                </a:solidFill>
                <a:latin typeface="HelveticaNeueLT Std" pitchFamily="34" charset="0"/>
              </a:rPr>
              <a:t>Intervalle de confiance à 95 %. </a:t>
            </a:r>
            <a:endParaRPr lang="fr-FR" sz="1100" dirty="0" smtClean="0">
              <a:solidFill>
                <a:schemeClr val="tx1">
                  <a:lumMod val="65000"/>
                  <a:lumOff val="35000"/>
                </a:schemeClr>
              </a:solidFill>
              <a:latin typeface="HelveticaNeueLT Std" pitchFamily="34" charset="0"/>
            </a:endParaRPr>
          </a:p>
          <a:p>
            <a:r>
              <a:rPr lang="fr-CA" sz="1100" baseline="30000" dirty="0" smtClean="0">
                <a:solidFill>
                  <a:schemeClr val="tx1">
                    <a:lumMod val="65000"/>
                    <a:lumOff val="35000"/>
                  </a:schemeClr>
                </a:solidFill>
                <a:latin typeface="HelveticaNeueLT Std" pitchFamily="34" charset="0"/>
              </a:rPr>
              <a:t>3.</a:t>
            </a:r>
            <a:r>
              <a:rPr lang="fr-CA" sz="1100" dirty="0" smtClean="0">
                <a:solidFill>
                  <a:schemeClr val="tx1">
                    <a:lumMod val="65000"/>
                    <a:lumOff val="35000"/>
                  </a:schemeClr>
                </a:solidFill>
                <a:latin typeface="HelveticaNeueLT Std" pitchFamily="34" charset="0"/>
              </a:rPr>
              <a:t>Au cours des six derniers mois.</a:t>
            </a:r>
            <a:endParaRPr lang="fr-FR" sz="1100" dirty="0" smtClean="0">
              <a:solidFill>
                <a:schemeClr val="tx1">
                  <a:lumMod val="65000"/>
                  <a:lumOff val="35000"/>
                </a:schemeClr>
              </a:solidFill>
              <a:latin typeface="HelveticaNeueLT Std" pitchFamily="34" charset="0"/>
            </a:endParaRPr>
          </a:p>
          <a:p>
            <a:r>
              <a:rPr lang="fr-CA" sz="1100" baseline="30000" dirty="0" smtClean="0">
                <a:solidFill>
                  <a:schemeClr val="tx1">
                    <a:lumMod val="65000"/>
                    <a:lumOff val="35000"/>
                  </a:schemeClr>
                </a:solidFill>
                <a:latin typeface="HelveticaNeueLT Std" pitchFamily="34" charset="0"/>
              </a:rPr>
              <a:t>4.</a:t>
            </a:r>
            <a:r>
              <a:rPr lang="fr-CA" sz="1100" dirty="0" smtClean="0">
                <a:solidFill>
                  <a:schemeClr val="tx1">
                    <a:lumMod val="65000"/>
                    <a:lumOff val="35000"/>
                  </a:schemeClr>
                </a:solidFill>
                <a:latin typeface="HelveticaNeueLT Std" pitchFamily="34" charset="0"/>
              </a:rPr>
              <a:t>Sur l’ensemble des deux périodes (1995-2002 et 2003-2017).</a:t>
            </a:r>
            <a:endParaRPr lang="fr-FR" sz="1100" dirty="0" smtClean="0">
              <a:solidFill>
                <a:schemeClr val="tx1">
                  <a:lumMod val="65000"/>
                  <a:lumOff val="35000"/>
                </a:schemeClr>
              </a:solidFill>
              <a:latin typeface="HelveticaNeueLT Std" pitchFamily="34" charset="0"/>
            </a:endParaRPr>
          </a:p>
          <a:p>
            <a:r>
              <a:rPr lang="fr-CA" sz="1100" baseline="30000" dirty="0" smtClean="0">
                <a:solidFill>
                  <a:schemeClr val="tx1">
                    <a:lumMod val="65000"/>
                    <a:lumOff val="35000"/>
                  </a:schemeClr>
                </a:solidFill>
                <a:latin typeface="HelveticaNeueLT Std" pitchFamily="34" charset="0"/>
              </a:rPr>
              <a:t>5.</a:t>
            </a:r>
            <a:r>
              <a:rPr lang="fr-CA" sz="1100" dirty="0" smtClean="0">
                <a:solidFill>
                  <a:schemeClr val="tx1">
                    <a:lumMod val="65000"/>
                    <a:lumOff val="35000"/>
                  </a:schemeClr>
                </a:solidFill>
                <a:latin typeface="HelveticaNeueLT Std" pitchFamily="34" charset="0"/>
              </a:rPr>
              <a:t>Au cours du dernier mois.</a:t>
            </a:r>
            <a:endParaRPr lang="fr-FR" sz="1100" dirty="0" smtClean="0">
              <a:solidFill>
                <a:schemeClr val="tx1">
                  <a:lumMod val="65000"/>
                  <a:lumOff val="35000"/>
                </a:schemeClr>
              </a:solidFill>
              <a:latin typeface="HelveticaNeueLT Std" pitchFamily="34" charset="0"/>
            </a:endParaRPr>
          </a:p>
          <a:p>
            <a:r>
              <a:rPr lang="fr-CA" sz="1100" baseline="30000" dirty="0" smtClean="0">
                <a:solidFill>
                  <a:schemeClr val="tx1">
                    <a:lumMod val="65000"/>
                    <a:lumOff val="35000"/>
                  </a:schemeClr>
                </a:solidFill>
                <a:latin typeface="HelveticaNeueLT Std" pitchFamily="34" charset="0"/>
              </a:rPr>
              <a:t>6.</a:t>
            </a:r>
            <a:r>
              <a:rPr lang="fr-CA" sz="1100" dirty="0" smtClean="0">
                <a:solidFill>
                  <a:schemeClr val="tx1">
                    <a:lumMod val="65000"/>
                    <a:lumOff val="35000"/>
                  </a:schemeClr>
                </a:solidFill>
                <a:latin typeface="HelveticaNeueLT Std" pitchFamily="34" charset="0"/>
              </a:rPr>
              <a:t>On inclut ici les faveurs sexuelles en échange d’argent, de drogues ou d’autres choses</a:t>
            </a:r>
            <a:r>
              <a:rPr lang="fr-CA" sz="1100" dirty="0" smtClean="0">
                <a:solidFill>
                  <a:schemeClr val="tx1">
                    <a:lumMod val="65000"/>
                    <a:lumOff val="35000"/>
                  </a:schemeClr>
                </a:solidFill>
              </a:rPr>
              <a:t>.</a:t>
            </a:r>
          </a:p>
          <a:p>
            <a:r>
              <a:rPr lang="fr-FR" sz="1100" baseline="30000" dirty="0" smtClean="0">
                <a:solidFill>
                  <a:schemeClr val="tx1">
                    <a:lumMod val="65000"/>
                    <a:lumOff val="35000"/>
                  </a:schemeClr>
                </a:solidFill>
                <a:latin typeface="HelveticaNeueLT Std" pitchFamily="34" charset="0"/>
              </a:rPr>
              <a:t>7</a:t>
            </a:r>
            <a:r>
              <a:rPr lang="fr-FR" sz="1100" dirty="0" smtClean="0">
                <a:solidFill>
                  <a:schemeClr val="tx1">
                    <a:lumMod val="65000"/>
                    <a:lumOff val="35000"/>
                  </a:schemeClr>
                </a:solidFill>
                <a:latin typeface="HelveticaNeueLT Std" pitchFamily="34" charset="0"/>
              </a:rPr>
              <a:t> Les UDI urbains sont ceux recrutés à Montréal, à Québec, en Ottawa/Outaouais ou en Montérégie, mais résidants à Montréal ou sur la Rive-Sud immédiate.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Facteurs de risque de l’incidence des anti-VHC</a:t>
            </a:r>
            <a:br>
              <a:rPr lang="fr-CA" dirty="0" smtClean="0"/>
            </a:br>
            <a:r>
              <a:rPr lang="fr-CA" dirty="0" smtClean="0"/>
              <a:t>1997-2017</a:t>
            </a:r>
            <a:endParaRPr lang="fr-FR" dirty="0"/>
          </a:p>
        </p:txBody>
      </p:sp>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23</a:t>
            </a:fld>
            <a:endParaRPr lang="fr-CA"/>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798285402"/>
              </p:ext>
            </p:extLst>
          </p:nvPr>
        </p:nvGraphicFramePr>
        <p:xfrm>
          <a:off x="467544" y="1772816"/>
          <a:ext cx="7391745" cy="3529111"/>
        </p:xfrm>
        <a:graphic>
          <a:graphicData uri="http://schemas.openxmlformats.org/drawingml/2006/table">
            <a:tbl>
              <a:tblPr firstRow="1">
                <a:tableStyleId>{8FD4443E-F989-4FC4-A0C8-D5A2AF1F390B}</a:tableStyleId>
              </a:tblPr>
              <a:tblGrid>
                <a:gridCol w="3240360"/>
                <a:gridCol w="1008112"/>
                <a:gridCol w="974868"/>
                <a:gridCol w="1141775"/>
                <a:gridCol w="1026630"/>
              </a:tblGrid>
              <a:tr h="254952">
                <a:tc>
                  <a:txBody>
                    <a:bodyPr/>
                    <a:lstStyle/>
                    <a:p>
                      <a:pPr algn="ctr">
                        <a:lnSpc>
                          <a:spcPts val="1200"/>
                        </a:lnSpc>
                        <a:spcBef>
                          <a:spcPts val="600"/>
                        </a:spcBef>
                        <a:spcAft>
                          <a:spcPts val="6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latin typeface="HelveticaNeueLT Std" pitchFamily="34" charset="0"/>
                        </a:rPr>
                        <a:t>Facteurs de risque</a:t>
                      </a:r>
                      <a:endParaRPr lang="fr-FR" sz="1200" b="1"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600"/>
                        </a:spcBef>
                        <a:spcAft>
                          <a:spcPts val="6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latin typeface="HelveticaNeueLT Std" pitchFamily="34" charset="0"/>
                        </a:rPr>
                        <a:t>RT</a:t>
                      </a:r>
                      <a:r>
                        <a:rPr lang="fr-CA" sz="1200" baseline="30000" dirty="0">
                          <a:latin typeface="HelveticaNeueLT Std" pitchFamily="34" charset="0"/>
                        </a:rPr>
                        <a:t>1</a:t>
                      </a:r>
                      <a:r>
                        <a:rPr lang="fr-CA" sz="1200" dirty="0">
                          <a:latin typeface="HelveticaNeueLT Std" pitchFamily="34" charset="0"/>
                        </a:rPr>
                        <a:t> brut</a:t>
                      </a:r>
                      <a:endParaRPr lang="fr-FR" sz="1200" b="1"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600"/>
                        </a:spcBef>
                        <a:spcAft>
                          <a:spcPts val="6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latin typeface="HelveticaNeueLT Std" pitchFamily="34" charset="0"/>
                        </a:rPr>
                        <a:t>RT ajusté</a:t>
                      </a:r>
                      <a:endParaRPr lang="fr-FR" sz="1200" b="1"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600"/>
                        </a:spcBef>
                        <a:spcAft>
                          <a:spcPts val="6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latin typeface="HelveticaNeueLT Std" pitchFamily="34" charset="0"/>
                        </a:rPr>
                        <a:t>IC 95 %</a:t>
                      </a:r>
                      <a:r>
                        <a:rPr lang="fr-CA" sz="1200" baseline="30000" dirty="0">
                          <a:latin typeface="HelveticaNeueLT Std" pitchFamily="34" charset="0"/>
                        </a:rPr>
                        <a:t>2</a:t>
                      </a:r>
                      <a:endParaRPr lang="fr-FR" sz="1200" b="1"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600"/>
                        </a:spcBef>
                        <a:spcAft>
                          <a:spcPts val="6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a:latin typeface="HelveticaNeueLT Std" pitchFamily="34" charset="0"/>
                        </a:rPr>
                        <a:t>Valeur-p</a:t>
                      </a:r>
                      <a:endParaRPr lang="fr-FR" sz="1200" b="1"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r>
              <a:tr h="470779">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a:latin typeface="HelveticaNeueLT Std" pitchFamily="34" charset="0"/>
                        </a:rPr>
                        <a:t>S’injecter avec des seringues déjà utilisées par quelqu’un </a:t>
                      </a:r>
                      <a:r>
                        <a:rPr lang="fr-CA" sz="1100" dirty="0" smtClean="0">
                          <a:latin typeface="HelveticaNeueLT Std" pitchFamily="34" charset="0"/>
                        </a:rPr>
                        <a:t>d’autre</a:t>
                      </a:r>
                      <a:r>
                        <a:rPr lang="fr-CA" sz="1100" baseline="30000" dirty="0" smtClean="0">
                          <a:latin typeface="HelveticaNeueLT Std" pitchFamily="34" charset="0"/>
                        </a:rPr>
                        <a:t>3</a:t>
                      </a:r>
                      <a:endParaRPr lang="fr-FR" sz="11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ea typeface="Times New Roman"/>
                          <a:cs typeface="Times New Roman"/>
                        </a:rPr>
                        <a:t>1,76</a:t>
                      </a: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ea typeface="Times New Roman"/>
                          <a:cs typeface="Times New Roman"/>
                        </a:rPr>
                        <a:t>1,72</a:t>
                      </a: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rPr>
                        <a:t>1,44 </a:t>
                      </a:r>
                      <a:r>
                        <a:rPr lang="fr-CA" sz="1200" dirty="0">
                          <a:solidFill>
                            <a:srgbClr val="FFFFFF"/>
                          </a:solidFill>
                          <a:latin typeface="HelveticaNeueLT Std" pitchFamily="34" charset="0"/>
                        </a:rPr>
                        <a:t>– </a:t>
                      </a:r>
                      <a:r>
                        <a:rPr lang="fr-CA" sz="1200" dirty="0" smtClean="0">
                          <a:solidFill>
                            <a:srgbClr val="FFFFFF"/>
                          </a:solidFill>
                          <a:latin typeface="HelveticaNeueLT Std" pitchFamily="34" charset="0"/>
                        </a:rPr>
                        <a:t>2,06</a:t>
                      </a: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a:solidFill>
                            <a:srgbClr val="FFFFFF"/>
                          </a:solidFill>
                          <a:latin typeface="HelveticaNeueLT Std" pitchFamily="34" charset="0"/>
                        </a:rPr>
                        <a:t>&lt; 0,001</a:t>
                      </a:r>
                      <a:endParaRPr lang="fr-FR" sz="1200">
                        <a:solidFill>
                          <a:srgbClr val="FFFFFF"/>
                        </a:solidFill>
                        <a:latin typeface="HelveticaNeueLT Std" pitchFamily="34" charset="0"/>
                        <a:ea typeface="Times New Roman"/>
                        <a:cs typeface="Times New Roman"/>
                      </a:endParaRPr>
                    </a:p>
                  </a:txBody>
                  <a:tcPr marL="68580" marR="68580" marT="0" marB="0" anchor="ctr"/>
                </a:tc>
              </a:tr>
              <a:tr h="333204">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a:latin typeface="HelveticaNeueLT Std" pitchFamily="34" charset="0"/>
                        </a:rPr>
                        <a:t>Cocaïne comme drogue injectée le plus </a:t>
                      </a:r>
                      <a:r>
                        <a:rPr lang="fr-CA" sz="1100" dirty="0" smtClean="0">
                          <a:latin typeface="HelveticaNeueLT Std" pitchFamily="34" charset="0"/>
                        </a:rPr>
                        <a:t>souvent</a:t>
                      </a:r>
                      <a:r>
                        <a:rPr lang="fr-CA" sz="1100" baseline="30000" dirty="0" smtClean="0">
                          <a:latin typeface="HelveticaNeueLT Std" pitchFamily="34" charset="0"/>
                        </a:rPr>
                        <a:t>3</a:t>
                      </a:r>
                      <a:endParaRPr lang="fr-FR" sz="11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ea typeface="Times New Roman"/>
                          <a:cs typeface="Times New Roman"/>
                        </a:rPr>
                        <a:t>1,11</a:t>
                      </a: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ea typeface="Times New Roman"/>
                          <a:cs typeface="Times New Roman"/>
                        </a:rPr>
                        <a:t>1,13</a:t>
                      </a: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rPr>
                        <a:t>0,95</a:t>
                      </a:r>
                      <a:r>
                        <a:rPr lang="fr-CA" sz="1200" baseline="0" dirty="0" smtClean="0">
                          <a:solidFill>
                            <a:srgbClr val="FFFFFF"/>
                          </a:solidFill>
                          <a:latin typeface="HelveticaNeueLT Std" pitchFamily="34" charset="0"/>
                        </a:rPr>
                        <a:t> </a:t>
                      </a:r>
                      <a:r>
                        <a:rPr lang="fr-CA" sz="1200" dirty="0" smtClean="0">
                          <a:solidFill>
                            <a:srgbClr val="FFFFFF"/>
                          </a:solidFill>
                          <a:latin typeface="HelveticaNeueLT Std" pitchFamily="34" charset="0"/>
                        </a:rPr>
                        <a:t>– 1,34</a:t>
                      </a: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rPr>
                        <a:t>0,179</a:t>
                      </a:r>
                      <a:endParaRPr lang="fr-FR" sz="1200" dirty="0">
                        <a:solidFill>
                          <a:srgbClr val="FFFFFF"/>
                        </a:solidFill>
                        <a:latin typeface="HelveticaNeueLT Std" pitchFamily="34" charset="0"/>
                        <a:ea typeface="Times New Roman"/>
                        <a:cs typeface="Times New Roman"/>
                      </a:endParaRPr>
                    </a:p>
                  </a:txBody>
                  <a:tcPr marL="68580" marR="68580" marT="0" marB="0" anchor="ctr"/>
                </a:tc>
              </a:tr>
              <a:tr h="309936">
                <a:tc>
                  <a:txBody>
                    <a:bodyPr/>
                    <a:lstStyle/>
                    <a:p>
                      <a:pPr marL="0" marR="0" indent="0" algn="r" defTabSz="914400" rtl="0" eaLnBrk="1" fontAlgn="auto" latinLnBrk="0" hangingPunct="1">
                        <a:lnSpc>
                          <a:spcPts val="1200"/>
                        </a:lnSpc>
                        <a:spcBef>
                          <a:spcPts val="300"/>
                        </a:spcBef>
                        <a:spcAft>
                          <a:spcPts val="300"/>
                        </a:spcAft>
                        <a:buClrTx/>
                        <a:buSzTx/>
                        <a:buFontTx/>
                        <a:buNone/>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defRPr/>
                      </a:pPr>
                      <a:r>
                        <a:rPr lang="fr-CA" sz="1100" dirty="0" smtClean="0">
                          <a:latin typeface="HelveticaNeueLT Std" pitchFamily="34" charset="0"/>
                        </a:rPr>
                        <a:t>Âge 25 ans et plus</a:t>
                      </a:r>
                      <a:endParaRPr lang="fr-FR" sz="11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ea typeface="Times New Roman"/>
                          <a:cs typeface="Times New Roman"/>
                        </a:rPr>
                        <a:t>1,00</a:t>
                      </a: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ea typeface="Times New Roman"/>
                          <a:cs typeface="Times New Roman"/>
                        </a:rPr>
                        <a:t>1,19</a:t>
                      </a: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rPr>
                        <a:t>0,99</a:t>
                      </a:r>
                      <a:r>
                        <a:rPr lang="fr-CA" sz="1200" baseline="0" dirty="0" smtClean="0">
                          <a:solidFill>
                            <a:srgbClr val="FFFFFF"/>
                          </a:solidFill>
                          <a:latin typeface="HelveticaNeueLT Std" pitchFamily="34" charset="0"/>
                        </a:rPr>
                        <a:t> </a:t>
                      </a:r>
                      <a:r>
                        <a:rPr lang="fr-CA" sz="1200" dirty="0" smtClean="0">
                          <a:solidFill>
                            <a:srgbClr val="FFFFFF"/>
                          </a:solidFill>
                          <a:latin typeface="HelveticaNeueLT Std" pitchFamily="34" charset="0"/>
                        </a:rPr>
                        <a:t>– 1,43</a:t>
                      </a: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rPr>
                        <a:t>0,070</a:t>
                      </a:r>
                      <a:endParaRPr lang="fr-FR" sz="1200" dirty="0">
                        <a:solidFill>
                          <a:srgbClr val="FFFFFF"/>
                        </a:solidFill>
                        <a:latin typeface="HelveticaNeueLT Std" pitchFamily="34" charset="0"/>
                        <a:ea typeface="Times New Roman"/>
                        <a:cs typeface="Times New Roman"/>
                      </a:endParaRPr>
                    </a:p>
                  </a:txBody>
                  <a:tcPr marL="68580" marR="68580" marT="0" marB="0" anchor="ctr"/>
                </a:tc>
              </a:tr>
              <a:tr h="360040">
                <a:tc>
                  <a:txBody>
                    <a:bodyPr/>
                    <a:lstStyle/>
                    <a:p>
                      <a:pPr algn="r">
                        <a:lnSpc>
                          <a:spcPts val="12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a:latin typeface="HelveticaNeueLT Std" pitchFamily="34" charset="0"/>
                        </a:rPr>
                        <a:t>S’injecter au moins </a:t>
                      </a:r>
                      <a:r>
                        <a:rPr lang="fr-CA" sz="1100" dirty="0" smtClean="0">
                          <a:latin typeface="HelveticaNeueLT Std" pitchFamily="34" charset="0"/>
                        </a:rPr>
                        <a:t>une </a:t>
                      </a:r>
                      <a:r>
                        <a:rPr lang="fr-CA" sz="1100" dirty="0">
                          <a:latin typeface="HelveticaNeueLT Std" pitchFamily="34" charset="0"/>
                        </a:rPr>
                        <a:t>fois par </a:t>
                      </a:r>
                      <a:r>
                        <a:rPr lang="fr-CA" sz="1100" dirty="0" smtClean="0">
                          <a:latin typeface="HelveticaNeueLT Std" pitchFamily="34" charset="0"/>
                        </a:rPr>
                        <a:t>jour</a:t>
                      </a:r>
                      <a:r>
                        <a:rPr lang="fr-CA" sz="1100" baseline="30000" dirty="0" smtClean="0">
                          <a:latin typeface="HelveticaNeueLT Std" pitchFamily="34" charset="0"/>
                        </a:rPr>
                        <a:t>4</a:t>
                      </a:r>
                      <a:endParaRPr lang="fr-FR" sz="11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ea typeface="Times New Roman"/>
                          <a:cs typeface="Times New Roman"/>
                        </a:rPr>
                        <a:t>1,32</a:t>
                      </a: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ea typeface="Times New Roman"/>
                          <a:cs typeface="Times New Roman"/>
                        </a:rPr>
                        <a:t>1,30</a:t>
                      </a: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rPr>
                        <a:t>1,09  </a:t>
                      </a:r>
                      <a:r>
                        <a:rPr lang="fr-CA" sz="1200" dirty="0">
                          <a:solidFill>
                            <a:srgbClr val="FFFFFF"/>
                          </a:solidFill>
                          <a:latin typeface="HelveticaNeueLT Std" pitchFamily="34" charset="0"/>
                        </a:rPr>
                        <a:t>– </a:t>
                      </a:r>
                      <a:r>
                        <a:rPr lang="fr-CA" sz="1200" dirty="0" smtClean="0">
                          <a:solidFill>
                            <a:srgbClr val="FFFFFF"/>
                          </a:solidFill>
                          <a:latin typeface="HelveticaNeueLT Std" pitchFamily="34" charset="0"/>
                        </a:rPr>
                        <a:t>1,55</a:t>
                      </a: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rPr>
                        <a:t>0,003</a:t>
                      </a:r>
                      <a:endParaRPr lang="fr-FR" sz="1200" dirty="0">
                        <a:solidFill>
                          <a:srgbClr val="FFFFFF"/>
                        </a:solidFill>
                        <a:latin typeface="HelveticaNeueLT Std" pitchFamily="34" charset="0"/>
                        <a:ea typeface="Times New Roman"/>
                        <a:cs typeface="Times New Roman"/>
                      </a:endParaRPr>
                    </a:p>
                  </a:txBody>
                  <a:tcPr marL="68580" marR="68580" marT="0" marB="0" anchor="ctr"/>
                </a:tc>
              </a:tr>
              <a:tr h="324181">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smtClean="0">
                          <a:latin typeface="HelveticaNeueLT Std" pitchFamily="34" charset="0"/>
                        </a:rPr>
                        <a:t>Prostitution</a:t>
                      </a:r>
                      <a:r>
                        <a:rPr lang="fr-CA" sz="1100" baseline="30000" dirty="0" smtClean="0">
                          <a:latin typeface="HelveticaNeueLT Std" pitchFamily="34" charset="0"/>
                        </a:rPr>
                        <a:t>4,5</a:t>
                      </a:r>
                      <a:endParaRPr lang="fr-FR" sz="11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ea typeface="Times New Roman"/>
                          <a:cs typeface="Times New Roman"/>
                        </a:rPr>
                        <a:t>1,74</a:t>
                      </a: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ea typeface="Times New Roman"/>
                          <a:cs typeface="Times New Roman"/>
                        </a:rPr>
                        <a:t>1,55</a:t>
                      </a: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rPr>
                        <a:t>1,26 – 1,90</a:t>
                      </a: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rPr>
                        <a:t>&lt; 0,001</a:t>
                      </a:r>
                      <a:endParaRPr lang="fr-FR" sz="1200" dirty="0">
                        <a:solidFill>
                          <a:srgbClr val="FFFFFF"/>
                        </a:solidFill>
                        <a:latin typeface="HelveticaNeueLT Std" pitchFamily="34" charset="0"/>
                        <a:ea typeface="Times New Roman"/>
                        <a:cs typeface="Times New Roman"/>
                      </a:endParaRPr>
                    </a:p>
                  </a:txBody>
                  <a:tcPr marL="68580" marR="68580" marT="0" marB="0" anchor="ctr"/>
                </a:tc>
              </a:tr>
              <a:tr h="323891">
                <a:tc>
                  <a:txBody>
                    <a:bodyPr/>
                    <a:lstStyle/>
                    <a:p>
                      <a:pPr algn="l">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smtClean="0">
                          <a:latin typeface="HelveticaNeueLT Std" pitchFamily="34" charset="0"/>
                        </a:rPr>
                        <a:t>	Région de recrutement</a:t>
                      </a:r>
                      <a:endParaRPr lang="fr-FR" sz="11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ea typeface="Times New Roman"/>
                          <a:cs typeface="Times New Roman"/>
                        </a:rPr>
                        <a:t>	</a:t>
                      </a: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endParaRPr lang="fr-FR" sz="1200" dirty="0">
                        <a:solidFill>
                          <a:srgbClr val="FFFFFF"/>
                        </a:solidFill>
                        <a:latin typeface="HelveticaNeueLT Std" pitchFamily="34" charset="0"/>
                        <a:ea typeface="Times New Roman"/>
                        <a:cs typeface="Times New Roman"/>
                      </a:endParaRPr>
                    </a:p>
                  </a:txBody>
                  <a:tcPr marL="68580" marR="68580" marT="0" marB="0" anchor="ctr"/>
                </a:tc>
              </a:tr>
              <a:tr h="288032">
                <a:tc>
                  <a:txBody>
                    <a:bodyPr/>
                    <a:lstStyle/>
                    <a:p>
                      <a:pPr indent="-900430" algn="r">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a:latin typeface="HelveticaNeueLT Std" pitchFamily="34" charset="0"/>
                          <a:ea typeface="Calibri"/>
                          <a:cs typeface="Arial"/>
                        </a:rPr>
                        <a:t>	</a:t>
                      </a:r>
                      <a:r>
                        <a:rPr lang="fr-CA" sz="1100" dirty="0" smtClean="0">
                          <a:latin typeface="HelveticaNeueLT Std" pitchFamily="34" charset="0"/>
                          <a:ea typeface="Calibri"/>
                          <a:cs typeface="Arial"/>
                        </a:rPr>
                        <a:t>Semi-urbaines</a:t>
                      </a:r>
                      <a:r>
                        <a:rPr lang="fr-CA" sz="1100" baseline="30000" dirty="0" smtClean="0">
                          <a:latin typeface="HelveticaNeueLT Std" pitchFamily="34" charset="0"/>
                          <a:ea typeface="Calibri"/>
                          <a:cs typeface="Arial"/>
                        </a:rPr>
                        <a:t>6</a:t>
                      </a:r>
                      <a:endParaRPr lang="fr-FR" sz="1100" dirty="0">
                        <a:latin typeface="HelveticaNeueLT Std" pitchFamily="34" charset="0"/>
                        <a:ea typeface="Calibri"/>
                        <a:cs typeface="Times New Roman"/>
                      </a:endParaRPr>
                    </a:p>
                  </a:txBody>
                  <a:tcPr marL="73025" marR="73025"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ea typeface="Times New Roman"/>
                          <a:cs typeface="Times New Roman"/>
                        </a:rPr>
                        <a:t>1,00</a:t>
                      </a: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ea typeface="Times New Roman"/>
                          <a:cs typeface="Times New Roman"/>
                        </a:rPr>
                        <a:t>1,00</a:t>
                      </a: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endParaRPr lang="fr-FR" sz="1200" dirty="0">
                        <a:latin typeface="HelveticaNeueLT Std" pitchFamily="34" charset="0"/>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ea typeface="Times New Roman"/>
                          <a:cs typeface="Times New Roman"/>
                        </a:rPr>
                        <a:t>(référence)</a:t>
                      </a:r>
                      <a:endParaRPr lang="fr-FR" sz="1200" dirty="0">
                        <a:solidFill>
                          <a:srgbClr val="FFFFFF"/>
                        </a:solidFill>
                        <a:latin typeface="HelveticaNeueLT Std" pitchFamily="34" charset="0"/>
                        <a:ea typeface="Times New Roman"/>
                        <a:cs typeface="Times New Roman"/>
                      </a:endParaRPr>
                    </a:p>
                  </a:txBody>
                  <a:tcPr marL="68580" marR="68580" marT="0" marB="0" anchor="ctr"/>
                </a:tc>
              </a:tr>
              <a:tr h="288032">
                <a:tc>
                  <a:txBody>
                    <a:bodyPr/>
                    <a:lstStyle/>
                    <a:p>
                      <a:pPr indent="-900430" algn="r">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a:latin typeface="HelveticaNeueLT Std" pitchFamily="34" charset="0"/>
                          <a:ea typeface="Calibri"/>
                          <a:cs typeface="Arial"/>
                        </a:rPr>
                        <a:t>	Montréal</a:t>
                      </a:r>
                      <a:r>
                        <a:rPr lang="fr-CA" sz="1100" baseline="30000" dirty="0">
                          <a:latin typeface="HelveticaNeueLT Std" pitchFamily="34" charset="0"/>
                          <a:ea typeface="Calibri"/>
                          <a:cs typeface="Arial"/>
                        </a:rPr>
                        <a:t>7</a:t>
                      </a:r>
                      <a:endParaRPr lang="fr-FR" sz="1100" dirty="0">
                        <a:latin typeface="HelveticaNeueLT Std" pitchFamily="34" charset="0"/>
                        <a:ea typeface="Calibri"/>
                        <a:cs typeface="Times New Roman"/>
                      </a:endParaRPr>
                    </a:p>
                  </a:txBody>
                  <a:tcPr marL="73025" marR="73025"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ea typeface="Times New Roman"/>
                          <a:cs typeface="Times New Roman"/>
                        </a:rPr>
                        <a:t>2,05</a:t>
                      </a: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ea typeface="Times New Roman"/>
                          <a:cs typeface="Times New Roman"/>
                        </a:rPr>
                        <a:t>2,05</a:t>
                      </a: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ea typeface="Times New Roman"/>
                          <a:cs typeface="Times New Roman"/>
                        </a:rPr>
                        <a:t>1,49 </a:t>
                      </a:r>
                      <a:r>
                        <a:rPr lang="fr-CA" sz="1200" dirty="0" smtClean="0">
                          <a:solidFill>
                            <a:srgbClr val="FFFFFF"/>
                          </a:solidFill>
                          <a:latin typeface="HelveticaNeueLT Std" pitchFamily="34" charset="0"/>
                        </a:rPr>
                        <a:t>–</a:t>
                      </a:r>
                      <a:r>
                        <a:rPr lang="fr-CA" sz="1200" dirty="0" smtClean="0">
                          <a:solidFill>
                            <a:srgbClr val="FFFFFF"/>
                          </a:solidFill>
                          <a:latin typeface="HelveticaNeueLT Std" pitchFamily="34" charset="0"/>
                          <a:ea typeface="Times New Roman"/>
                          <a:cs typeface="Times New Roman"/>
                        </a:rPr>
                        <a:t> 2,81</a:t>
                      </a: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marL="0" marR="0" indent="0" algn="ctr" defTabSz="914400" rtl="0" eaLnBrk="1" fontAlgn="auto" latinLnBrk="0" hangingPunct="1">
                        <a:lnSpc>
                          <a:spcPts val="1200"/>
                        </a:lnSpc>
                        <a:spcBef>
                          <a:spcPts val="300"/>
                        </a:spcBef>
                        <a:spcAft>
                          <a:spcPts val="300"/>
                        </a:spcAft>
                        <a:buClrTx/>
                        <a:buSzTx/>
                        <a:buFontTx/>
                        <a:buNone/>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defRPr/>
                      </a:pPr>
                      <a:r>
                        <a:rPr lang="fr-CA" sz="1200" dirty="0" smtClean="0">
                          <a:solidFill>
                            <a:srgbClr val="FFFFFF"/>
                          </a:solidFill>
                          <a:latin typeface="HelveticaNeueLT Std" pitchFamily="34" charset="0"/>
                        </a:rPr>
                        <a:t>&lt; 0,001</a:t>
                      </a:r>
                      <a:endParaRPr lang="fr-FR" sz="1200" dirty="0" smtClean="0">
                        <a:solidFill>
                          <a:srgbClr val="FFFFFF"/>
                        </a:solidFill>
                        <a:latin typeface="HelveticaNeueLT Std" pitchFamily="34" charset="0"/>
                        <a:ea typeface="Times New Roman"/>
                        <a:cs typeface="Times New Roman"/>
                      </a:endParaRPr>
                    </a:p>
                  </a:txBody>
                  <a:tcPr marL="68580" marR="68580" marT="0" marB="0" anchor="ctr"/>
                </a:tc>
              </a:tr>
              <a:tr h="288032">
                <a:tc>
                  <a:txBody>
                    <a:bodyPr/>
                    <a:lstStyle/>
                    <a:p>
                      <a:pPr indent="-900430" algn="r">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a:latin typeface="HelveticaNeueLT Std" pitchFamily="34" charset="0"/>
                          <a:ea typeface="Calibri"/>
                          <a:cs typeface="Arial"/>
                        </a:rPr>
                        <a:t>	Ville de Québec </a:t>
                      </a:r>
                      <a:endParaRPr lang="fr-FR" sz="1100" dirty="0">
                        <a:latin typeface="HelveticaNeueLT Std" pitchFamily="34" charset="0"/>
                        <a:ea typeface="Calibri"/>
                        <a:cs typeface="Times New Roman"/>
                      </a:endParaRPr>
                    </a:p>
                  </a:txBody>
                  <a:tcPr marL="73025" marR="73025"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ea typeface="Times New Roman"/>
                          <a:cs typeface="Times New Roman"/>
                        </a:rPr>
                        <a:t>2,12</a:t>
                      </a: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ea typeface="Times New Roman"/>
                          <a:cs typeface="Times New Roman"/>
                        </a:rPr>
                        <a:t>2,13</a:t>
                      </a: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rPr>
                        <a:t>1,52 – 2,97</a:t>
                      </a: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marL="0" marR="0" indent="0" algn="ctr" defTabSz="914400" rtl="0" eaLnBrk="1" fontAlgn="auto" latinLnBrk="0" hangingPunct="1">
                        <a:lnSpc>
                          <a:spcPts val="1200"/>
                        </a:lnSpc>
                        <a:spcBef>
                          <a:spcPts val="300"/>
                        </a:spcBef>
                        <a:spcAft>
                          <a:spcPts val="300"/>
                        </a:spcAft>
                        <a:buClrTx/>
                        <a:buSzTx/>
                        <a:buFontTx/>
                        <a:buNone/>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defRPr/>
                      </a:pPr>
                      <a:r>
                        <a:rPr lang="fr-CA" sz="1200" dirty="0" smtClean="0">
                          <a:solidFill>
                            <a:srgbClr val="FFFFFF"/>
                          </a:solidFill>
                          <a:latin typeface="HelveticaNeueLT Std" pitchFamily="34" charset="0"/>
                        </a:rPr>
                        <a:t>&lt; 0,001</a:t>
                      </a:r>
                      <a:endParaRPr lang="fr-FR" sz="1200" dirty="0" smtClean="0">
                        <a:solidFill>
                          <a:srgbClr val="FFFFFF"/>
                        </a:solidFill>
                        <a:latin typeface="HelveticaNeueLT Std" pitchFamily="34" charset="0"/>
                        <a:ea typeface="Times New Roman"/>
                        <a:cs typeface="Times New Roman"/>
                      </a:endParaRPr>
                    </a:p>
                  </a:txBody>
                  <a:tcPr marL="68580" marR="68580" marT="0" marB="0" anchor="ctr"/>
                </a:tc>
              </a:tr>
              <a:tr h="288032">
                <a:tc>
                  <a:txBody>
                    <a:bodyPr/>
                    <a:lstStyle/>
                    <a:p>
                      <a:pPr indent="-900430" algn="r">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100" dirty="0">
                          <a:latin typeface="HelveticaNeueLT Std" pitchFamily="34" charset="0"/>
                          <a:ea typeface="Calibri"/>
                          <a:cs typeface="Arial"/>
                        </a:rPr>
                        <a:t>	Ottawa/Outaouais</a:t>
                      </a:r>
                      <a:endParaRPr lang="fr-FR" sz="1100" dirty="0">
                        <a:latin typeface="HelveticaNeueLT Std" pitchFamily="34" charset="0"/>
                        <a:ea typeface="Calibri"/>
                        <a:cs typeface="Times New Roman"/>
                      </a:endParaRPr>
                    </a:p>
                  </a:txBody>
                  <a:tcPr marL="73025" marR="73025"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ea typeface="Times New Roman"/>
                          <a:cs typeface="Times New Roman"/>
                        </a:rPr>
                        <a:t>1,30</a:t>
                      </a: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ea typeface="Times New Roman"/>
                          <a:cs typeface="Times New Roman"/>
                        </a:rPr>
                        <a:t>1,43</a:t>
                      </a: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rPr>
                        <a:t>0,97 – 2,11</a:t>
                      </a:r>
                      <a:endParaRPr lang="fr-FR" sz="1200" dirty="0">
                        <a:solidFill>
                          <a:srgbClr val="FFFFFF"/>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200" dirty="0" smtClean="0">
                          <a:solidFill>
                            <a:srgbClr val="FFFFFF"/>
                          </a:solidFill>
                          <a:latin typeface="HelveticaNeueLT Std" pitchFamily="34" charset="0"/>
                          <a:ea typeface="Times New Roman"/>
                          <a:cs typeface="Times New Roman"/>
                        </a:rPr>
                        <a:t>0,067</a:t>
                      </a:r>
                      <a:endParaRPr lang="fr-FR" sz="1200" dirty="0">
                        <a:solidFill>
                          <a:srgbClr val="FFFFFF"/>
                        </a:solidFill>
                        <a:latin typeface="HelveticaNeueLT Std" pitchFamily="34" charset="0"/>
                        <a:ea typeface="Times New Roman"/>
                        <a:cs typeface="Times New Roman"/>
                      </a:endParaRPr>
                    </a:p>
                  </a:txBody>
                  <a:tcPr marL="68580" marR="68580" marT="0" marB="0" anchor="ctr"/>
                </a:tc>
              </a:tr>
            </a:tbl>
          </a:graphicData>
        </a:graphic>
      </p:graphicFrame>
      <p:sp>
        <p:nvSpPr>
          <p:cNvPr id="6" name="ZoneTexte 5"/>
          <p:cNvSpPr txBox="1"/>
          <p:nvPr/>
        </p:nvSpPr>
        <p:spPr>
          <a:xfrm>
            <a:off x="539552" y="5301208"/>
            <a:ext cx="6840760" cy="1492716"/>
          </a:xfrm>
          <a:prstGeom prst="rect">
            <a:avLst/>
          </a:prstGeom>
          <a:noFill/>
        </p:spPr>
        <p:txBody>
          <a:bodyPr wrap="square" rtlCol="0">
            <a:spAutoFit/>
          </a:bodyPr>
          <a:lstStyle/>
          <a:p>
            <a:r>
              <a:rPr lang="fr-CA" sz="1000" baseline="30000" dirty="0" smtClean="0">
                <a:solidFill>
                  <a:schemeClr val="tx1">
                    <a:lumMod val="65000"/>
                    <a:lumOff val="35000"/>
                  </a:schemeClr>
                </a:solidFill>
                <a:latin typeface="HelveticaNeueLT Std" pitchFamily="34" charset="0"/>
              </a:rPr>
              <a:t>1.</a:t>
            </a:r>
            <a:r>
              <a:rPr lang="fr-CA" sz="1000" dirty="0" smtClean="0">
                <a:solidFill>
                  <a:schemeClr val="tx1">
                    <a:lumMod val="65000"/>
                    <a:lumOff val="35000"/>
                  </a:schemeClr>
                </a:solidFill>
                <a:latin typeface="HelveticaNeueLT Std" pitchFamily="34" charset="0"/>
              </a:rPr>
              <a:t>Rapport de taux obtenu par le modèle de Cox.</a:t>
            </a:r>
            <a:endParaRPr lang="fr-FR" sz="1000" dirty="0" smtClean="0">
              <a:solidFill>
                <a:schemeClr val="tx1">
                  <a:lumMod val="65000"/>
                  <a:lumOff val="35000"/>
                </a:schemeClr>
              </a:solidFill>
              <a:latin typeface="HelveticaNeueLT Std" pitchFamily="34" charset="0"/>
            </a:endParaRPr>
          </a:p>
          <a:p>
            <a:r>
              <a:rPr lang="fr-CA" sz="1000" baseline="30000" dirty="0" smtClean="0">
                <a:solidFill>
                  <a:schemeClr val="tx1">
                    <a:lumMod val="65000"/>
                    <a:lumOff val="35000"/>
                  </a:schemeClr>
                </a:solidFill>
                <a:latin typeface="HelveticaNeueLT Std" pitchFamily="34" charset="0"/>
              </a:rPr>
              <a:t>2.</a:t>
            </a:r>
            <a:r>
              <a:rPr lang="fr-CA" sz="1000" dirty="0" smtClean="0">
                <a:solidFill>
                  <a:schemeClr val="tx1">
                    <a:lumMod val="65000"/>
                    <a:lumOff val="35000"/>
                  </a:schemeClr>
                </a:solidFill>
                <a:latin typeface="HelveticaNeueLT Std" pitchFamily="34" charset="0"/>
              </a:rPr>
              <a:t>Intervalle de confiance à 95 %. </a:t>
            </a:r>
            <a:endParaRPr lang="fr-FR" sz="1000" dirty="0" smtClean="0">
              <a:solidFill>
                <a:schemeClr val="tx1">
                  <a:lumMod val="65000"/>
                  <a:lumOff val="35000"/>
                </a:schemeClr>
              </a:solidFill>
              <a:latin typeface="HelveticaNeueLT Std" pitchFamily="34" charset="0"/>
            </a:endParaRPr>
          </a:p>
          <a:p>
            <a:r>
              <a:rPr lang="fr-CA" sz="1000" baseline="30000" dirty="0" smtClean="0">
                <a:solidFill>
                  <a:schemeClr val="tx1">
                    <a:lumMod val="65000"/>
                    <a:lumOff val="35000"/>
                  </a:schemeClr>
                </a:solidFill>
                <a:latin typeface="HelveticaNeueLT Std" pitchFamily="34" charset="0"/>
              </a:rPr>
              <a:t>3.</a:t>
            </a:r>
            <a:r>
              <a:rPr lang="fr-CA" sz="1000" dirty="0" smtClean="0">
                <a:solidFill>
                  <a:schemeClr val="tx1">
                    <a:lumMod val="65000"/>
                    <a:lumOff val="35000"/>
                  </a:schemeClr>
                </a:solidFill>
                <a:latin typeface="HelveticaNeueLT Std" pitchFamily="34" charset="0"/>
              </a:rPr>
              <a:t>Au cours des six derniers mois.</a:t>
            </a:r>
            <a:endParaRPr lang="fr-FR" sz="1000" dirty="0" smtClean="0">
              <a:solidFill>
                <a:schemeClr val="tx1">
                  <a:lumMod val="65000"/>
                  <a:lumOff val="35000"/>
                </a:schemeClr>
              </a:solidFill>
              <a:latin typeface="HelveticaNeueLT Std" pitchFamily="34" charset="0"/>
            </a:endParaRPr>
          </a:p>
          <a:p>
            <a:r>
              <a:rPr lang="fr-CA" sz="1000" baseline="30000" dirty="0" smtClean="0">
                <a:solidFill>
                  <a:schemeClr val="tx1">
                    <a:lumMod val="65000"/>
                    <a:lumOff val="35000"/>
                  </a:schemeClr>
                </a:solidFill>
                <a:latin typeface="HelveticaNeueLT Std" pitchFamily="34" charset="0"/>
              </a:rPr>
              <a:t>4.</a:t>
            </a:r>
            <a:r>
              <a:rPr lang="fr-CA" sz="1000" dirty="0" smtClean="0">
                <a:solidFill>
                  <a:schemeClr val="tx1">
                    <a:lumMod val="65000"/>
                    <a:lumOff val="35000"/>
                  </a:schemeClr>
                </a:solidFill>
                <a:latin typeface="HelveticaNeueLT Std" pitchFamily="34" charset="0"/>
              </a:rPr>
              <a:t>Au cours du dernier mois.</a:t>
            </a:r>
            <a:endParaRPr lang="fr-FR" sz="1000" dirty="0" smtClean="0">
              <a:solidFill>
                <a:schemeClr val="tx1">
                  <a:lumMod val="65000"/>
                  <a:lumOff val="35000"/>
                </a:schemeClr>
              </a:solidFill>
              <a:latin typeface="HelveticaNeueLT Std" pitchFamily="34" charset="0"/>
            </a:endParaRPr>
          </a:p>
          <a:p>
            <a:r>
              <a:rPr lang="fr-CA" sz="1000" baseline="30000" dirty="0" smtClean="0">
                <a:solidFill>
                  <a:schemeClr val="tx1">
                    <a:lumMod val="65000"/>
                    <a:lumOff val="35000"/>
                  </a:schemeClr>
                </a:solidFill>
                <a:latin typeface="HelveticaNeueLT Std" pitchFamily="34" charset="0"/>
              </a:rPr>
              <a:t>5</a:t>
            </a:r>
            <a:r>
              <a:rPr lang="fr-CA" sz="1000" dirty="0" smtClean="0">
                <a:solidFill>
                  <a:schemeClr val="tx1">
                    <a:lumMod val="65000"/>
                    <a:lumOff val="35000"/>
                  </a:schemeClr>
                </a:solidFill>
                <a:latin typeface="HelveticaNeueLT Std" pitchFamily="34" charset="0"/>
              </a:rPr>
              <a:t> On inclut ici les faveurs sexuelles en échange d’argent, de drogues ou d’autres choses.</a:t>
            </a:r>
          </a:p>
          <a:p>
            <a:r>
              <a:rPr lang="fr-FR" sz="1000" baseline="30000" dirty="0" smtClean="0">
                <a:solidFill>
                  <a:schemeClr val="tx1">
                    <a:lumMod val="65000"/>
                    <a:lumOff val="35000"/>
                  </a:schemeClr>
                </a:solidFill>
                <a:latin typeface="HelveticaNeueLT Std" pitchFamily="34" charset="0"/>
              </a:rPr>
              <a:t>6</a:t>
            </a:r>
            <a:r>
              <a:rPr lang="fr-FR" sz="1000" dirty="0" smtClean="0">
                <a:solidFill>
                  <a:schemeClr val="tx1">
                    <a:lumMod val="65000"/>
                    <a:lumOff val="35000"/>
                  </a:schemeClr>
                </a:solidFill>
                <a:latin typeface="HelveticaNeueLT Std" pitchFamily="34" charset="0"/>
              </a:rPr>
              <a:t> UDI recrutés en Abitibi-</a:t>
            </a:r>
            <a:r>
              <a:rPr lang="fr-FR" sz="1000" dirty="0" err="1" smtClean="0">
                <a:solidFill>
                  <a:schemeClr val="tx1">
                    <a:lumMod val="65000"/>
                    <a:lumOff val="35000"/>
                  </a:schemeClr>
                </a:solidFill>
                <a:latin typeface="HelveticaNeueLT Std" pitchFamily="34" charset="0"/>
              </a:rPr>
              <a:t>Témiscamingue</a:t>
            </a:r>
            <a:r>
              <a:rPr lang="fr-FR" sz="1000" dirty="0" smtClean="0">
                <a:solidFill>
                  <a:schemeClr val="tx1">
                    <a:lumMod val="65000"/>
                    <a:lumOff val="35000"/>
                  </a:schemeClr>
                </a:solidFill>
                <a:latin typeface="HelveticaNeueLT Std" pitchFamily="34" charset="0"/>
              </a:rPr>
              <a:t>, en Montérégie (à l’exception de ceux disant résider à Montréal ou sur la Rive-Sud immédiate), au Saguenay–Lac-Saint-Jean, en Estrie et en Mauricie et Centre-du-Québec.</a:t>
            </a:r>
          </a:p>
          <a:p>
            <a:r>
              <a:rPr lang="fr-FR" sz="1000" baseline="30000" dirty="0" smtClean="0">
                <a:solidFill>
                  <a:schemeClr val="tx1">
                    <a:lumMod val="65000"/>
                    <a:lumOff val="35000"/>
                  </a:schemeClr>
                </a:solidFill>
                <a:latin typeface="HelveticaNeueLT Std" pitchFamily="34" charset="0"/>
              </a:rPr>
              <a:t>7</a:t>
            </a:r>
            <a:r>
              <a:rPr lang="fr-FR" sz="1000" dirty="0" smtClean="0">
                <a:solidFill>
                  <a:schemeClr val="tx1">
                    <a:lumMod val="65000"/>
                    <a:lumOff val="35000"/>
                  </a:schemeClr>
                </a:solidFill>
                <a:latin typeface="HelveticaNeueLT Std" pitchFamily="34" charset="0"/>
              </a:rPr>
              <a:t> UDI recrutés à Montréal, ou UDI recrutés en Montérégie, mais résidant à Montréal ou sur la Rive-Sud immédiate.</a:t>
            </a:r>
          </a:p>
          <a:p>
            <a:endParaRPr lang="fr-FR" sz="1100" dirty="0" smtClean="0">
              <a:solidFill>
                <a:schemeClr val="tx1">
                  <a:lumMod val="65000"/>
                  <a:lumOff val="35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re 4"/>
          <p:cNvSpPr>
            <a:spLocks noGrp="1"/>
          </p:cNvSpPr>
          <p:nvPr>
            <p:ph type="title"/>
          </p:nvPr>
        </p:nvSpPr>
        <p:spPr>
          <a:xfrm>
            <a:off x="442913" y="1988840"/>
            <a:ext cx="8208912" cy="1650107"/>
          </a:xfrm>
        </p:spPr>
        <p:txBody>
          <a:bodyPr>
            <a:normAutofit fontScale="90000"/>
          </a:bodyPr>
          <a:lstStyle/>
          <a:p>
            <a:r>
              <a:rPr lang="fr-CA" dirty="0" smtClean="0"/>
              <a:t>Dépistage, connaissance du statut d’infection, consultation d’un médecin, prise de traitement contre le VIH et le VHC</a:t>
            </a:r>
            <a:endParaRPr lang="fr-CA" dirty="0"/>
          </a:p>
        </p:txBody>
      </p:sp>
      <p:sp>
        <p:nvSpPr>
          <p:cNvPr id="4" name="Espace réservé du numéro de diapositive 3"/>
          <p:cNvSpPr>
            <a:spLocks noGrp="1"/>
          </p:cNvSpPr>
          <p:nvPr>
            <p:ph type="sldNum" sz="quarter" idx="4294967295"/>
          </p:nvPr>
        </p:nvSpPr>
        <p:spPr>
          <a:xfrm>
            <a:off x="0" y="6519863"/>
            <a:ext cx="442913" cy="365125"/>
          </a:xfrm>
        </p:spPr>
        <p:txBody>
          <a:bodyPr/>
          <a:lstStyle/>
          <a:p>
            <a:pPr>
              <a:defRPr/>
            </a:pPr>
            <a:fld id="{08763B0D-2EF7-4B88-BF2F-BBB0F80E0F0D}" type="slidenum">
              <a:rPr lang="fr-CA" smtClean="0"/>
              <a:pPr>
                <a:defRPr/>
              </a:pPr>
              <a:t>24</a:t>
            </a:fld>
            <a:endParaRPr lang="fr-CA"/>
          </a:p>
        </p:txBody>
      </p:sp>
    </p:spTree>
    <p:extLst>
      <p:ext uri="{BB962C8B-B14F-4D97-AF65-F5344CB8AC3E}">
        <p14:creationId xmlns:p14="http://schemas.microsoft.com/office/powerpoint/2010/main" val="3864001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smtClean="0"/>
              <a:t>Dépistage des anti-VIH et des anti-VHC à vie  </a:t>
            </a:r>
            <a:br>
              <a:rPr lang="fr-FR" dirty="0" smtClean="0"/>
            </a:br>
            <a:r>
              <a:rPr lang="fr-FR" dirty="0" smtClean="0"/>
              <a:t>Tendances 2003-2016</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830109512"/>
              </p:ext>
            </p:extLst>
          </p:nvPr>
        </p:nvGraphicFramePr>
        <p:xfrm>
          <a:off x="395536" y="1700808"/>
          <a:ext cx="7848872"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2" name="Espace réservé du numéro de diapositive 1"/>
          <p:cNvSpPr>
            <a:spLocks noGrp="1"/>
          </p:cNvSpPr>
          <p:nvPr>
            <p:ph type="sldNum" sz="quarter" idx="12"/>
          </p:nvPr>
        </p:nvSpPr>
        <p:spPr/>
        <p:txBody>
          <a:bodyPr/>
          <a:lstStyle/>
          <a:p>
            <a:pPr>
              <a:defRPr/>
            </a:pPr>
            <a:fld id="{A2862947-D4D5-429D-8321-CECBC935AE3B}" type="slidenum">
              <a:rPr lang="fr-CA" smtClean="0"/>
              <a:pPr>
                <a:defRPr/>
              </a:pPr>
              <a:t>25</a:t>
            </a:fld>
            <a:endParaRPr lang="fr-CA"/>
          </a:p>
        </p:txBody>
      </p:sp>
      <p:sp>
        <p:nvSpPr>
          <p:cNvPr id="7" name="Rectangle 6"/>
          <p:cNvSpPr/>
          <p:nvPr/>
        </p:nvSpPr>
        <p:spPr>
          <a:xfrm>
            <a:off x="683568" y="5949280"/>
            <a:ext cx="5328592" cy="646331"/>
          </a:xfrm>
          <a:prstGeom prst="rect">
            <a:avLst/>
          </a:prstGeom>
        </p:spPr>
        <p:txBody>
          <a:bodyPr wrap="square">
            <a:spAutoFit/>
          </a:bodyPr>
          <a:lstStyle/>
          <a:p>
            <a:pPr algn="just" eaLnBrk="0" hangingPunct="0">
              <a:spcBef>
                <a:spcPts val="24"/>
              </a:spcBef>
              <a:tabLst>
                <a:tab pos="628650" algn="l"/>
              </a:tabLst>
            </a:pPr>
            <a:r>
              <a:rPr lang="fr-CA" sz="1200" dirty="0" smtClean="0">
                <a:solidFill>
                  <a:schemeClr val="tx1">
                    <a:lumMod val="65000"/>
                    <a:lumOff val="35000"/>
                  </a:schemeClr>
                </a:solidFill>
                <a:latin typeface="HelveticaNeueLT Std" pitchFamily="34" charset="0"/>
              </a:rPr>
              <a:t>Tests par équations d’estimation généralisées. </a:t>
            </a:r>
          </a:p>
          <a:p>
            <a:pPr algn="just" eaLnBrk="0" hangingPunct="0">
              <a:spcBef>
                <a:spcPts val="24"/>
              </a:spcBef>
              <a:tabLst>
                <a:tab pos="628650" algn="l"/>
              </a:tabLst>
            </a:pPr>
            <a:r>
              <a:rPr lang="fr-CA" sz="1200" dirty="0" smtClean="0">
                <a:solidFill>
                  <a:schemeClr val="tx1">
                    <a:lumMod val="65000"/>
                    <a:lumOff val="35000"/>
                  </a:schemeClr>
                </a:solidFill>
                <a:latin typeface="HelveticaNeueLT Std" pitchFamily="34" charset="0"/>
              </a:rPr>
              <a:t>Les valeurs-p sont celles des tests faits sur l’ensemble de la période.</a:t>
            </a:r>
          </a:p>
          <a:p>
            <a:pPr algn="just" eaLnBrk="0" hangingPunct="0">
              <a:spcBef>
                <a:spcPts val="24"/>
              </a:spcBef>
              <a:tabLst>
                <a:tab pos="628650" algn="l"/>
              </a:tabLst>
            </a:pPr>
            <a:r>
              <a:rPr lang="fr-FR" sz="1200" dirty="0" smtClean="0">
                <a:solidFill>
                  <a:schemeClr val="tx1">
                    <a:lumMod val="65000"/>
                    <a:lumOff val="35000"/>
                  </a:schemeClr>
                </a:solidFill>
                <a:latin typeface="HelveticaNeueLT Std" pitchFamily="34" charset="0"/>
              </a:rPr>
              <a:t>Sélection de la première visite annuelle</a:t>
            </a:r>
          </a:p>
        </p:txBody>
      </p:sp>
    </p:spTree>
    <p:extLst>
      <p:ext uri="{BB962C8B-B14F-4D97-AF65-F5344CB8AC3E}">
        <p14:creationId xmlns:p14="http://schemas.microsoft.com/office/powerpoint/2010/main" val="4167914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579296" cy="1143000"/>
          </a:xfrm>
        </p:spPr>
        <p:txBody>
          <a:bodyPr>
            <a:noAutofit/>
          </a:bodyPr>
          <a:lstStyle/>
          <a:p>
            <a:r>
              <a:rPr lang="fr-FR" sz="2200" dirty="0" smtClean="0"/>
              <a:t>Dépistage des anti-VIH et des anti-VHC parmi les participants n’ayant jamais reçu un résultat positif, dernière année  </a:t>
            </a:r>
            <a:r>
              <a:rPr lang="fr-FR" sz="2400" dirty="0" smtClean="0"/>
              <a:t/>
            </a:r>
            <a:br>
              <a:rPr lang="fr-FR" sz="2400" dirty="0" smtClean="0"/>
            </a:br>
            <a:r>
              <a:rPr lang="fr-FR" sz="2400" dirty="0" smtClean="0"/>
              <a:t>Tendances 2003-2016</a:t>
            </a:r>
            <a:endParaRPr lang="fr-FR" sz="2400"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590800355"/>
              </p:ext>
            </p:extLst>
          </p:nvPr>
        </p:nvGraphicFramePr>
        <p:xfrm>
          <a:off x="323528" y="1628800"/>
          <a:ext cx="7992888"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26</a:t>
            </a:fld>
            <a:endParaRPr lang="fr-CA"/>
          </a:p>
        </p:txBody>
      </p:sp>
      <p:sp>
        <p:nvSpPr>
          <p:cNvPr id="6" name="Rectangle 5"/>
          <p:cNvSpPr/>
          <p:nvPr/>
        </p:nvSpPr>
        <p:spPr>
          <a:xfrm>
            <a:off x="611560" y="5949280"/>
            <a:ext cx="5328592" cy="646331"/>
          </a:xfrm>
          <a:prstGeom prst="rect">
            <a:avLst/>
          </a:prstGeom>
        </p:spPr>
        <p:txBody>
          <a:bodyPr wrap="square">
            <a:spAutoFit/>
          </a:bodyPr>
          <a:lstStyle/>
          <a:p>
            <a:pPr algn="just" eaLnBrk="0" hangingPunct="0">
              <a:spcBef>
                <a:spcPts val="24"/>
              </a:spcBef>
              <a:tabLst>
                <a:tab pos="628650" algn="l"/>
              </a:tabLst>
            </a:pPr>
            <a:r>
              <a:rPr lang="fr-CA" sz="1200" dirty="0">
                <a:solidFill>
                  <a:schemeClr val="tx1">
                    <a:lumMod val="65000"/>
                    <a:lumOff val="35000"/>
                  </a:schemeClr>
                </a:solidFill>
                <a:latin typeface="HelveticaNeueLT Std" pitchFamily="34" charset="0"/>
              </a:rPr>
              <a:t>Tests par équations d’estimation généralisées. </a:t>
            </a:r>
          </a:p>
          <a:p>
            <a:pPr algn="just" eaLnBrk="0" hangingPunct="0">
              <a:spcBef>
                <a:spcPts val="24"/>
              </a:spcBef>
              <a:tabLst>
                <a:tab pos="628650" algn="l"/>
              </a:tabLst>
            </a:pPr>
            <a:r>
              <a:rPr lang="fr-CA" sz="1200" dirty="0" smtClean="0">
                <a:solidFill>
                  <a:schemeClr val="tx1">
                    <a:lumMod val="65000"/>
                    <a:lumOff val="35000"/>
                  </a:schemeClr>
                </a:solidFill>
                <a:latin typeface="HelveticaNeueLT Std" pitchFamily="34" charset="0"/>
              </a:rPr>
              <a:t>Les valeurs-p sont celles des tests faits sur l’ensemble de la période.</a:t>
            </a:r>
          </a:p>
          <a:p>
            <a:pPr algn="just" eaLnBrk="0" hangingPunct="0">
              <a:spcBef>
                <a:spcPts val="24"/>
              </a:spcBef>
              <a:tabLst>
                <a:tab pos="628650" algn="l"/>
              </a:tabLst>
            </a:pPr>
            <a:r>
              <a:rPr lang="fr-FR" sz="1200" dirty="0" smtClean="0">
                <a:solidFill>
                  <a:schemeClr val="tx1">
                    <a:lumMod val="65000"/>
                    <a:lumOff val="35000"/>
                  </a:schemeClr>
                </a:solidFill>
                <a:latin typeface="HelveticaNeueLT Std" pitchFamily="34" charset="0"/>
              </a:rPr>
              <a:t>Sélection de la première visite annuelle</a:t>
            </a:r>
          </a:p>
        </p:txBody>
      </p:sp>
    </p:spTree>
    <p:extLst>
      <p:ext uri="{BB962C8B-B14F-4D97-AF65-F5344CB8AC3E}">
        <p14:creationId xmlns:p14="http://schemas.microsoft.com/office/powerpoint/2010/main" val="2977911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ext uri="{D42A27DB-BD31-4B8C-83A1-F6EECF244321}">
                <p14:modId xmlns:p14="http://schemas.microsoft.com/office/powerpoint/2010/main" val="3038090436"/>
              </p:ext>
            </p:extLst>
          </p:nvPr>
        </p:nvGraphicFramePr>
        <p:xfrm>
          <a:off x="467544" y="1700808"/>
          <a:ext cx="7848872"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27</a:t>
            </a:fld>
            <a:endParaRPr lang="fr-CA"/>
          </a:p>
        </p:txBody>
      </p:sp>
      <p:sp>
        <p:nvSpPr>
          <p:cNvPr id="6" name="Rectangle 5"/>
          <p:cNvSpPr/>
          <p:nvPr/>
        </p:nvSpPr>
        <p:spPr>
          <a:xfrm>
            <a:off x="467544" y="6093296"/>
            <a:ext cx="5328592" cy="646331"/>
          </a:xfrm>
          <a:prstGeom prst="rect">
            <a:avLst/>
          </a:prstGeom>
        </p:spPr>
        <p:txBody>
          <a:bodyPr wrap="square">
            <a:spAutoFit/>
          </a:bodyPr>
          <a:lstStyle/>
          <a:p>
            <a:pPr algn="just" eaLnBrk="0" hangingPunct="0">
              <a:spcBef>
                <a:spcPts val="24"/>
              </a:spcBef>
              <a:tabLst>
                <a:tab pos="628650" algn="l"/>
              </a:tabLst>
            </a:pPr>
            <a:r>
              <a:rPr lang="fr-CA" sz="1200" dirty="0">
                <a:solidFill>
                  <a:schemeClr val="tx1">
                    <a:lumMod val="65000"/>
                    <a:lumOff val="35000"/>
                  </a:schemeClr>
                </a:solidFill>
                <a:latin typeface="HelveticaNeueLT Std" pitchFamily="34" charset="0"/>
              </a:rPr>
              <a:t>Tests par équations d’estimation généralisées. </a:t>
            </a:r>
          </a:p>
          <a:p>
            <a:pPr algn="just" eaLnBrk="0" hangingPunct="0">
              <a:spcBef>
                <a:spcPts val="24"/>
              </a:spcBef>
              <a:tabLst>
                <a:tab pos="628650" algn="l"/>
              </a:tabLst>
            </a:pPr>
            <a:r>
              <a:rPr lang="fr-CA" sz="1200" dirty="0" smtClean="0">
                <a:solidFill>
                  <a:schemeClr val="tx1">
                    <a:lumMod val="65000"/>
                    <a:lumOff val="35000"/>
                  </a:schemeClr>
                </a:solidFill>
                <a:latin typeface="HelveticaNeueLT Std" pitchFamily="34" charset="0"/>
              </a:rPr>
              <a:t>Les valeurs-p sont celles des tests faits sur l’ensemble de la période.</a:t>
            </a:r>
          </a:p>
          <a:p>
            <a:pPr algn="just" eaLnBrk="0" hangingPunct="0">
              <a:spcBef>
                <a:spcPts val="24"/>
              </a:spcBef>
              <a:tabLst>
                <a:tab pos="628650" algn="l"/>
              </a:tabLst>
            </a:pPr>
            <a:r>
              <a:rPr lang="fr-FR" sz="1200" dirty="0" smtClean="0">
                <a:solidFill>
                  <a:schemeClr val="tx1">
                    <a:lumMod val="65000"/>
                    <a:lumOff val="35000"/>
                  </a:schemeClr>
                </a:solidFill>
                <a:latin typeface="HelveticaNeueLT Std" pitchFamily="34" charset="0"/>
              </a:rPr>
              <a:t>Sélection de la première visite annuelle</a:t>
            </a:r>
          </a:p>
        </p:txBody>
      </p:sp>
      <p:sp>
        <p:nvSpPr>
          <p:cNvPr id="7" name="Titre 1"/>
          <p:cNvSpPr txBox="1">
            <a:spLocks/>
          </p:cNvSpPr>
          <p:nvPr/>
        </p:nvSpPr>
        <p:spPr>
          <a:xfrm>
            <a:off x="323528" y="0"/>
            <a:ext cx="8229600" cy="1440160"/>
          </a:xfrm>
          <a:prstGeom prst="rect">
            <a:avLst/>
          </a:prstGeom>
        </p:spPr>
        <p:txBody>
          <a:bodyPr vert="horz" lIns="91440" tIns="45720" rIns="91440" bIns="45720" rtlCol="0" anchor="ctr">
            <a:normAutofit fontScale="82500" lnSpcReduction="10000"/>
          </a:bodyPr>
          <a:lstStyle/>
          <a:p>
            <a:pPr lvl="0" fontAlgn="auto">
              <a:spcAft>
                <a:spcPts val="0"/>
              </a:spcAft>
            </a:pPr>
            <a:r>
              <a:rPr lang="fr-FR" sz="3200" dirty="0" smtClean="0">
                <a:solidFill>
                  <a:schemeClr val="tx1">
                    <a:lumMod val="65000"/>
                    <a:lumOff val="35000"/>
                  </a:schemeClr>
                </a:solidFill>
                <a:latin typeface="Raleway" pitchFamily="34" charset="0"/>
                <a:ea typeface="+mj-ea"/>
                <a:cs typeface="+mj-cs"/>
              </a:rPr>
              <a:t>Ignorance du statut d'infection positif </a:t>
            </a:r>
            <a:r>
              <a:rPr lang="fr-FR" sz="3200" dirty="0">
                <a:solidFill>
                  <a:schemeClr val="tx1">
                    <a:lumMod val="65000"/>
                    <a:lumOff val="35000"/>
                  </a:schemeClr>
                </a:solidFill>
                <a:latin typeface="Raleway" pitchFamily="34" charset="0"/>
                <a:ea typeface="+mj-ea"/>
                <a:cs typeface="+mj-cs"/>
              </a:rPr>
              <a:t>parmi les participants trouvés séropositifs aux tests d’anticorps anti-VIH et </a:t>
            </a:r>
            <a:r>
              <a:rPr lang="fr-FR" sz="3200" dirty="0" smtClean="0">
                <a:solidFill>
                  <a:schemeClr val="tx1">
                    <a:lumMod val="65000"/>
                    <a:lumOff val="35000"/>
                  </a:schemeClr>
                </a:solidFill>
                <a:latin typeface="Raleway" pitchFamily="34" charset="0"/>
                <a:ea typeface="+mj-ea"/>
                <a:cs typeface="+mj-cs"/>
              </a:rPr>
              <a:t>anti-VHC - Tendances 2009-2016</a:t>
            </a:r>
            <a:endParaRPr kumimoji="0" lang="fr-FR" sz="3200" b="0" i="0" u="none" strike="noStrike" kern="1200" cap="none" spc="0" normalizeH="0" baseline="0" noProof="0" dirty="0">
              <a:ln>
                <a:noFill/>
              </a:ln>
              <a:solidFill>
                <a:schemeClr val="tx1">
                  <a:lumMod val="65000"/>
                  <a:lumOff val="35000"/>
                </a:schemeClr>
              </a:solidFill>
              <a:effectLst/>
              <a:uLnTx/>
              <a:uFillTx/>
              <a:latin typeface="Raleway" pitchFamily="34" charset="0"/>
              <a:ea typeface="+mj-ea"/>
              <a:cs typeface="+mj-cs"/>
            </a:endParaRPr>
          </a:p>
        </p:txBody>
      </p:sp>
    </p:spTree>
    <p:extLst>
      <p:ext uri="{BB962C8B-B14F-4D97-AF65-F5344CB8AC3E}">
        <p14:creationId xmlns:p14="http://schemas.microsoft.com/office/powerpoint/2010/main" val="421577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000" dirty="0" smtClean="0"/>
              <a:t>Consultation d'un médecin pour </a:t>
            </a:r>
            <a:r>
              <a:rPr lang="fr-FR" sz="2000" dirty="0"/>
              <a:t>le VIH chez les participants qui se savent anti-VIH+ et consultation d'un médecin pour le VHC chez les participants qui </a:t>
            </a:r>
            <a:r>
              <a:rPr lang="fr-FR" sz="2000" dirty="0" smtClean="0"/>
              <a:t>se savent anti-VHC+, </a:t>
            </a:r>
            <a:r>
              <a:rPr lang="fr-FR" sz="2000" dirty="0"/>
              <a:t>au cours des six derniers mois </a:t>
            </a:r>
            <a:r>
              <a:rPr lang="fr-FR" sz="2000" dirty="0" smtClean="0"/>
              <a:t>- Tendances 2003-2016</a:t>
            </a:r>
            <a:endParaRPr lang="fr-FR" sz="2000"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867148136"/>
              </p:ext>
            </p:extLst>
          </p:nvPr>
        </p:nvGraphicFramePr>
        <p:xfrm>
          <a:off x="395536" y="1628800"/>
          <a:ext cx="8064896"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28</a:t>
            </a:fld>
            <a:endParaRPr lang="fr-CA"/>
          </a:p>
        </p:txBody>
      </p:sp>
      <p:sp>
        <p:nvSpPr>
          <p:cNvPr id="6" name="Rectangle 5"/>
          <p:cNvSpPr/>
          <p:nvPr/>
        </p:nvSpPr>
        <p:spPr>
          <a:xfrm>
            <a:off x="467544" y="6093296"/>
            <a:ext cx="5976664" cy="646331"/>
          </a:xfrm>
          <a:prstGeom prst="rect">
            <a:avLst/>
          </a:prstGeom>
        </p:spPr>
        <p:txBody>
          <a:bodyPr wrap="square">
            <a:spAutoFit/>
          </a:bodyPr>
          <a:lstStyle/>
          <a:p>
            <a:pPr algn="just" eaLnBrk="0" hangingPunct="0">
              <a:spcBef>
                <a:spcPts val="24"/>
              </a:spcBef>
              <a:tabLst>
                <a:tab pos="628650" algn="l"/>
              </a:tabLst>
            </a:pPr>
            <a:r>
              <a:rPr lang="fr-CA" sz="1200" dirty="0">
                <a:solidFill>
                  <a:schemeClr val="tx1">
                    <a:lumMod val="65000"/>
                    <a:lumOff val="35000"/>
                  </a:schemeClr>
                </a:solidFill>
                <a:latin typeface="HelveticaNeueLT Std" pitchFamily="34" charset="0"/>
              </a:rPr>
              <a:t>Tests par équations d’estimation généralisées. </a:t>
            </a:r>
          </a:p>
          <a:p>
            <a:pPr algn="just" eaLnBrk="0" hangingPunct="0">
              <a:spcBef>
                <a:spcPts val="24"/>
              </a:spcBef>
              <a:tabLst>
                <a:tab pos="628650" algn="l"/>
              </a:tabLst>
            </a:pPr>
            <a:r>
              <a:rPr lang="fr-CA" sz="1200" dirty="0" smtClean="0">
                <a:solidFill>
                  <a:schemeClr val="tx1">
                    <a:lumMod val="65000"/>
                    <a:lumOff val="35000"/>
                  </a:schemeClr>
                </a:solidFill>
                <a:latin typeface="HelveticaNeueLT Std" pitchFamily="34" charset="0"/>
              </a:rPr>
              <a:t>Les valeurs-p sont celles des tests faits sur l’ensemble de la période.</a:t>
            </a:r>
          </a:p>
          <a:p>
            <a:pPr algn="just" eaLnBrk="0" hangingPunct="0">
              <a:spcBef>
                <a:spcPts val="24"/>
              </a:spcBef>
              <a:tabLst>
                <a:tab pos="628650" algn="l"/>
              </a:tabLst>
            </a:pPr>
            <a:r>
              <a:rPr lang="fr-FR" sz="1200" dirty="0" smtClean="0">
                <a:solidFill>
                  <a:schemeClr val="tx1">
                    <a:lumMod val="65000"/>
                    <a:lumOff val="35000"/>
                  </a:schemeClr>
                </a:solidFill>
                <a:latin typeface="HelveticaNeueLT Std" pitchFamily="34" charset="0"/>
              </a:rPr>
              <a:t>Sélection de la première visite annuelle, chez les participants qui se savent positifs</a:t>
            </a:r>
          </a:p>
        </p:txBody>
      </p:sp>
    </p:spTree>
    <p:extLst>
      <p:ext uri="{BB962C8B-B14F-4D97-AF65-F5344CB8AC3E}">
        <p14:creationId xmlns:p14="http://schemas.microsoft.com/office/powerpoint/2010/main" val="4226627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1800" dirty="0" smtClean="0"/>
              <a:t>Tendances </a:t>
            </a:r>
            <a:r>
              <a:rPr lang="fr-FR" sz="1800" dirty="0"/>
              <a:t>de prise actuelle de médicaments contre son infection par le VIH chez les participants qui se savent anti-VIH+ et de prise à vie de médicaments contre son infection par le VHC </a:t>
            </a:r>
            <a:r>
              <a:rPr lang="fr-FR" sz="1800" dirty="0" smtClean="0"/>
              <a:t>chez </a:t>
            </a:r>
            <a:r>
              <a:rPr lang="fr-FR" sz="1800" dirty="0"/>
              <a:t>les participants qui </a:t>
            </a:r>
            <a:r>
              <a:rPr lang="fr-FR" sz="1800" dirty="0" smtClean="0"/>
              <a:t>se savent anti-VHC+, </a:t>
            </a:r>
            <a:r>
              <a:rPr lang="fr-FR" sz="1800" dirty="0"/>
              <a:t>au cours des six derniers </a:t>
            </a:r>
            <a:r>
              <a:rPr lang="fr-FR" sz="1800" dirty="0" smtClean="0"/>
              <a:t>mois - </a:t>
            </a:r>
            <a:r>
              <a:rPr lang="fr-CA" sz="1800" dirty="0" smtClean="0"/>
              <a:t>Tendances 2003-2016</a:t>
            </a:r>
            <a:endParaRPr lang="fr-FR" sz="1800" dirty="0"/>
          </a:p>
        </p:txBody>
      </p:sp>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29</a:t>
            </a:fld>
            <a:endParaRPr lang="fr-CA"/>
          </a:p>
        </p:txBody>
      </p:sp>
      <p:sp>
        <p:nvSpPr>
          <p:cNvPr id="6" name="Rectangle 5"/>
          <p:cNvSpPr/>
          <p:nvPr/>
        </p:nvSpPr>
        <p:spPr>
          <a:xfrm>
            <a:off x="463766" y="6197093"/>
            <a:ext cx="6984776" cy="646331"/>
          </a:xfrm>
          <a:prstGeom prst="rect">
            <a:avLst/>
          </a:prstGeom>
        </p:spPr>
        <p:txBody>
          <a:bodyPr wrap="square">
            <a:spAutoFit/>
          </a:bodyPr>
          <a:lstStyle/>
          <a:p>
            <a:pPr algn="just" eaLnBrk="0" hangingPunct="0">
              <a:spcBef>
                <a:spcPts val="24"/>
              </a:spcBef>
              <a:tabLst>
                <a:tab pos="628650" algn="l"/>
              </a:tabLst>
            </a:pPr>
            <a:r>
              <a:rPr lang="fr-CA" sz="1200" dirty="0">
                <a:solidFill>
                  <a:schemeClr val="tx1">
                    <a:lumMod val="65000"/>
                    <a:lumOff val="35000"/>
                  </a:schemeClr>
                </a:solidFill>
                <a:latin typeface="HelveticaNeueLT Std" pitchFamily="34" charset="0"/>
              </a:rPr>
              <a:t>Tests par équations d’estimation généralisées. </a:t>
            </a:r>
          </a:p>
          <a:p>
            <a:pPr algn="just" eaLnBrk="0" hangingPunct="0">
              <a:spcBef>
                <a:spcPts val="24"/>
              </a:spcBef>
              <a:tabLst>
                <a:tab pos="628650" algn="l"/>
              </a:tabLst>
            </a:pPr>
            <a:r>
              <a:rPr lang="fr-CA" sz="1200" dirty="0" smtClean="0">
                <a:solidFill>
                  <a:schemeClr val="tx1">
                    <a:lumMod val="65000"/>
                    <a:lumOff val="35000"/>
                  </a:schemeClr>
                </a:solidFill>
                <a:latin typeface="HelveticaNeueLT Std" pitchFamily="34" charset="0"/>
              </a:rPr>
              <a:t>Les valeurs-p sont celles des tests faits sur l’ensemble de la période.</a:t>
            </a:r>
          </a:p>
          <a:p>
            <a:pPr algn="just" eaLnBrk="0" hangingPunct="0">
              <a:spcBef>
                <a:spcPts val="24"/>
              </a:spcBef>
              <a:tabLst>
                <a:tab pos="628650" algn="l"/>
              </a:tabLst>
            </a:pPr>
            <a:r>
              <a:rPr lang="fr-FR" sz="1200" dirty="0" smtClean="0">
                <a:solidFill>
                  <a:schemeClr val="tx1">
                    <a:lumMod val="65000"/>
                    <a:lumOff val="35000"/>
                  </a:schemeClr>
                </a:solidFill>
                <a:latin typeface="HelveticaNeueLT Std" pitchFamily="34" charset="0"/>
              </a:rPr>
              <a:t>Sélection de la première visite annuelle</a:t>
            </a:r>
          </a:p>
        </p:txBody>
      </p:sp>
      <p:graphicFrame>
        <p:nvGraphicFramePr>
          <p:cNvPr id="11" name="Espace réservé du contenu 4"/>
          <p:cNvGraphicFramePr>
            <a:graphicFrameLocks noGrp="1"/>
          </p:cNvGraphicFramePr>
          <p:nvPr>
            <p:ph idx="1"/>
            <p:extLst>
              <p:ext uri="{D42A27DB-BD31-4B8C-83A1-F6EECF244321}">
                <p14:modId xmlns:p14="http://schemas.microsoft.com/office/powerpoint/2010/main" val="2455507162"/>
              </p:ext>
            </p:extLst>
          </p:nvPr>
        </p:nvGraphicFramePr>
        <p:xfrm>
          <a:off x="423298" y="1683357"/>
          <a:ext cx="8037134" cy="43379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1047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Slide Number Placeholder 1"/>
          <p:cNvSpPr txBox="1">
            <a:spLocks noGrp="1"/>
          </p:cNvSpPr>
          <p:nvPr>
            <p:custDataLst>
              <p:tags r:id="rId1"/>
            </p:custDataLst>
          </p:nvPr>
        </p:nvSpPr>
        <p:spPr bwMode="auto">
          <a:xfrm>
            <a:off x="-228600" y="6437313"/>
            <a:ext cx="658813" cy="476250"/>
          </a:xfrm>
          <a:prstGeom prst="rect">
            <a:avLst/>
          </a:prstGeom>
          <a:noFill/>
          <a:ln w="9525">
            <a:noFill/>
            <a:miter lim="800000"/>
            <a:headEnd/>
            <a:tailEnd/>
          </a:ln>
        </p:spPr>
        <p:txBody>
          <a:bodyPr/>
          <a:lstStyle/>
          <a:p>
            <a:pPr algn="r"/>
            <a:fld id="{A8309328-64B0-427C-837A-83AB89ADDE98}" type="slidenum">
              <a:rPr lang="fr-CA" sz="1400" b="1">
                <a:solidFill>
                  <a:srgbClr val="B3E9EF"/>
                </a:solidFill>
              </a:rPr>
              <a:pPr algn="r"/>
              <a:t>3</a:t>
            </a:fld>
            <a:endParaRPr lang="fr-CA" sz="1400" b="1">
              <a:solidFill>
                <a:srgbClr val="B3E9EF"/>
              </a:solidFill>
            </a:endParaRPr>
          </a:p>
        </p:txBody>
      </p:sp>
      <p:sp>
        <p:nvSpPr>
          <p:cNvPr id="6147" name="Espace réservé du numéro de diapositive 3"/>
          <p:cNvSpPr txBox="1">
            <a:spLocks noGrp="1"/>
          </p:cNvSpPr>
          <p:nvPr>
            <p:custDataLst>
              <p:tags r:id="rId2"/>
            </p:custDataLst>
          </p:nvPr>
        </p:nvSpPr>
        <p:spPr bwMode="auto">
          <a:xfrm>
            <a:off x="-228600" y="6437313"/>
            <a:ext cx="658813" cy="476250"/>
          </a:xfrm>
          <a:prstGeom prst="rect">
            <a:avLst/>
          </a:prstGeom>
          <a:noFill/>
          <a:ln w="9525">
            <a:noFill/>
            <a:miter lim="800000"/>
            <a:headEnd/>
            <a:tailEnd/>
          </a:ln>
        </p:spPr>
        <p:txBody>
          <a:bodyPr/>
          <a:lstStyle/>
          <a:p>
            <a:pPr algn="r"/>
            <a:fld id="{2A5120C7-0BA1-4648-9884-336AC21A873C}" type="slidenum">
              <a:rPr lang="fr-CA" sz="1400" b="1">
                <a:latin typeface="HelveticaNeueLT Std Lt" pitchFamily="34" charset="0"/>
              </a:rPr>
              <a:pPr algn="r"/>
              <a:t>3</a:t>
            </a:fld>
            <a:endParaRPr lang="fr-CA" sz="1400" b="1" dirty="0">
              <a:latin typeface="HelveticaNeueLT Std Lt" pitchFamily="34" charset="0"/>
            </a:endParaRPr>
          </a:p>
        </p:txBody>
      </p:sp>
      <p:sp>
        <p:nvSpPr>
          <p:cNvPr id="6148" name="Rectangle 2"/>
          <p:cNvSpPr>
            <a:spLocks noGrp="1" noChangeArrowheads="1"/>
          </p:cNvSpPr>
          <p:nvPr>
            <p:ph type="title" idx="4294967295"/>
            <p:custDataLst>
              <p:tags r:id="rId3"/>
            </p:custDataLst>
          </p:nvPr>
        </p:nvSpPr>
        <p:spPr>
          <a:xfrm>
            <a:off x="395536" y="274638"/>
            <a:ext cx="7548314" cy="1143000"/>
          </a:xfrm>
        </p:spPr>
        <p:txBody>
          <a:bodyPr>
            <a:normAutofit/>
          </a:bodyPr>
          <a:lstStyle/>
          <a:p>
            <a:r>
              <a:rPr lang="fr-CA" dirty="0" smtClean="0"/>
              <a:t>Méthodologie</a:t>
            </a:r>
          </a:p>
        </p:txBody>
      </p:sp>
      <p:sp>
        <p:nvSpPr>
          <p:cNvPr id="6149" name="Rectangle 3"/>
          <p:cNvSpPr>
            <a:spLocks noGrp="1" noChangeArrowheads="1"/>
          </p:cNvSpPr>
          <p:nvPr>
            <p:ph type="body" idx="4294967295"/>
            <p:custDataLst>
              <p:tags r:id="rId4"/>
            </p:custDataLst>
          </p:nvPr>
        </p:nvSpPr>
        <p:spPr>
          <a:xfrm>
            <a:off x="395536" y="1700808"/>
            <a:ext cx="8401050" cy="4465638"/>
          </a:xfrm>
        </p:spPr>
        <p:txBody>
          <a:bodyPr>
            <a:normAutofit fontScale="92500" lnSpcReduction="10000"/>
          </a:bodyPr>
          <a:lstStyle/>
          <a:p>
            <a:r>
              <a:rPr lang="fr-CA" sz="2600" dirty="0" smtClean="0"/>
              <a:t>Où se fait le recrutement? </a:t>
            </a:r>
          </a:p>
          <a:p>
            <a:pPr marL="0" indent="0" eaLnBrk="1" hangingPunct="1"/>
            <a:r>
              <a:rPr lang="fr-CA" sz="2400" dirty="0" smtClean="0">
                <a:solidFill>
                  <a:schemeClr val="tx1">
                    <a:lumMod val="65000"/>
                    <a:lumOff val="35000"/>
                  </a:schemeClr>
                </a:solidFill>
              </a:rPr>
              <a:t>Principalement dans des centres d’accès au matériel d’injection stérile :</a:t>
            </a:r>
          </a:p>
          <a:p>
            <a:pPr lvl="1"/>
            <a:r>
              <a:rPr lang="fr-CA" sz="2400" dirty="0" smtClean="0"/>
              <a:t>Sites fixes, unités mobiles, travailleurs de rue (</a:t>
            </a:r>
            <a:r>
              <a:rPr lang="fr-CA" sz="2400" dirty="0" smtClean="0"/>
              <a:t>ex. </a:t>
            </a:r>
            <a:r>
              <a:rPr lang="fr-CA" sz="2400" dirty="0" smtClean="0"/>
              <a:t>: Cactus-Montréal, Point de Repères, Spectre de rue, Le BRAS, Arrimage Jeunesse, IRIS Estrie…)</a:t>
            </a:r>
          </a:p>
          <a:p>
            <a:pPr lvl="1"/>
            <a:r>
              <a:rPr lang="fr-CA" sz="2400" dirty="0" smtClean="0"/>
              <a:t>Centres de réadaptation, prisons, SIDEP, …</a:t>
            </a:r>
          </a:p>
          <a:p>
            <a:r>
              <a:rPr lang="fr-CA" sz="2600" dirty="0" smtClean="0"/>
              <a:t>Origine des données</a:t>
            </a:r>
          </a:p>
          <a:p>
            <a:pPr lvl="1"/>
            <a:r>
              <a:rPr lang="fr-CA" sz="2400" dirty="0" smtClean="0"/>
              <a:t>Analyses d’échantillons de salive pour la recherche d’anticorps anti-VIH et anti-VHC</a:t>
            </a:r>
          </a:p>
          <a:p>
            <a:pPr lvl="1"/>
            <a:r>
              <a:rPr lang="fr-CA" sz="2400" dirty="0" smtClean="0"/>
              <a:t>Questionnaire administré par un </a:t>
            </a:r>
            <a:r>
              <a:rPr lang="fr-CA" sz="2400" dirty="0" smtClean="0"/>
              <a:t>interviewer (</a:t>
            </a:r>
            <a:r>
              <a:rPr lang="fr-CA" sz="2400" dirty="0" smtClean="0"/>
              <a:t>30 min.)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Éléments de la cascade de soins VIH</a:t>
            </a:r>
            <a:endParaRPr lang="fr-FR" dirty="0"/>
          </a:p>
        </p:txBody>
      </p:sp>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30</a:t>
            </a:fld>
            <a:endParaRPr lang="fr-CA"/>
          </a:p>
        </p:txBody>
      </p:sp>
      <p:sp>
        <p:nvSpPr>
          <p:cNvPr id="9" name="ZoneTexte 8"/>
          <p:cNvSpPr txBox="1"/>
          <p:nvPr/>
        </p:nvSpPr>
        <p:spPr>
          <a:xfrm>
            <a:off x="323528" y="6021155"/>
            <a:ext cx="6984776" cy="738664"/>
          </a:xfrm>
          <a:prstGeom prst="rect">
            <a:avLst/>
          </a:prstGeom>
          <a:noFill/>
        </p:spPr>
        <p:txBody>
          <a:bodyPr wrap="square" rtlCol="0">
            <a:spAutoFit/>
          </a:bodyPr>
          <a:lstStyle/>
          <a:p>
            <a:r>
              <a:rPr lang="fr-CA" sz="1050" dirty="0" smtClean="0">
                <a:latin typeface="HelveticaNeueLT Std" pitchFamily="34" charset="0"/>
              </a:rPr>
              <a:t>Réseau – à la visite la plus récente pour la période. </a:t>
            </a:r>
          </a:p>
          <a:p>
            <a:r>
              <a:rPr lang="fr-FR" sz="1050" dirty="0" smtClean="0">
                <a:latin typeface="HelveticaNeueLT Std" pitchFamily="34" charset="0"/>
              </a:rPr>
              <a:t>* Sauf pour la première barre où il s’agit du nombre total de participants, le dénominateur d’une barre est toujours le numérateur de la barre précédente. Les différences sont dues à la présence de données manquantes. </a:t>
            </a:r>
          </a:p>
          <a:p>
            <a:r>
              <a:rPr lang="fr-FR" sz="1050" baseline="30000" dirty="0" smtClean="0">
                <a:latin typeface="HelveticaNeueLT Std" pitchFamily="34" charset="0"/>
              </a:rPr>
              <a:t>1</a:t>
            </a:r>
            <a:r>
              <a:rPr lang="fr-FR" sz="1050" dirty="0" smtClean="0">
                <a:latin typeface="HelveticaNeueLT Std" pitchFamily="34" charset="0"/>
              </a:rPr>
              <a:t> Consultation d’un médecin dans les 6 derniers mois; </a:t>
            </a:r>
            <a:r>
              <a:rPr lang="fr-FR" sz="1050" baseline="30000" dirty="0" smtClean="0">
                <a:latin typeface="HelveticaNeueLT Std" pitchFamily="34" charset="0"/>
              </a:rPr>
              <a:t>2</a:t>
            </a:r>
            <a:r>
              <a:rPr lang="fr-FR" sz="1050" dirty="0" smtClean="0">
                <a:latin typeface="HelveticaNeueLT Std" pitchFamily="34" charset="0"/>
              </a:rPr>
              <a:t> Prise  actuelle de médicaments</a:t>
            </a:r>
          </a:p>
        </p:txBody>
      </p:sp>
      <p:pic>
        <p:nvPicPr>
          <p:cNvPr id="6" name="Picture 2"/>
          <p:cNvPicPr>
            <a:picLocks noChangeAspect="1" noChangeArrowheads="1"/>
          </p:cNvPicPr>
          <p:nvPr/>
        </p:nvPicPr>
        <p:blipFill rotWithShape="1">
          <a:blip r:embed="rId3" cstate="print"/>
          <a:srcRect t="3452" b="9663"/>
          <a:stretch/>
        </p:blipFill>
        <p:spPr bwMode="auto">
          <a:xfrm>
            <a:off x="611560" y="1700808"/>
            <a:ext cx="7668024" cy="432048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Éléments de la cascade de soins pour les cas anti-VHC+</a:t>
            </a:r>
            <a:endParaRPr lang="fr-FR" dirty="0"/>
          </a:p>
        </p:txBody>
      </p:sp>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31</a:t>
            </a:fld>
            <a:endParaRPr lang="fr-CA"/>
          </a:p>
        </p:txBody>
      </p:sp>
      <p:sp>
        <p:nvSpPr>
          <p:cNvPr id="7" name="ZoneTexte 6"/>
          <p:cNvSpPr txBox="1"/>
          <p:nvPr/>
        </p:nvSpPr>
        <p:spPr>
          <a:xfrm>
            <a:off x="395536" y="5733256"/>
            <a:ext cx="6768752" cy="1015663"/>
          </a:xfrm>
          <a:prstGeom prst="rect">
            <a:avLst/>
          </a:prstGeom>
          <a:noFill/>
        </p:spPr>
        <p:txBody>
          <a:bodyPr wrap="square" rtlCol="0">
            <a:spAutoFit/>
          </a:bodyPr>
          <a:lstStyle/>
          <a:p>
            <a:r>
              <a:rPr lang="fr-FR" sz="1000" dirty="0" smtClean="0">
                <a:latin typeface="HelveticaNeueLT Std" pitchFamily="34" charset="0"/>
              </a:rPr>
              <a:t>* Sauf pour la première barre où il s’agit du nombre total de participants, le dénominateur d’une barre est toujours le numérateur de la barre précédente. Les différences sont dues à la présence de données manquantes. </a:t>
            </a:r>
          </a:p>
          <a:p>
            <a:r>
              <a:rPr lang="fr-CA" sz="1000" baseline="30000" dirty="0" smtClean="0">
                <a:latin typeface="HelveticaNeueLT Std" pitchFamily="34" charset="0"/>
              </a:rPr>
              <a:t>1 </a:t>
            </a:r>
            <a:r>
              <a:rPr lang="fr-CA" sz="1000" dirty="0" smtClean="0">
                <a:latin typeface="HelveticaNeueLT Std" pitchFamily="34" charset="0"/>
              </a:rPr>
              <a:t>La mesure utilisée (présence d’anticorps) signifie que le participant a déjà été infecté par l’hépatite C. Il est possible que l’infection soit toujours active ou qu’elle ne le soit plus, soit parce que le sujet a résolu l’infection spontanément ou parce qu’il a suivi un traitement avec succès.</a:t>
            </a:r>
          </a:p>
          <a:p>
            <a:r>
              <a:rPr lang="fr-FR" sz="1000" baseline="30000" dirty="0" smtClean="0">
                <a:latin typeface="HelveticaNeueLT Std" pitchFamily="34" charset="0"/>
              </a:rPr>
              <a:t>2</a:t>
            </a:r>
            <a:r>
              <a:rPr lang="fr-FR" sz="1000" dirty="0" smtClean="0">
                <a:latin typeface="HelveticaNeueLT Std" pitchFamily="34" charset="0"/>
              </a:rPr>
              <a:t> Consultation d’un médecin dans les 6 derniers mois. </a:t>
            </a:r>
          </a:p>
        </p:txBody>
      </p:sp>
      <p:sp>
        <p:nvSpPr>
          <p:cNvPr id="6" name="ZoneTexte 5"/>
          <p:cNvSpPr txBox="1"/>
          <p:nvPr/>
        </p:nvSpPr>
        <p:spPr>
          <a:xfrm>
            <a:off x="7055768" y="2420888"/>
            <a:ext cx="2088232" cy="1938992"/>
          </a:xfrm>
          <a:prstGeom prst="rect">
            <a:avLst/>
          </a:prstGeom>
          <a:noFill/>
        </p:spPr>
        <p:txBody>
          <a:bodyPr wrap="square" rtlCol="0">
            <a:spAutoFit/>
          </a:bodyPr>
          <a:lstStyle/>
          <a:p>
            <a:r>
              <a:rPr lang="fr-CA" sz="1200" dirty="0" smtClean="0">
                <a:latin typeface="HelveticaNeueLT Std" pitchFamily="34" charset="0"/>
              </a:rPr>
              <a:t>Réseau – à la visite la plus récente pour la période. </a:t>
            </a:r>
          </a:p>
          <a:p>
            <a:endParaRPr lang="fr-CA" sz="1200" dirty="0" smtClean="0">
              <a:latin typeface="HelveticaNeueLT Std" pitchFamily="34" charset="0"/>
            </a:endParaRPr>
          </a:p>
          <a:p>
            <a:r>
              <a:rPr lang="fr-CA" sz="1200" dirty="0" smtClean="0">
                <a:latin typeface="HelveticaNeueLT Std" pitchFamily="34" charset="0"/>
              </a:rPr>
              <a:t>Étant donné qu’</a:t>
            </a:r>
            <a:r>
              <a:rPr lang="fr-FR" sz="1200" dirty="0" smtClean="0">
                <a:latin typeface="HelveticaNeueLT Std" pitchFamily="34" charset="0"/>
              </a:rPr>
              <a:t>il n’est pas indiqué de traiter d’emblée toutes les infections par le VHC, les données sur le traitement sont difficiles à interpréter et ne sont pas présentées ici.</a:t>
            </a:r>
            <a:endParaRPr lang="fr-FR" sz="1200" dirty="0">
              <a:latin typeface="HelveticaNeueLT Std" pitchFamily="34" charset="0"/>
            </a:endParaRPr>
          </a:p>
        </p:txBody>
      </p:sp>
      <p:pic>
        <p:nvPicPr>
          <p:cNvPr id="5" name="Image 4"/>
          <p:cNvPicPr>
            <a:picLocks noChangeAspect="1"/>
          </p:cNvPicPr>
          <p:nvPr/>
        </p:nvPicPr>
        <p:blipFill rotWithShape="1">
          <a:blip r:embed="rId3"/>
          <a:srcRect l="1553" t="3950" r="1553" b="8136"/>
          <a:stretch/>
        </p:blipFill>
        <p:spPr>
          <a:xfrm>
            <a:off x="202608" y="1878353"/>
            <a:ext cx="6853160" cy="3854903"/>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CA" dirty="0" smtClean="0"/>
              <a:t>Discussion</a:t>
            </a:r>
            <a:endParaRPr lang="fr-CA" dirty="0"/>
          </a:p>
        </p:txBody>
      </p:sp>
      <p:sp>
        <p:nvSpPr>
          <p:cNvPr id="4" name="Espace réservé du numéro de diapositive 3"/>
          <p:cNvSpPr>
            <a:spLocks noGrp="1"/>
          </p:cNvSpPr>
          <p:nvPr>
            <p:ph type="sldNum" sz="quarter" idx="4294967295"/>
          </p:nvPr>
        </p:nvSpPr>
        <p:spPr>
          <a:xfrm>
            <a:off x="0" y="6519863"/>
            <a:ext cx="442913" cy="365125"/>
          </a:xfrm>
        </p:spPr>
        <p:txBody>
          <a:bodyPr/>
          <a:lstStyle/>
          <a:p>
            <a:pPr>
              <a:defRPr/>
            </a:pPr>
            <a:fld id="{08763B0D-2EF7-4B88-BF2F-BBB0F80E0F0D}" type="slidenum">
              <a:rPr lang="fr-CA" smtClean="0"/>
              <a:pPr>
                <a:defRPr/>
              </a:pPr>
              <a:t>32</a:t>
            </a:fld>
            <a:endParaRPr lang="fr-CA"/>
          </a:p>
        </p:txBody>
      </p:sp>
    </p:spTree>
    <p:extLst>
      <p:ext uri="{BB962C8B-B14F-4D97-AF65-F5344CB8AC3E}">
        <p14:creationId xmlns:p14="http://schemas.microsoft.com/office/powerpoint/2010/main" val="3246415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Slide Number Placeholder 3"/>
          <p:cNvSpPr txBox="1">
            <a:spLocks noGrp="1"/>
          </p:cNvSpPr>
          <p:nvPr>
            <p:custDataLst>
              <p:tags r:id="rId1"/>
            </p:custDataLst>
          </p:nvPr>
        </p:nvSpPr>
        <p:spPr bwMode="auto">
          <a:xfrm>
            <a:off x="-228600" y="6437313"/>
            <a:ext cx="658813" cy="476250"/>
          </a:xfrm>
          <a:prstGeom prst="rect">
            <a:avLst/>
          </a:prstGeom>
          <a:noFill/>
          <a:ln w="9525">
            <a:noFill/>
            <a:miter lim="800000"/>
            <a:headEnd/>
            <a:tailEnd/>
          </a:ln>
        </p:spPr>
        <p:txBody>
          <a:bodyPr/>
          <a:lstStyle/>
          <a:p>
            <a:pPr algn="r"/>
            <a:fld id="{D5C0E7FC-147D-4FD5-9741-3E0DC5575BF7}" type="slidenum">
              <a:rPr lang="fr-CA" sz="1400" b="1">
                <a:latin typeface="HelveticaNeueLT Std Lt" pitchFamily="34" charset="0"/>
              </a:rPr>
              <a:pPr algn="r"/>
              <a:t>33</a:t>
            </a:fld>
            <a:endParaRPr lang="fr-CA" sz="1400" b="1" dirty="0">
              <a:latin typeface="HelveticaNeueLT Std Lt" pitchFamily="34" charset="0"/>
            </a:endParaRPr>
          </a:p>
        </p:txBody>
      </p:sp>
      <p:sp>
        <p:nvSpPr>
          <p:cNvPr id="17411" name="Rectangle 2"/>
          <p:cNvSpPr>
            <a:spLocks noGrp="1" noChangeArrowheads="1"/>
          </p:cNvSpPr>
          <p:nvPr>
            <p:ph type="title" idx="4294967295"/>
            <p:custDataLst>
              <p:tags r:id="rId2"/>
            </p:custDataLst>
          </p:nvPr>
        </p:nvSpPr>
        <p:spPr>
          <a:xfrm>
            <a:off x="467544" y="274638"/>
            <a:ext cx="7511231" cy="1143000"/>
          </a:xfrm>
        </p:spPr>
        <p:txBody>
          <a:bodyPr/>
          <a:lstStyle/>
          <a:p>
            <a:pPr eaLnBrk="1" hangingPunct="1"/>
            <a:r>
              <a:rPr lang="fr-FR" dirty="0" smtClean="0"/>
              <a:t>Impact sur les interventions</a:t>
            </a:r>
            <a:endParaRPr lang="fr-CA" dirty="0" smtClean="0"/>
          </a:p>
        </p:txBody>
      </p:sp>
      <p:sp>
        <p:nvSpPr>
          <p:cNvPr id="17412" name="Rectangle 3"/>
          <p:cNvSpPr>
            <a:spLocks noGrp="1" noChangeArrowheads="1"/>
          </p:cNvSpPr>
          <p:nvPr>
            <p:ph type="body" idx="4294967295"/>
            <p:custDataLst>
              <p:tags r:id="rId3"/>
            </p:custDataLst>
          </p:nvPr>
        </p:nvSpPr>
        <p:spPr>
          <a:xfrm>
            <a:off x="179512" y="1844674"/>
            <a:ext cx="8496944" cy="4536654"/>
          </a:xfrm>
        </p:spPr>
        <p:txBody>
          <a:bodyPr>
            <a:normAutofit lnSpcReduction="10000"/>
          </a:bodyPr>
          <a:lstStyle/>
          <a:p>
            <a:pPr marL="177800" indent="-177800" eaLnBrk="1" fontAlgn="base" hangingPunct="1">
              <a:lnSpc>
                <a:spcPct val="90000"/>
              </a:lnSpc>
            </a:pPr>
            <a:r>
              <a:rPr lang="fr-FR" dirty="0" smtClean="0"/>
              <a:t>Hausse d’injection de médicaments opioïdes</a:t>
            </a:r>
          </a:p>
          <a:p>
            <a:pPr lvl="1">
              <a:lnSpc>
                <a:spcPct val="110000"/>
              </a:lnSpc>
              <a:defRPr/>
            </a:pPr>
            <a:r>
              <a:rPr lang="fr-FR" sz="1900" dirty="0" smtClean="0"/>
              <a:t>Très inquiétante pour plusieurs raisons : </a:t>
            </a:r>
          </a:p>
          <a:p>
            <a:pPr lvl="2">
              <a:lnSpc>
                <a:spcPct val="110000"/>
              </a:lnSpc>
              <a:defRPr/>
            </a:pPr>
            <a:r>
              <a:rPr lang="fr-FR" sz="1900" dirty="0" smtClean="0"/>
              <a:t>Risque de dépendance très important</a:t>
            </a:r>
          </a:p>
          <a:p>
            <a:pPr lvl="2">
              <a:lnSpc>
                <a:spcPct val="110000"/>
              </a:lnSpc>
              <a:defRPr/>
            </a:pPr>
            <a:r>
              <a:rPr lang="fr-CA" sz="1900" dirty="0" smtClean="0"/>
              <a:t>Associé significativement à une fréquence élevée d’injection</a:t>
            </a:r>
          </a:p>
          <a:p>
            <a:pPr lvl="2">
              <a:lnSpc>
                <a:spcPct val="110000"/>
              </a:lnSpc>
              <a:defRPr/>
            </a:pPr>
            <a:r>
              <a:rPr lang="fr-CA" sz="1900" dirty="0" smtClean="0"/>
              <a:t>Fréquence plus élevée d’injection </a:t>
            </a:r>
            <a:r>
              <a:rPr lang="fr-FR" sz="1900" dirty="0" smtClean="0"/>
              <a:t>de restes de drogues (</a:t>
            </a:r>
            <a:r>
              <a:rPr lang="fr-FR" sz="1900" dirty="0" err="1" smtClean="0"/>
              <a:t>wash</a:t>
            </a:r>
            <a:r>
              <a:rPr lang="fr-FR" sz="1900" dirty="0" smtClean="0"/>
              <a:t>) - avec un coton, filtre ou contenant déjà utilisé par quelqu’un d’autre</a:t>
            </a:r>
          </a:p>
          <a:p>
            <a:pPr lvl="2">
              <a:lnSpc>
                <a:spcPct val="110000"/>
              </a:lnSpc>
              <a:defRPr/>
            </a:pPr>
            <a:r>
              <a:rPr lang="fr-FR" sz="1900" dirty="0" smtClean="0"/>
              <a:t>Consommation d’une dose peut nécessiter jusqu’à 3 ou</a:t>
            </a:r>
            <a:br>
              <a:rPr lang="fr-FR" sz="1900" dirty="0" smtClean="0"/>
            </a:br>
            <a:r>
              <a:rPr lang="fr-FR" sz="1900" dirty="0" smtClean="0"/>
              <a:t>4 injections, ce qui augmente le nombre de manipulations et donc le risque d’infection par le VIH et le VHC</a:t>
            </a:r>
          </a:p>
          <a:p>
            <a:pPr lvl="2">
              <a:lnSpc>
                <a:spcPct val="110000"/>
              </a:lnSpc>
              <a:defRPr/>
            </a:pPr>
            <a:r>
              <a:rPr lang="fr-FR" sz="1900" dirty="0" smtClean="0"/>
              <a:t>Plus fréquente chez les jeunes de 24 ans et moins du réseau </a:t>
            </a:r>
            <a:r>
              <a:rPr lang="fr-FR" sz="1900" dirty="0" err="1" smtClean="0"/>
              <a:t>SurvUDI</a:t>
            </a:r>
            <a:r>
              <a:rPr lang="fr-FR" sz="1900" dirty="0" smtClean="0"/>
              <a:t> (données non montrées, consulter le rapport au 31 mars 2016)   </a:t>
            </a:r>
          </a:p>
        </p:txBody>
      </p:sp>
    </p:spTree>
    <p:extLst>
      <p:ext uri="{BB962C8B-B14F-4D97-AF65-F5344CB8AC3E}">
        <p14:creationId xmlns:p14="http://schemas.microsoft.com/office/powerpoint/2010/main" val="23964976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Impact sur les </a:t>
            </a:r>
            <a:r>
              <a:rPr lang="fr-FR" dirty="0" smtClean="0"/>
              <a:t>interventions (2)</a:t>
            </a:r>
            <a:endParaRPr lang="fr-CA" dirty="0"/>
          </a:p>
        </p:txBody>
      </p:sp>
      <p:sp>
        <p:nvSpPr>
          <p:cNvPr id="4" name="Espace réservé du contenu 3"/>
          <p:cNvSpPr>
            <a:spLocks noGrp="1"/>
          </p:cNvSpPr>
          <p:nvPr>
            <p:ph idx="1"/>
          </p:nvPr>
        </p:nvSpPr>
        <p:spPr>
          <a:xfrm>
            <a:off x="457200" y="1916833"/>
            <a:ext cx="8229600" cy="2448272"/>
          </a:xfrm>
        </p:spPr>
        <p:txBody>
          <a:bodyPr/>
          <a:lstStyle/>
          <a:p>
            <a:r>
              <a:rPr lang="fr-CA" sz="2400" dirty="0" smtClean="0">
                <a:solidFill>
                  <a:schemeClr val="tx1">
                    <a:lumMod val="65000"/>
                    <a:lumOff val="35000"/>
                  </a:schemeClr>
                </a:solidFill>
                <a:sym typeface="Symbol"/>
              </a:rPr>
              <a:t>Du nouveau</a:t>
            </a:r>
            <a:r>
              <a:rPr lang="fr-CA" sz="2400" dirty="0" smtClean="0">
                <a:solidFill>
                  <a:schemeClr val="tx1">
                    <a:lumMod val="65000"/>
                    <a:lumOff val="35000"/>
                  </a:schemeClr>
                </a:solidFill>
              </a:rPr>
              <a:t> matériel adapté à l’injection des médicaments opioïdes est maintenant disponible. </a:t>
            </a:r>
          </a:p>
          <a:p>
            <a:r>
              <a:rPr lang="fr-CA" sz="2400" dirty="0" smtClean="0">
                <a:solidFill>
                  <a:schemeClr val="tx1">
                    <a:lumMod val="65000"/>
                    <a:lumOff val="35000"/>
                  </a:schemeClr>
                </a:solidFill>
              </a:rPr>
              <a:t>Les messages de prévention doivent être adaptés pour les personnes qui s’injectent des médicaments opioïdes </a:t>
            </a:r>
          </a:p>
          <a:p>
            <a:pPr marL="814388" lvl="1" indent="-457200">
              <a:buFont typeface="Arial" panose="020B0604020202020204" pitchFamily="34" charset="0"/>
              <a:buChar char="•"/>
            </a:pPr>
            <a:r>
              <a:rPr lang="fr-CA" sz="2200" dirty="0" smtClean="0">
                <a:solidFill>
                  <a:schemeClr val="tx1">
                    <a:lumMod val="65000"/>
                    <a:lumOff val="35000"/>
                  </a:schemeClr>
                </a:solidFill>
              </a:rPr>
              <a:t>Dilution et filtration adéquates de la substance.</a:t>
            </a:r>
          </a:p>
          <a:p>
            <a:endParaRPr lang="fr-CA" dirty="0"/>
          </a:p>
        </p:txBody>
      </p:sp>
      <p:sp>
        <p:nvSpPr>
          <p:cNvPr id="2" name="Espace réservé du numéro de diapositive 1"/>
          <p:cNvSpPr>
            <a:spLocks noGrp="1"/>
          </p:cNvSpPr>
          <p:nvPr>
            <p:ph type="sldNum" sz="quarter" idx="12"/>
          </p:nvPr>
        </p:nvSpPr>
        <p:spPr/>
        <p:txBody>
          <a:bodyPr/>
          <a:lstStyle/>
          <a:p>
            <a:pPr>
              <a:defRPr/>
            </a:pPr>
            <a:fld id="{A2862947-D4D5-429D-8321-CECBC935AE3B}" type="slidenum">
              <a:rPr lang="fr-CA" smtClean="0"/>
              <a:pPr>
                <a:defRPr/>
              </a:pPr>
              <a:t>34</a:t>
            </a:fld>
            <a:endParaRPr lang="fr-CA"/>
          </a:p>
        </p:txBody>
      </p:sp>
      <p:sp>
        <p:nvSpPr>
          <p:cNvPr id="5" name="Rectangle 4"/>
          <p:cNvSpPr/>
          <p:nvPr/>
        </p:nvSpPr>
        <p:spPr>
          <a:xfrm>
            <a:off x="678396" y="4365105"/>
            <a:ext cx="7787208" cy="15736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dirty="0"/>
              <a:t> </a:t>
            </a:r>
            <a:r>
              <a:rPr lang="fr-CA" dirty="0" smtClean="0"/>
              <a:t>  </a:t>
            </a:r>
            <a:r>
              <a:rPr lang="fr-CA" sz="2400" dirty="0" smtClean="0">
                <a:solidFill>
                  <a:srgbClr val="FFFF00"/>
                </a:solidFill>
              </a:rPr>
              <a:t>À ne pas manquer, sur le site du </a:t>
            </a:r>
            <a:r>
              <a:rPr lang="fr-CA" sz="2400" dirty="0" smtClean="0">
                <a:solidFill>
                  <a:srgbClr val="FFFF00"/>
                </a:solidFill>
              </a:rPr>
              <a:t>MSSS :</a:t>
            </a:r>
            <a:endParaRPr lang="fr-CA" sz="2400" dirty="0" smtClean="0">
              <a:solidFill>
                <a:srgbClr val="FFFF00"/>
              </a:solidFill>
            </a:endParaRPr>
          </a:p>
          <a:p>
            <a:pPr marL="622300" indent="-285750">
              <a:buFont typeface="Arial" panose="020B0604020202020204" pitchFamily="34" charset="0"/>
              <a:buChar char="•"/>
            </a:pPr>
            <a:r>
              <a:rPr lang="fr-CA" dirty="0" smtClean="0"/>
              <a:t>Mise à jour de la brochure </a:t>
            </a:r>
            <a:r>
              <a:rPr lang="fr-CA" i="1" dirty="0" smtClean="0"/>
              <a:t>Chacun son kit, une idée fixe! </a:t>
            </a:r>
          </a:p>
          <a:p>
            <a:pPr marL="622300" indent="-285750">
              <a:buFont typeface="Arial" panose="020B0604020202020204" pitchFamily="34" charset="0"/>
              <a:buChar char="•"/>
            </a:pPr>
            <a:r>
              <a:rPr lang="fr-CA" dirty="0" smtClean="0"/>
              <a:t>Nouvelle brochure : </a:t>
            </a:r>
            <a:r>
              <a:rPr lang="fr-FR" i="1" dirty="0"/>
              <a:t>Médicaments opioïdes : s'injecter à moindres </a:t>
            </a:r>
            <a:r>
              <a:rPr lang="fr-FR" i="1" dirty="0" smtClean="0"/>
              <a:t>risques</a:t>
            </a:r>
          </a:p>
          <a:p>
            <a:pPr marL="622300" indent="-285750">
              <a:buFont typeface="Arial" panose="020B0604020202020204" pitchFamily="34" charset="0"/>
              <a:buChar char="•"/>
            </a:pPr>
            <a:r>
              <a:rPr lang="fr-FR" dirty="0" smtClean="0"/>
              <a:t>Document d’accompagnement pour les intervenants</a:t>
            </a:r>
            <a:endParaRPr lang="fr-CA" dirty="0"/>
          </a:p>
        </p:txBody>
      </p:sp>
    </p:spTree>
    <p:extLst>
      <p:ext uri="{BB962C8B-B14F-4D97-AF65-F5344CB8AC3E}">
        <p14:creationId xmlns:p14="http://schemas.microsoft.com/office/powerpoint/2010/main" val="32979201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Impact sur les interventions (3)</a:t>
            </a:r>
            <a:endParaRPr lang="fr-FR" dirty="0"/>
          </a:p>
        </p:txBody>
      </p:sp>
      <p:sp>
        <p:nvSpPr>
          <p:cNvPr id="4" name="Espace réservé du contenu 3"/>
          <p:cNvSpPr>
            <a:spLocks noGrp="1"/>
          </p:cNvSpPr>
          <p:nvPr>
            <p:ph idx="1"/>
          </p:nvPr>
        </p:nvSpPr>
        <p:spPr>
          <a:xfrm>
            <a:off x="323528" y="1700808"/>
            <a:ext cx="8229600" cy="4523394"/>
          </a:xfrm>
        </p:spPr>
        <p:txBody>
          <a:bodyPr>
            <a:normAutofit fontScale="85000" lnSpcReduction="20000"/>
          </a:bodyPr>
          <a:lstStyle/>
          <a:p>
            <a:pPr marL="177800" indent="-177800" fontAlgn="base">
              <a:lnSpc>
                <a:spcPct val="90000"/>
              </a:lnSpc>
            </a:pPr>
            <a:r>
              <a:rPr lang="fr-FR" sz="2800" dirty="0" smtClean="0"/>
              <a:t>Trop grande utilisation de matériel non stérile</a:t>
            </a:r>
          </a:p>
          <a:p>
            <a:pPr lvl="1">
              <a:lnSpc>
                <a:spcPct val="120000"/>
              </a:lnSpc>
              <a:defRPr/>
            </a:pPr>
            <a:r>
              <a:rPr lang="fr-FR" sz="1900" dirty="0" smtClean="0"/>
              <a:t>Le taux d’incidence du VIH a beaucoup diminué et était très faible en 2015 (0,1 par 100 PA), mais le taux d’incidence du VHC est très élevé et en recrudescence depuis 2011. </a:t>
            </a:r>
          </a:p>
          <a:p>
            <a:pPr lvl="1">
              <a:lnSpc>
                <a:spcPct val="120000"/>
              </a:lnSpc>
              <a:defRPr/>
            </a:pPr>
            <a:r>
              <a:rPr lang="fr-CA" sz="1900" dirty="0" smtClean="0"/>
              <a:t>Les taux d’incidence du VIH et du VHC sont associés significativement avec le fait de s</a:t>
            </a:r>
            <a:r>
              <a:rPr lang="fr-FR" sz="1900" dirty="0" smtClean="0"/>
              <a:t>'injecter avec des seringues déjà utilisées par quelqu’un d’autre.</a:t>
            </a:r>
          </a:p>
          <a:p>
            <a:pPr lvl="1">
              <a:lnSpc>
                <a:spcPct val="120000"/>
              </a:lnSpc>
              <a:defRPr/>
            </a:pPr>
            <a:r>
              <a:rPr lang="fr-FR" sz="1900" dirty="0" smtClean="0"/>
              <a:t>L'injection avec des seringues déjà utilisées par quelqu’un d’autre a diminué significativement mais semble se stabiliser depuis quelques années (depuis 2010-2011), ce qui est préoccupant.</a:t>
            </a:r>
          </a:p>
          <a:p>
            <a:pPr lvl="1">
              <a:lnSpc>
                <a:spcPct val="120000"/>
              </a:lnSpc>
              <a:defRPr/>
            </a:pPr>
            <a:r>
              <a:rPr lang="fr-FR" sz="1900" dirty="0" smtClean="0"/>
              <a:t>L’utilisation d’au moins un item de matériel (autre qu’une seringue) déjà utilisé par quelqu’un d’autre est plus élevée que pour les seringues, soit autour de 25-30 %. </a:t>
            </a:r>
          </a:p>
          <a:p>
            <a:pPr marL="542925" lvl="2" indent="-541338">
              <a:lnSpc>
                <a:spcPct val="120000"/>
              </a:lnSpc>
              <a:spcBef>
                <a:spcPts val="600"/>
              </a:spcBef>
              <a:spcAft>
                <a:spcPts val="600"/>
              </a:spcAft>
              <a:buNone/>
            </a:pPr>
            <a:r>
              <a:rPr lang="fr-FR" sz="1900" dirty="0" smtClean="0">
                <a:sym typeface="Symbol"/>
              </a:rPr>
              <a:t> 	</a:t>
            </a:r>
            <a:r>
              <a:rPr lang="fr-CA" sz="1900" dirty="0" smtClean="0">
                <a:sym typeface="Symbol"/>
              </a:rPr>
              <a:t>Diversifier les stratégies de distribution du matériel et renforcer les messages de prévention, incluant le </a:t>
            </a:r>
            <a:r>
              <a:rPr lang="fr-CA" sz="1900" dirty="0" err="1" smtClean="0">
                <a:sym typeface="Symbol"/>
              </a:rPr>
              <a:t>counselling</a:t>
            </a:r>
            <a:r>
              <a:rPr lang="fr-CA" sz="1900" dirty="0" smtClean="0">
                <a:sym typeface="Symbol"/>
              </a:rPr>
              <a:t> à propos de l'utilisation de seringues utilisées par d'autres, du matériel autre que les seringues ainsi que les restes de drogues.</a:t>
            </a:r>
            <a:endParaRPr lang="fr-CA" dirty="0">
              <a:solidFill>
                <a:schemeClr val="bg1"/>
              </a:solidFill>
            </a:endParaRPr>
          </a:p>
        </p:txBody>
      </p:sp>
      <p:sp>
        <p:nvSpPr>
          <p:cNvPr id="2" name="Espace réservé du numéro de diapositive 1"/>
          <p:cNvSpPr>
            <a:spLocks noGrp="1"/>
          </p:cNvSpPr>
          <p:nvPr>
            <p:ph type="sldNum" sz="quarter" idx="12"/>
          </p:nvPr>
        </p:nvSpPr>
        <p:spPr/>
        <p:txBody>
          <a:bodyPr/>
          <a:lstStyle/>
          <a:p>
            <a:pPr>
              <a:defRPr/>
            </a:pPr>
            <a:fld id="{A2862947-D4D5-429D-8321-CECBC935AE3B}" type="slidenum">
              <a:rPr lang="fr-CA" sz="1400" b="1" smtClean="0">
                <a:solidFill>
                  <a:schemeClr val="tx1"/>
                </a:solidFill>
                <a:latin typeface="HelveticaNeueLT Std Lt" pitchFamily="34" charset="0"/>
              </a:rPr>
              <a:pPr>
                <a:defRPr/>
              </a:pPr>
              <a:t>35</a:t>
            </a:fld>
            <a:endParaRPr lang="fr-CA" sz="1400" b="1" dirty="0">
              <a:solidFill>
                <a:schemeClr val="tx1"/>
              </a:solidFill>
              <a:latin typeface="HelveticaNeueLT Std Lt" pitchFamily="34" charset="0"/>
            </a:endParaRPr>
          </a:p>
        </p:txBody>
      </p:sp>
    </p:spTree>
    <p:extLst>
      <p:ext uri="{BB962C8B-B14F-4D97-AF65-F5344CB8AC3E}">
        <p14:creationId xmlns:p14="http://schemas.microsoft.com/office/powerpoint/2010/main" val="5277714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Impact sur les interventions (4)</a:t>
            </a:r>
            <a:endParaRPr lang="fr-FR" dirty="0"/>
          </a:p>
        </p:txBody>
      </p:sp>
      <p:sp>
        <p:nvSpPr>
          <p:cNvPr id="3" name="Espace réservé du contenu 2"/>
          <p:cNvSpPr>
            <a:spLocks noGrp="1"/>
          </p:cNvSpPr>
          <p:nvPr>
            <p:ph idx="1"/>
          </p:nvPr>
        </p:nvSpPr>
        <p:spPr>
          <a:xfrm>
            <a:off x="467544" y="1772816"/>
            <a:ext cx="8229600" cy="4248472"/>
          </a:xfrm>
        </p:spPr>
        <p:txBody>
          <a:bodyPr>
            <a:normAutofit/>
          </a:bodyPr>
          <a:lstStyle/>
          <a:p>
            <a:pPr fontAlgn="base">
              <a:lnSpc>
                <a:spcPct val="110000"/>
              </a:lnSpc>
            </a:pPr>
            <a:r>
              <a:rPr lang="fr-FR" sz="2800" dirty="0" smtClean="0"/>
              <a:t>Prévalence élevée de comportements sexuels à risque </a:t>
            </a:r>
          </a:p>
          <a:p>
            <a:pPr lvl="1">
              <a:lnSpc>
                <a:spcPct val="110000"/>
              </a:lnSpc>
              <a:defRPr/>
            </a:pPr>
            <a:r>
              <a:rPr lang="fr-FR" sz="1900" dirty="0" smtClean="0"/>
              <a:t>Utilisation irrégulière du condom, activités sexuelles en contexte de prostitution, relations anales non protégées</a:t>
            </a:r>
          </a:p>
          <a:p>
            <a:pPr marL="542925" lvl="2" indent="-541338">
              <a:lnSpc>
                <a:spcPct val="110000"/>
              </a:lnSpc>
              <a:spcBef>
                <a:spcPts val="600"/>
              </a:spcBef>
              <a:spcAft>
                <a:spcPts val="600"/>
              </a:spcAft>
              <a:buFont typeface="Symbol" pitchFamily="18" charset="2"/>
              <a:buChar char="Þ"/>
            </a:pPr>
            <a:r>
              <a:rPr lang="fr-FR" sz="1900" dirty="0" smtClean="0">
                <a:sym typeface="Symbol"/>
              </a:rPr>
              <a:t>Les risques sexuels doivent être pris en compte lors des interventions avec les hommes et les femmes (incluant les multiples partenaires, les partenaires clients et les relations anales).</a:t>
            </a:r>
            <a:r>
              <a:rPr lang="fr-CA" sz="1900" dirty="0" smtClean="0">
                <a:sym typeface="Symbol"/>
              </a:rPr>
              <a:t> </a:t>
            </a:r>
          </a:p>
          <a:p>
            <a:pPr marL="542925" lvl="2" indent="-541338" algn="just">
              <a:lnSpc>
                <a:spcPct val="110000"/>
              </a:lnSpc>
              <a:spcBef>
                <a:spcPts val="600"/>
              </a:spcBef>
              <a:spcAft>
                <a:spcPts val="600"/>
              </a:spcAft>
              <a:buFont typeface="Symbol" pitchFamily="18" charset="2"/>
              <a:buChar char="Þ"/>
            </a:pPr>
            <a:endParaRPr lang="fr-CA" sz="1900" dirty="0" smtClean="0">
              <a:sym typeface="Symbol"/>
            </a:endParaRPr>
          </a:p>
        </p:txBody>
      </p:sp>
      <p:sp>
        <p:nvSpPr>
          <p:cNvPr id="4" name="Espace réservé du numéro de diapositive 3"/>
          <p:cNvSpPr>
            <a:spLocks noGrp="1"/>
          </p:cNvSpPr>
          <p:nvPr>
            <p:ph type="sldNum" sz="quarter" idx="12"/>
          </p:nvPr>
        </p:nvSpPr>
        <p:spPr/>
        <p:txBody>
          <a:bodyPr/>
          <a:lstStyle/>
          <a:p>
            <a:pPr>
              <a:defRPr/>
            </a:pPr>
            <a:fld id="{08763B0D-2EF7-4B88-BF2F-BBB0F80E0F0D}" type="slidenum">
              <a:rPr lang="fr-CA" sz="1400" b="1" smtClean="0">
                <a:solidFill>
                  <a:schemeClr val="tx1"/>
                </a:solidFill>
                <a:latin typeface="HelveticaNeueLT Std Lt" pitchFamily="34" charset="0"/>
              </a:rPr>
              <a:pPr>
                <a:defRPr/>
              </a:pPr>
              <a:t>36</a:t>
            </a:fld>
            <a:endParaRPr lang="fr-CA" sz="1400" b="1" dirty="0">
              <a:solidFill>
                <a:schemeClr val="tx1"/>
              </a:solidFill>
              <a:latin typeface="HelveticaNeueLT Std Lt" pitchFamily="34" charset="0"/>
            </a:endParaRPr>
          </a:p>
        </p:txBody>
      </p:sp>
    </p:spTree>
    <p:extLst>
      <p:ext uri="{BB962C8B-B14F-4D97-AF65-F5344CB8AC3E}">
        <p14:creationId xmlns:p14="http://schemas.microsoft.com/office/powerpoint/2010/main" val="19189080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Impact sur les interventions (5)</a:t>
            </a:r>
            <a:endParaRPr lang="fr-FR" dirty="0"/>
          </a:p>
        </p:txBody>
      </p:sp>
      <p:sp>
        <p:nvSpPr>
          <p:cNvPr id="3" name="Espace réservé du contenu 2"/>
          <p:cNvSpPr>
            <a:spLocks noGrp="1"/>
          </p:cNvSpPr>
          <p:nvPr>
            <p:ph idx="1"/>
          </p:nvPr>
        </p:nvSpPr>
        <p:spPr>
          <a:xfrm>
            <a:off x="467544" y="1700808"/>
            <a:ext cx="8229600" cy="4680519"/>
          </a:xfrm>
        </p:spPr>
        <p:txBody>
          <a:bodyPr>
            <a:normAutofit fontScale="92500"/>
          </a:bodyPr>
          <a:lstStyle/>
          <a:p>
            <a:pPr fontAlgn="base">
              <a:lnSpc>
                <a:spcPct val="90000"/>
              </a:lnSpc>
            </a:pPr>
            <a:r>
              <a:rPr lang="fr-FR" sz="2800" dirty="0" smtClean="0"/>
              <a:t>Dépistage trop peu fréquent du VIH et du VHC</a:t>
            </a:r>
          </a:p>
          <a:p>
            <a:pPr marL="542925" lvl="2" indent="-541338" algn="just">
              <a:spcBef>
                <a:spcPts val="600"/>
              </a:spcBef>
              <a:spcAft>
                <a:spcPts val="1800"/>
              </a:spcAft>
              <a:buNone/>
            </a:pPr>
            <a:r>
              <a:rPr lang="fr-FR" sz="1900" dirty="0" smtClean="0">
                <a:sym typeface="Symbol"/>
              </a:rPr>
              <a:t> 	Faire la promotion du dépistage régulier</a:t>
            </a:r>
          </a:p>
          <a:p>
            <a:pPr marL="0" lvl="1" indent="0" fontAlgn="base">
              <a:buClr>
                <a:schemeClr val="accent5">
                  <a:lumMod val="75000"/>
                </a:schemeClr>
              </a:buClr>
              <a:buNone/>
            </a:pPr>
            <a:r>
              <a:rPr lang="fr-FR" sz="2800" dirty="0" smtClean="0">
                <a:solidFill>
                  <a:schemeClr val="accent5">
                    <a:lumMod val="75000"/>
                  </a:schemeClr>
                </a:solidFill>
              </a:rPr>
              <a:t>Suivi médical et traitement à améliorer pour le VHC</a:t>
            </a:r>
          </a:p>
          <a:p>
            <a:pPr marL="542925" lvl="2" indent="-541338" algn="just">
              <a:spcBef>
                <a:spcPts val="600"/>
              </a:spcBef>
              <a:spcAft>
                <a:spcPts val="600"/>
              </a:spcAft>
              <a:buNone/>
            </a:pPr>
            <a:r>
              <a:rPr lang="fr-FR" sz="1900" dirty="0" smtClean="0">
                <a:sym typeface="Symbol"/>
              </a:rPr>
              <a:t> 	Faire la promotion du suivi et du traitement</a:t>
            </a:r>
          </a:p>
          <a:p>
            <a:pPr marL="542925" lvl="2" indent="-541338" algn="just">
              <a:lnSpc>
                <a:spcPct val="110000"/>
              </a:lnSpc>
              <a:spcBef>
                <a:spcPts val="600"/>
              </a:spcBef>
              <a:spcAft>
                <a:spcPts val="600"/>
              </a:spcAft>
              <a:buNone/>
            </a:pPr>
            <a:r>
              <a:rPr lang="fr-FR" sz="1900" dirty="0" smtClean="0">
                <a:sym typeface="Symbol"/>
              </a:rPr>
              <a:t> 	</a:t>
            </a:r>
            <a:r>
              <a:rPr lang="fr-CA" sz="1900" dirty="0" smtClean="0">
                <a:sym typeface="Symbol"/>
              </a:rPr>
              <a:t>Des approches et stratégies adaptées, intégrées et innovantes sont plus que jamais nécessaires : </a:t>
            </a:r>
          </a:p>
          <a:p>
            <a:pPr lvl="3">
              <a:lnSpc>
                <a:spcPct val="110000"/>
              </a:lnSpc>
              <a:defRPr/>
            </a:pPr>
            <a:r>
              <a:rPr lang="fr-CA" sz="1900" dirty="0" smtClean="0"/>
              <a:t>Travail de proximité; </a:t>
            </a:r>
          </a:p>
          <a:p>
            <a:pPr lvl="3">
              <a:lnSpc>
                <a:spcPct val="110000"/>
              </a:lnSpc>
              <a:defRPr/>
            </a:pPr>
            <a:r>
              <a:rPr lang="fr-CA" sz="1900" dirty="0" smtClean="0"/>
              <a:t>Collaboration des différents intervenants; </a:t>
            </a:r>
          </a:p>
          <a:p>
            <a:pPr lvl="3">
              <a:lnSpc>
                <a:spcPct val="110000"/>
              </a:lnSpc>
              <a:defRPr/>
            </a:pPr>
            <a:r>
              <a:rPr lang="fr-CA" sz="1900" dirty="0" smtClean="0"/>
              <a:t>Prise en charge intégrée des divers problèmes de santé (toxicomanie, santé mentale/itinérance, infections, </a:t>
            </a:r>
            <a:r>
              <a:rPr lang="fr-CA" sz="1900" dirty="0" err="1" smtClean="0"/>
              <a:t>etc</a:t>
            </a:r>
            <a:r>
              <a:rPr lang="fr-CA" sz="1900" dirty="0" smtClean="0"/>
              <a:t>).</a:t>
            </a:r>
            <a:endParaRPr lang="fr-FR" sz="1900" dirty="0" smtClean="0"/>
          </a:p>
          <a:p>
            <a:endParaRPr lang="fr-FR" dirty="0"/>
          </a:p>
        </p:txBody>
      </p:sp>
      <p:sp>
        <p:nvSpPr>
          <p:cNvPr id="4" name="Espace réservé du numéro de diapositive 3"/>
          <p:cNvSpPr>
            <a:spLocks noGrp="1"/>
          </p:cNvSpPr>
          <p:nvPr>
            <p:ph type="sldNum" sz="quarter" idx="12"/>
          </p:nvPr>
        </p:nvSpPr>
        <p:spPr/>
        <p:txBody>
          <a:bodyPr/>
          <a:lstStyle/>
          <a:p>
            <a:pPr>
              <a:defRPr/>
            </a:pPr>
            <a:fld id="{08763B0D-2EF7-4B88-BF2F-BBB0F80E0F0D}" type="slidenum">
              <a:rPr lang="fr-CA" sz="1400" b="1" smtClean="0">
                <a:solidFill>
                  <a:schemeClr val="tx1"/>
                </a:solidFill>
                <a:latin typeface="HelveticaNeueLT Std Lt" pitchFamily="34" charset="0"/>
              </a:rPr>
              <a:pPr>
                <a:defRPr/>
              </a:pPr>
              <a:t>37</a:t>
            </a:fld>
            <a:endParaRPr lang="fr-CA" sz="1400" b="1" dirty="0">
              <a:solidFill>
                <a:schemeClr val="tx1"/>
              </a:solidFill>
              <a:latin typeface="HelveticaNeueLT Std Lt" pitchFamily="34" charset="0"/>
            </a:endParaRPr>
          </a:p>
        </p:txBody>
      </p:sp>
    </p:spTree>
    <p:extLst>
      <p:ext uri="{BB962C8B-B14F-4D97-AF65-F5344CB8AC3E}">
        <p14:creationId xmlns:p14="http://schemas.microsoft.com/office/powerpoint/2010/main" val="11205752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Slide Number Placeholder 3"/>
          <p:cNvSpPr txBox="1">
            <a:spLocks noGrp="1"/>
          </p:cNvSpPr>
          <p:nvPr>
            <p:custDataLst>
              <p:tags r:id="rId1"/>
            </p:custDataLst>
          </p:nvPr>
        </p:nvSpPr>
        <p:spPr bwMode="auto">
          <a:xfrm>
            <a:off x="-228600" y="6437313"/>
            <a:ext cx="658813" cy="476250"/>
          </a:xfrm>
          <a:prstGeom prst="rect">
            <a:avLst/>
          </a:prstGeom>
          <a:noFill/>
          <a:ln w="9525">
            <a:noFill/>
            <a:miter lim="800000"/>
            <a:headEnd/>
            <a:tailEnd/>
          </a:ln>
        </p:spPr>
        <p:txBody>
          <a:bodyPr/>
          <a:lstStyle/>
          <a:p>
            <a:pPr algn="r">
              <a:defRPr/>
            </a:pPr>
            <a:fld id="{1DDCFFD3-2B45-43A3-8C6A-301B781869B6}" type="slidenum">
              <a:rPr lang="fr-CA" sz="1400" b="1">
                <a:latin typeface="HelveticaNeueLT Std Lt" pitchFamily="34" charset="0"/>
              </a:rPr>
              <a:pPr algn="r">
                <a:defRPr/>
              </a:pPr>
              <a:t>38</a:t>
            </a:fld>
            <a:endParaRPr lang="fr-CA" sz="1400" b="1" dirty="0">
              <a:latin typeface="HelveticaNeueLT Std Lt" pitchFamily="34" charset="0"/>
            </a:endParaRPr>
          </a:p>
        </p:txBody>
      </p:sp>
      <p:sp>
        <p:nvSpPr>
          <p:cNvPr id="18435" name="Rectangle 2"/>
          <p:cNvSpPr>
            <a:spLocks noGrp="1" noChangeArrowheads="1"/>
          </p:cNvSpPr>
          <p:nvPr>
            <p:ph type="title" idx="4294967295"/>
            <p:custDataLst>
              <p:tags r:id="rId2"/>
            </p:custDataLst>
          </p:nvPr>
        </p:nvSpPr>
        <p:spPr>
          <a:xfrm>
            <a:off x="251520" y="357188"/>
            <a:ext cx="7782818" cy="1143000"/>
          </a:xfrm>
        </p:spPr>
        <p:txBody>
          <a:bodyPr/>
          <a:lstStyle/>
          <a:p>
            <a:pPr eaLnBrk="1" hangingPunct="1"/>
            <a:r>
              <a:rPr lang="fr-CA" dirty="0" smtClean="0"/>
              <a:t>Remerciements</a:t>
            </a:r>
          </a:p>
        </p:txBody>
      </p:sp>
      <p:sp>
        <p:nvSpPr>
          <p:cNvPr id="18436" name="Rectangle 3"/>
          <p:cNvSpPr>
            <a:spLocks noGrp="1" noChangeArrowheads="1"/>
          </p:cNvSpPr>
          <p:nvPr>
            <p:ph type="body" idx="4294967295"/>
            <p:custDataLst>
              <p:tags r:id="rId3"/>
            </p:custDataLst>
          </p:nvPr>
        </p:nvSpPr>
        <p:spPr>
          <a:xfrm>
            <a:off x="0" y="1125538"/>
            <a:ext cx="8135938" cy="4032250"/>
          </a:xfrm>
          <a:noFill/>
        </p:spPr>
        <p:txBody>
          <a:bodyPr/>
          <a:lstStyle/>
          <a:p>
            <a:pPr marL="742950" lvl="1" indent="-285750" eaLnBrk="1" hangingPunct="1">
              <a:buFontTx/>
              <a:buNone/>
            </a:pPr>
            <a:endParaRPr lang="fr-CA" dirty="0" smtClean="0">
              <a:solidFill>
                <a:schemeClr val="bg1"/>
              </a:solidFill>
            </a:endParaRPr>
          </a:p>
          <a:p>
            <a:pPr marL="742950" lvl="1" indent="-285750" eaLnBrk="1" hangingPunct="1">
              <a:buNone/>
            </a:pPr>
            <a:r>
              <a:rPr lang="fr-CA" dirty="0" smtClean="0"/>
              <a:t>Les participants à l’étude</a:t>
            </a:r>
          </a:p>
          <a:p>
            <a:pPr marL="742950" lvl="1" indent="-285750" eaLnBrk="1" hangingPunct="1">
              <a:buNone/>
            </a:pPr>
            <a:r>
              <a:rPr lang="fr-CA" dirty="0" smtClean="0"/>
              <a:t>Le personnel des centres de recrutement</a:t>
            </a:r>
          </a:p>
          <a:p>
            <a:pPr marL="742950" lvl="1" indent="-285750" eaLnBrk="1" hangingPunct="1">
              <a:buNone/>
            </a:pPr>
            <a:r>
              <a:rPr lang="fr-CA" dirty="0" smtClean="0"/>
              <a:t>Sylvie </a:t>
            </a:r>
            <a:r>
              <a:rPr lang="fr-CA" dirty="0" err="1" smtClean="0"/>
              <a:t>Deraps</a:t>
            </a:r>
            <a:r>
              <a:rPr lang="fr-CA" dirty="0" smtClean="0"/>
              <a:t> du LSPQ</a:t>
            </a:r>
          </a:p>
          <a:p>
            <a:pPr marL="742950" lvl="1" indent="-285750" eaLnBrk="1" hangingPunct="1">
              <a:buNone/>
            </a:pPr>
            <a:r>
              <a:rPr lang="fr-CA" dirty="0" smtClean="0"/>
              <a:t>Isabelle </a:t>
            </a:r>
            <a:r>
              <a:rPr lang="fr-CA" dirty="0" err="1" smtClean="0"/>
              <a:t>Petillot</a:t>
            </a:r>
            <a:endParaRPr lang="fr-CA" dirty="0" smtClean="0"/>
          </a:p>
          <a:p>
            <a:pPr marL="742950" lvl="1" indent="-285750" eaLnBrk="1" hangingPunct="1">
              <a:buNone/>
            </a:pPr>
            <a:r>
              <a:rPr lang="fr-CA" dirty="0" smtClean="0"/>
              <a:t>Rapports disponibles :</a:t>
            </a:r>
            <a:r>
              <a:rPr lang="fr-CA" i="1" dirty="0" smtClean="0"/>
              <a:t> </a:t>
            </a:r>
            <a:r>
              <a:rPr lang="fr-CA" i="1" dirty="0" smtClean="0">
                <a:hlinkClick r:id="rId9"/>
              </a:rPr>
              <a:t>http://www.inspq.qc.ca</a:t>
            </a:r>
            <a:endParaRPr lang="fr-CA" dirty="0" smtClean="0"/>
          </a:p>
          <a:p>
            <a:pPr marL="742950" lvl="1" indent="-285750" eaLnBrk="1" hangingPunct="1">
              <a:buFont typeface="Symbol" pitchFamily="18" charset="2"/>
              <a:buNone/>
            </a:pPr>
            <a:endParaRPr lang="fr-FR" dirty="0" smtClean="0">
              <a:solidFill>
                <a:schemeClr val="bg1"/>
              </a:solidFill>
            </a:endParaRPr>
          </a:p>
        </p:txBody>
      </p:sp>
      <p:pic>
        <p:nvPicPr>
          <p:cNvPr id="18437" name="Picture 4" descr="sig-fra"/>
          <p:cNvPicPr>
            <a:picLocks noChangeAspect="1" noChangeArrowheads="1"/>
          </p:cNvPicPr>
          <p:nvPr>
            <p:custDataLst>
              <p:tags r:id="rId4"/>
            </p:custDataLst>
          </p:nvPr>
        </p:nvPicPr>
        <p:blipFill>
          <a:blip r:embed="rId10" cstate="print"/>
          <a:srcRect r="24490"/>
          <a:stretch>
            <a:fillRect/>
          </a:stretch>
        </p:blipFill>
        <p:spPr bwMode="auto">
          <a:xfrm>
            <a:off x="928662" y="5715016"/>
            <a:ext cx="2643206" cy="285752"/>
          </a:xfrm>
          <a:prstGeom prst="rect">
            <a:avLst/>
          </a:prstGeom>
          <a:noFill/>
          <a:ln w="9525">
            <a:noFill/>
            <a:miter lim="800000"/>
            <a:headEnd/>
            <a:tailEnd/>
          </a:ln>
        </p:spPr>
      </p:pic>
      <p:pic>
        <p:nvPicPr>
          <p:cNvPr id="18438" name="Picture 5" descr="MSSSwsig"/>
          <p:cNvPicPr>
            <a:picLocks noChangeAspect="1" noChangeArrowheads="1"/>
          </p:cNvPicPr>
          <p:nvPr>
            <p:custDataLst>
              <p:tags r:id="rId5"/>
            </p:custDataLst>
          </p:nvPr>
        </p:nvPicPr>
        <p:blipFill>
          <a:blip r:embed="rId11" cstate="print"/>
          <a:srcRect/>
          <a:stretch>
            <a:fillRect/>
          </a:stretch>
        </p:blipFill>
        <p:spPr bwMode="auto">
          <a:xfrm>
            <a:off x="3923928" y="5445224"/>
            <a:ext cx="1872208" cy="887601"/>
          </a:xfrm>
          <a:prstGeom prst="rect">
            <a:avLst/>
          </a:prstGeom>
          <a:noFill/>
          <a:ln w="9525">
            <a:noFill/>
            <a:miter lim="800000"/>
            <a:headEnd/>
            <a:tailEnd/>
          </a:ln>
        </p:spPr>
      </p:pic>
      <p:sp>
        <p:nvSpPr>
          <p:cNvPr id="18439" name="Rectangle 8"/>
          <p:cNvSpPr>
            <a:spLocks noChangeArrowheads="1"/>
          </p:cNvSpPr>
          <p:nvPr>
            <p:custDataLst>
              <p:tags r:id="rId6"/>
            </p:custDataLst>
          </p:nvPr>
        </p:nvSpPr>
        <p:spPr bwMode="auto">
          <a:xfrm>
            <a:off x="107950" y="4987365"/>
            <a:ext cx="3036409" cy="584775"/>
          </a:xfrm>
          <a:prstGeom prst="rect">
            <a:avLst/>
          </a:prstGeom>
          <a:noFill/>
          <a:ln w="9525">
            <a:noFill/>
            <a:miter lim="800000"/>
            <a:headEnd/>
            <a:tailEnd/>
          </a:ln>
        </p:spPr>
        <p:txBody>
          <a:bodyPr wrap="none">
            <a:spAutoFit/>
          </a:bodyPr>
          <a:lstStyle/>
          <a:p>
            <a:pPr lvl="1">
              <a:spcAft>
                <a:spcPct val="30000"/>
              </a:spcAft>
              <a:buClr>
                <a:srgbClr val="B3E9EF"/>
              </a:buClr>
            </a:pPr>
            <a:r>
              <a:rPr lang="fr-CA" sz="3200" dirty="0">
                <a:solidFill>
                  <a:schemeClr val="tx1">
                    <a:lumMod val="65000"/>
                    <a:lumOff val="35000"/>
                  </a:schemeClr>
                </a:solidFill>
              </a:rPr>
              <a:t>Financé </a:t>
            </a:r>
            <a:r>
              <a:rPr lang="fr-CA" sz="3200" dirty="0" smtClean="0">
                <a:solidFill>
                  <a:schemeClr val="tx1">
                    <a:lumMod val="65000"/>
                    <a:lumOff val="35000"/>
                  </a:schemeClr>
                </a:solidFill>
              </a:rPr>
              <a:t>par :</a:t>
            </a:r>
            <a:endParaRPr lang="fr-CA" sz="3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Slide Number Placeholder 3"/>
          <p:cNvSpPr txBox="1">
            <a:spLocks noGrp="1"/>
          </p:cNvSpPr>
          <p:nvPr>
            <p:custDataLst>
              <p:tags r:id="rId1"/>
            </p:custDataLst>
          </p:nvPr>
        </p:nvSpPr>
        <p:spPr bwMode="auto">
          <a:xfrm>
            <a:off x="-228600" y="6437313"/>
            <a:ext cx="658813" cy="476250"/>
          </a:xfrm>
          <a:prstGeom prst="rect">
            <a:avLst/>
          </a:prstGeom>
          <a:noFill/>
          <a:ln w="9525">
            <a:noFill/>
            <a:miter lim="800000"/>
            <a:headEnd/>
            <a:tailEnd/>
          </a:ln>
        </p:spPr>
        <p:txBody>
          <a:bodyPr/>
          <a:lstStyle/>
          <a:p>
            <a:pPr algn="r">
              <a:defRPr/>
            </a:pPr>
            <a:fld id="{7B5737F5-D9C0-4C91-AD52-B471F8849597}" type="slidenum">
              <a:rPr lang="fr-CA" sz="1400" b="1">
                <a:latin typeface="HelveticaNeueLT Std Lt" pitchFamily="34" charset="0"/>
              </a:rPr>
              <a:pPr algn="r">
                <a:defRPr/>
              </a:pPr>
              <a:t>39</a:t>
            </a:fld>
            <a:endParaRPr lang="fr-CA" sz="1400" b="1" dirty="0">
              <a:latin typeface="HelveticaNeueLT Std Lt" pitchFamily="34" charset="0"/>
            </a:endParaRPr>
          </a:p>
        </p:txBody>
      </p:sp>
      <p:sp>
        <p:nvSpPr>
          <p:cNvPr id="19459" name="Rectangle 2"/>
          <p:cNvSpPr>
            <a:spLocks noGrp="1" noChangeArrowheads="1"/>
          </p:cNvSpPr>
          <p:nvPr>
            <p:ph type="title" idx="4294967295"/>
            <p:custDataLst>
              <p:tags r:id="rId2"/>
            </p:custDataLst>
          </p:nvPr>
        </p:nvSpPr>
        <p:spPr>
          <a:xfrm>
            <a:off x="0" y="414338"/>
            <a:ext cx="7761288" cy="1143000"/>
          </a:xfrm>
        </p:spPr>
        <p:txBody>
          <a:bodyPr/>
          <a:lstStyle/>
          <a:p>
            <a:pPr eaLnBrk="1" hangingPunct="1"/>
            <a:r>
              <a:rPr lang="fr-CA" sz="3200" dirty="0" smtClean="0"/>
              <a:t>L’équipe </a:t>
            </a:r>
            <a:r>
              <a:rPr lang="fr-CA" sz="3200" dirty="0" err="1" smtClean="0"/>
              <a:t>SurvUDI</a:t>
            </a:r>
            <a:endParaRPr lang="fr-CA" sz="3200" dirty="0" smtClean="0"/>
          </a:p>
        </p:txBody>
      </p:sp>
      <p:sp>
        <p:nvSpPr>
          <p:cNvPr id="19460" name="Rectangle 3"/>
          <p:cNvSpPr>
            <a:spLocks noGrp="1" noChangeArrowheads="1"/>
          </p:cNvSpPr>
          <p:nvPr>
            <p:ph type="body" idx="4294967295"/>
            <p:custDataLst>
              <p:tags r:id="rId3"/>
            </p:custDataLst>
          </p:nvPr>
        </p:nvSpPr>
        <p:spPr>
          <a:xfrm>
            <a:off x="1079500" y="1714500"/>
            <a:ext cx="8064500" cy="5027613"/>
          </a:xfrm>
        </p:spPr>
        <p:txBody>
          <a:bodyPr>
            <a:noAutofit/>
          </a:bodyPr>
          <a:lstStyle/>
          <a:p>
            <a:pPr marL="176213" indent="-176213" eaLnBrk="1" hangingPunct="1">
              <a:lnSpc>
                <a:spcPct val="90000"/>
              </a:lnSpc>
              <a:spcAft>
                <a:spcPts val="600"/>
              </a:spcAft>
            </a:pPr>
            <a:r>
              <a:rPr lang="fr-CA" sz="1400" b="1" dirty="0" smtClean="0">
                <a:solidFill>
                  <a:schemeClr val="tx1">
                    <a:lumMod val="65000"/>
                    <a:lumOff val="35000"/>
                  </a:schemeClr>
                </a:solidFill>
              </a:rPr>
              <a:t>Responsables provinciaux : </a:t>
            </a:r>
          </a:p>
          <a:p>
            <a:pPr marL="361950" lvl="1" indent="0" eaLnBrk="1" hangingPunct="1">
              <a:lnSpc>
                <a:spcPct val="90000"/>
              </a:lnSpc>
              <a:spcAft>
                <a:spcPts val="600"/>
              </a:spcAft>
              <a:buFont typeface="Symbol" pitchFamily="18" charset="2"/>
              <a:buNone/>
            </a:pPr>
            <a:r>
              <a:rPr lang="fr-CA" sz="1400" dirty="0" smtClean="0"/>
              <a:t>Michel </a:t>
            </a:r>
            <a:r>
              <a:rPr lang="fr-CA" sz="1400" dirty="0" err="1" smtClean="0"/>
              <a:t>Alary</a:t>
            </a:r>
            <a:r>
              <a:rPr lang="fr-CA" sz="1400" dirty="0" smtClean="0"/>
              <a:t>, Élise Roy, Carole Morissette et Pascale Leclerc</a:t>
            </a:r>
          </a:p>
          <a:p>
            <a:pPr marL="176213" indent="-176213" eaLnBrk="1" hangingPunct="1">
              <a:lnSpc>
                <a:spcPct val="90000"/>
              </a:lnSpc>
              <a:spcBef>
                <a:spcPct val="20000"/>
              </a:spcBef>
              <a:spcAft>
                <a:spcPts val="600"/>
              </a:spcAft>
            </a:pPr>
            <a:r>
              <a:rPr lang="fr-CA" sz="1400" b="1" dirty="0" smtClean="0">
                <a:solidFill>
                  <a:schemeClr val="tx1">
                    <a:lumMod val="65000"/>
                    <a:lumOff val="35000"/>
                  </a:schemeClr>
                </a:solidFill>
              </a:rPr>
              <a:t>Responsables régionaux :</a:t>
            </a:r>
          </a:p>
          <a:p>
            <a:pPr lvl="1">
              <a:spcAft>
                <a:spcPts val="600"/>
              </a:spcAft>
              <a:defRPr/>
            </a:pPr>
            <a:r>
              <a:rPr lang="fr-CA" sz="1400" dirty="0" smtClean="0"/>
              <a:t>Abitibi-Témiscamingue</a:t>
            </a:r>
            <a:r>
              <a:rPr lang="fr-CA" sz="1400" dirty="0" smtClean="0"/>
              <a:t> : Nathalie Deshaies et Marie-Michèle Grenier</a:t>
            </a:r>
          </a:p>
          <a:p>
            <a:pPr lvl="1">
              <a:spcAft>
                <a:spcPts val="600"/>
              </a:spcAft>
              <a:defRPr/>
            </a:pPr>
            <a:r>
              <a:rPr lang="fr-CA" sz="1400" dirty="0" smtClean="0"/>
              <a:t>Estrie : Marie-Josée Riel</a:t>
            </a:r>
          </a:p>
          <a:p>
            <a:pPr lvl="1">
              <a:spcAft>
                <a:spcPts val="600"/>
              </a:spcAft>
              <a:defRPr/>
            </a:pPr>
            <a:r>
              <a:rPr lang="fr-CA" sz="1400" dirty="0" smtClean="0"/>
              <a:t>Mauricie et du Centre du Québec : Andrée Côté</a:t>
            </a:r>
          </a:p>
          <a:p>
            <a:pPr lvl="1">
              <a:spcAft>
                <a:spcPts val="600"/>
              </a:spcAft>
              <a:defRPr/>
            </a:pPr>
            <a:r>
              <a:rPr lang="fr-CA" sz="1400" dirty="0" smtClean="0"/>
              <a:t>Montérégie : Andrée Perreault</a:t>
            </a:r>
          </a:p>
          <a:p>
            <a:pPr lvl="1">
              <a:spcAft>
                <a:spcPts val="600"/>
              </a:spcAft>
              <a:defRPr/>
            </a:pPr>
            <a:r>
              <a:rPr lang="fr-CA" sz="1400" dirty="0" smtClean="0"/>
              <a:t>Ottawa : Lynne Leonard, Candis Lepage</a:t>
            </a:r>
          </a:p>
          <a:p>
            <a:pPr lvl="1">
              <a:spcAft>
                <a:spcPts val="600"/>
              </a:spcAft>
              <a:defRPr/>
            </a:pPr>
            <a:r>
              <a:rPr lang="fr-CA" sz="1400" dirty="0" smtClean="0"/>
              <a:t>Montréal : Pascale Leclerc et Carole Morissette</a:t>
            </a:r>
          </a:p>
          <a:p>
            <a:pPr lvl="1">
              <a:spcAft>
                <a:spcPts val="600"/>
              </a:spcAft>
              <a:defRPr/>
            </a:pPr>
            <a:r>
              <a:rPr lang="fr-CA" sz="1400" dirty="0" smtClean="0"/>
              <a:t>Outaouais : Julie Lévesque</a:t>
            </a:r>
          </a:p>
          <a:p>
            <a:pPr lvl="1">
              <a:spcAft>
                <a:spcPts val="600"/>
              </a:spcAft>
              <a:defRPr/>
            </a:pPr>
            <a:r>
              <a:rPr lang="fr-CA" sz="1400" dirty="0" smtClean="0"/>
              <a:t>Québec : Nathanaëlle Thériault et Mélanie Tessier</a:t>
            </a:r>
          </a:p>
          <a:p>
            <a:pPr lvl="1">
              <a:spcAft>
                <a:spcPts val="600"/>
              </a:spcAft>
              <a:defRPr/>
            </a:pPr>
            <a:r>
              <a:rPr lang="fr-CA" sz="1400" dirty="0" smtClean="0"/>
              <a:t>Saguenay—Lac </a:t>
            </a:r>
            <a:r>
              <a:rPr lang="fr-CA" sz="1400" dirty="0" smtClean="0"/>
              <a:t>Saint-Jean : Lynn Potvin et Geneviève </a:t>
            </a:r>
            <a:r>
              <a:rPr lang="fr-CA" sz="1400" dirty="0"/>
              <a:t>Pouliot-Gagné (Myriam Tremblay)</a:t>
            </a:r>
            <a:endParaRPr lang="fr-CA" sz="1400" dirty="0" smtClean="0"/>
          </a:p>
          <a:p>
            <a:pPr marL="176213" indent="-176213" eaLnBrk="1" hangingPunct="1">
              <a:lnSpc>
                <a:spcPct val="90000"/>
              </a:lnSpc>
              <a:spcBef>
                <a:spcPct val="20000"/>
              </a:spcBef>
              <a:spcAft>
                <a:spcPts val="600"/>
              </a:spcAft>
              <a:buClr>
                <a:schemeClr val="accent1"/>
              </a:buClr>
            </a:pPr>
            <a:r>
              <a:rPr lang="fr-CA" sz="1400" b="1" dirty="0" smtClean="0">
                <a:solidFill>
                  <a:schemeClr val="tx1">
                    <a:lumMod val="65000"/>
                    <a:lumOff val="35000"/>
                  </a:schemeClr>
                </a:solidFill>
              </a:rPr>
              <a:t>Équipe « centrale » :</a:t>
            </a:r>
          </a:p>
          <a:p>
            <a:pPr lvl="1">
              <a:lnSpc>
                <a:spcPct val="110000"/>
              </a:lnSpc>
              <a:spcAft>
                <a:spcPts val="600"/>
              </a:spcAft>
              <a:defRPr/>
            </a:pPr>
            <a:r>
              <a:rPr lang="fr-CA" sz="1400" dirty="0" smtClean="0"/>
              <a:t>Coordination : Karine Blouin</a:t>
            </a:r>
          </a:p>
          <a:p>
            <a:pPr lvl="1">
              <a:lnSpc>
                <a:spcPct val="110000"/>
              </a:lnSpc>
              <a:spcAft>
                <a:spcPts val="600"/>
              </a:spcAft>
              <a:defRPr/>
            </a:pPr>
            <a:r>
              <a:rPr lang="fr-CA" sz="1400" dirty="0" smtClean="0"/>
              <a:t>Analyses statistiques : </a:t>
            </a:r>
            <a:r>
              <a:rPr lang="fr-CA" sz="1400" dirty="0" err="1" smtClean="0"/>
              <a:t>Caty</a:t>
            </a:r>
            <a:r>
              <a:rPr lang="fr-CA" sz="1400" dirty="0" smtClean="0"/>
              <a:t> Blanchette et Éric Demers</a:t>
            </a:r>
          </a:p>
          <a:p>
            <a:pPr lvl="1">
              <a:lnSpc>
                <a:spcPct val="110000"/>
              </a:lnSpc>
              <a:spcAft>
                <a:spcPts val="600"/>
              </a:spcAft>
              <a:defRPr/>
            </a:pPr>
            <a:r>
              <a:rPr lang="fr-CA" sz="1400" dirty="0" smtClean="0"/>
              <a:t>Analyses de laboratoire : Bouchra </a:t>
            </a:r>
            <a:r>
              <a:rPr lang="fr-CA" sz="1400" dirty="0" err="1" smtClean="0"/>
              <a:t>Serhir</a:t>
            </a:r>
            <a:r>
              <a:rPr lang="fr-CA" sz="1400" dirty="0" smtClean="0"/>
              <a:t> et Sylvie </a:t>
            </a:r>
            <a:r>
              <a:rPr lang="fr-CA" sz="1400" dirty="0" err="1" smtClean="0"/>
              <a:t>Deraps</a:t>
            </a:r>
            <a:endParaRPr lang="fr-CA" sz="1400" dirty="0" smtClean="0"/>
          </a:p>
          <a:p>
            <a:pPr lvl="1">
              <a:lnSpc>
                <a:spcPct val="110000"/>
              </a:lnSpc>
              <a:spcAft>
                <a:spcPts val="600"/>
              </a:spcAft>
              <a:buNone/>
              <a:defRPr/>
            </a:pPr>
            <a:r>
              <a:rPr lang="fr-CA" sz="1800" b="1" dirty="0" smtClean="0">
                <a:solidFill>
                  <a:schemeClr val="accent6">
                    <a:lumMod val="75000"/>
                  </a:schemeClr>
                </a:solidFill>
              </a:rPr>
              <a:t>Les nombreux intervieweurs et organismes collaborateurs</a:t>
            </a:r>
            <a:endParaRPr lang="fr-FR" sz="1800" b="1" dirty="0" smtClean="0">
              <a:solidFill>
                <a:schemeClr val="accent6">
                  <a:lumMod val="7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CA" dirty="0" smtClean="0"/>
              <a:t>Méthodologie (suite)</a:t>
            </a:r>
            <a:endParaRPr lang="fr-CA" dirty="0"/>
          </a:p>
        </p:txBody>
      </p:sp>
      <p:sp>
        <p:nvSpPr>
          <p:cNvPr id="4" name="Espace réservé du contenu 3"/>
          <p:cNvSpPr>
            <a:spLocks noGrp="1"/>
          </p:cNvSpPr>
          <p:nvPr>
            <p:ph idx="1"/>
          </p:nvPr>
        </p:nvSpPr>
        <p:spPr>
          <a:xfrm>
            <a:off x="201482" y="1700808"/>
            <a:ext cx="8229600" cy="4680520"/>
          </a:xfrm>
        </p:spPr>
        <p:txBody>
          <a:bodyPr>
            <a:normAutofit fontScale="92500"/>
          </a:bodyPr>
          <a:lstStyle/>
          <a:p>
            <a:pPr marL="700088" lvl="1" indent="-342900">
              <a:lnSpc>
                <a:spcPct val="110000"/>
              </a:lnSpc>
              <a:buFont typeface="Arial" panose="020B0604020202020204" pitchFamily="34" charset="0"/>
              <a:buChar char="•"/>
            </a:pPr>
            <a:r>
              <a:rPr lang="fr-CA" sz="2000" dirty="0" smtClean="0"/>
              <a:t>Plusieurs </a:t>
            </a:r>
            <a:r>
              <a:rPr lang="fr-CA" sz="2000" dirty="0"/>
              <a:t>ajouts </a:t>
            </a:r>
            <a:r>
              <a:rPr lang="fr-CA" sz="2000" dirty="0" smtClean="0"/>
              <a:t>au questionnaire </a:t>
            </a:r>
            <a:r>
              <a:rPr lang="fr-CA" sz="2000" dirty="0"/>
              <a:t>ont été </a:t>
            </a:r>
            <a:r>
              <a:rPr lang="fr-CA" sz="2000" dirty="0" smtClean="0"/>
              <a:t>effectués au cours des années. Les </a:t>
            </a:r>
            <a:r>
              <a:rPr lang="fr-CA" sz="2000" dirty="0"/>
              <a:t>tableaux présentant </a:t>
            </a:r>
            <a:r>
              <a:rPr lang="fr-CA" sz="2000" dirty="0" smtClean="0"/>
              <a:t>les </a:t>
            </a:r>
            <a:r>
              <a:rPr lang="fr-CA" sz="2000" dirty="0"/>
              <a:t>nouvelles variables </a:t>
            </a:r>
            <a:r>
              <a:rPr lang="fr-CA" sz="2000" dirty="0" smtClean="0"/>
              <a:t>débutent donc </a:t>
            </a:r>
            <a:r>
              <a:rPr lang="fr-CA" sz="2000" dirty="0"/>
              <a:t>à la période correspondante, soit quatre périodes principales : </a:t>
            </a:r>
            <a:r>
              <a:rPr lang="fr-CA" sz="2000" dirty="0" smtClean="0"/>
              <a:t>1995-2017, 2003-2017, 2009-2017 </a:t>
            </a:r>
            <a:r>
              <a:rPr lang="fr-CA" sz="2000" dirty="0"/>
              <a:t>et </a:t>
            </a:r>
            <a:r>
              <a:rPr lang="fr-CA" sz="2000" dirty="0" smtClean="0"/>
              <a:t>2011-2017. La base de données a été fermée le 31 mars 2017. Les 3 premiers mois de l’année 2017 sont donc inclus ici.  </a:t>
            </a:r>
          </a:p>
          <a:p>
            <a:pPr marL="700088" lvl="1" indent="-342900">
              <a:lnSpc>
                <a:spcPct val="110000"/>
              </a:lnSpc>
              <a:buFont typeface="Arial" panose="020B0604020202020204" pitchFamily="34" charset="0"/>
              <a:buChar char="•"/>
            </a:pPr>
            <a:r>
              <a:rPr lang="fr-CA" sz="2000" dirty="0" smtClean="0"/>
              <a:t>Pour les analyses de tendance temporelle, les tableaux et figures se terminent à la dernière année complète disponible, soit </a:t>
            </a:r>
            <a:br>
              <a:rPr lang="fr-CA" sz="2000" dirty="0" smtClean="0"/>
            </a:br>
            <a:r>
              <a:rPr lang="fr-CA" sz="2000" dirty="0" smtClean="0"/>
              <a:t>l’année 2016, à l’exception de l’incidence du VIH et du VHC qui se termine en 2015 car nous préférons ne pas inclure l’année 2016.</a:t>
            </a:r>
          </a:p>
          <a:p>
            <a:pPr marL="700088" lvl="1" indent="-342900">
              <a:lnSpc>
                <a:spcPct val="110000"/>
              </a:lnSpc>
              <a:buFont typeface="Arial" panose="020B0604020202020204" pitchFamily="34" charset="0"/>
              <a:buChar char="•"/>
            </a:pPr>
            <a:r>
              <a:rPr lang="fr-CA" sz="2000" dirty="0" smtClean="0"/>
              <a:t>La méthode détaillée peut être consultée dans le dernier rapport complet disponible au lien suivant</a:t>
            </a:r>
            <a:r>
              <a:rPr lang="fr-CA" sz="2000" dirty="0"/>
              <a:t>: </a:t>
            </a:r>
            <a:r>
              <a:rPr lang="fr-CA" sz="1300" dirty="0">
                <a:hlinkClick r:id="rId2"/>
              </a:rPr>
              <a:t>https://</a:t>
            </a:r>
            <a:r>
              <a:rPr lang="fr-CA" sz="1300" dirty="0" smtClean="0">
                <a:hlinkClick r:id="rId2"/>
              </a:rPr>
              <a:t>www.inspq.qc.ca/sites/default/files/publications/2400_surveillance_maladies_infectieuses_utilisateurs_drogue_injection.pdf</a:t>
            </a:r>
            <a:r>
              <a:rPr lang="fr-CA" sz="1300" dirty="0" smtClean="0"/>
              <a:t>  </a:t>
            </a:r>
            <a:endParaRPr lang="fr-CA" sz="1300" dirty="0"/>
          </a:p>
        </p:txBody>
      </p:sp>
      <p:sp>
        <p:nvSpPr>
          <p:cNvPr id="2" name="Espace réservé du numéro de diapositive 1"/>
          <p:cNvSpPr>
            <a:spLocks noGrp="1"/>
          </p:cNvSpPr>
          <p:nvPr>
            <p:ph type="sldNum" sz="quarter" idx="12"/>
          </p:nvPr>
        </p:nvSpPr>
        <p:spPr/>
        <p:txBody>
          <a:bodyPr/>
          <a:lstStyle/>
          <a:p>
            <a:pPr>
              <a:defRPr/>
            </a:pPr>
            <a:fld id="{A2862947-D4D5-429D-8321-CECBC935AE3B}" type="slidenum">
              <a:rPr lang="fr-CA" smtClean="0"/>
              <a:pPr>
                <a:defRPr/>
              </a:pPr>
              <a:t>4</a:t>
            </a:fld>
            <a:endParaRPr lang="fr-CA" dirty="0"/>
          </a:p>
        </p:txBody>
      </p:sp>
    </p:spTree>
    <p:extLst>
      <p:ext uri="{BB962C8B-B14F-4D97-AF65-F5344CB8AC3E}">
        <p14:creationId xmlns:p14="http://schemas.microsoft.com/office/powerpoint/2010/main" val="38990604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endParaRPr lang="fr-CA"/>
          </a:p>
        </p:txBody>
      </p:sp>
      <p:sp>
        <p:nvSpPr>
          <p:cNvPr id="4" name="Espace réservé du contenu 3"/>
          <p:cNvSpPr>
            <a:spLocks noGrp="1"/>
          </p:cNvSpPr>
          <p:nvPr>
            <p:ph idx="1"/>
          </p:nvPr>
        </p:nvSpPr>
        <p:spPr>
          <a:xfrm>
            <a:off x="2699792" y="2996952"/>
            <a:ext cx="5987008" cy="3445843"/>
          </a:xfrm>
        </p:spPr>
        <p:txBody>
          <a:bodyPr>
            <a:normAutofit/>
          </a:bodyPr>
          <a:lstStyle/>
          <a:p>
            <a:r>
              <a:rPr lang="fr-CA" sz="3600" dirty="0" smtClean="0"/>
              <a:t>Questions?</a:t>
            </a:r>
            <a:endParaRPr lang="fr-CA" sz="3600" dirty="0"/>
          </a:p>
        </p:txBody>
      </p:sp>
      <p:sp>
        <p:nvSpPr>
          <p:cNvPr id="2" name="Espace réservé du numéro de diapositive 1"/>
          <p:cNvSpPr>
            <a:spLocks noGrp="1"/>
          </p:cNvSpPr>
          <p:nvPr>
            <p:ph type="sldNum" sz="quarter" idx="12"/>
          </p:nvPr>
        </p:nvSpPr>
        <p:spPr/>
        <p:txBody>
          <a:bodyPr/>
          <a:lstStyle/>
          <a:p>
            <a:pPr>
              <a:defRPr/>
            </a:pPr>
            <a:fld id="{A2862947-D4D5-429D-8321-CECBC935AE3B}" type="slidenum">
              <a:rPr lang="fr-CA" smtClean="0"/>
              <a:pPr>
                <a:defRPr/>
              </a:pPr>
              <a:t>40</a:t>
            </a:fld>
            <a:endParaRPr lang="fr-CA"/>
          </a:p>
        </p:txBody>
      </p:sp>
    </p:spTree>
    <p:extLst>
      <p:ext uri="{BB962C8B-B14F-4D97-AF65-F5344CB8AC3E}">
        <p14:creationId xmlns:p14="http://schemas.microsoft.com/office/powerpoint/2010/main" val="592606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Slide Number Placeholder 1"/>
          <p:cNvSpPr txBox="1">
            <a:spLocks noGrp="1"/>
          </p:cNvSpPr>
          <p:nvPr>
            <p:custDataLst>
              <p:tags r:id="rId1"/>
            </p:custDataLst>
          </p:nvPr>
        </p:nvSpPr>
        <p:spPr bwMode="auto">
          <a:xfrm>
            <a:off x="-228600" y="6437313"/>
            <a:ext cx="658813" cy="476250"/>
          </a:xfrm>
          <a:prstGeom prst="rect">
            <a:avLst/>
          </a:prstGeom>
          <a:noFill/>
          <a:ln w="9525">
            <a:noFill/>
            <a:miter lim="800000"/>
            <a:headEnd/>
            <a:tailEnd/>
          </a:ln>
        </p:spPr>
        <p:txBody>
          <a:bodyPr/>
          <a:lstStyle/>
          <a:p>
            <a:pPr algn="r"/>
            <a:fld id="{008F78A2-CB52-4064-A164-4E924170B9E6}" type="slidenum">
              <a:rPr lang="fr-CA" sz="1400" b="1">
                <a:solidFill>
                  <a:srgbClr val="B3E9EF"/>
                </a:solidFill>
              </a:rPr>
              <a:pPr algn="r"/>
              <a:t>5</a:t>
            </a:fld>
            <a:endParaRPr lang="fr-CA" sz="1400" b="1">
              <a:solidFill>
                <a:srgbClr val="B3E9EF"/>
              </a:solidFill>
            </a:endParaRPr>
          </a:p>
        </p:txBody>
      </p:sp>
      <p:sp>
        <p:nvSpPr>
          <p:cNvPr id="7171" name="Espace réservé du numéro de diapositive 3"/>
          <p:cNvSpPr txBox="1">
            <a:spLocks noGrp="1"/>
          </p:cNvSpPr>
          <p:nvPr>
            <p:custDataLst>
              <p:tags r:id="rId2"/>
            </p:custDataLst>
          </p:nvPr>
        </p:nvSpPr>
        <p:spPr bwMode="auto">
          <a:xfrm>
            <a:off x="-228600" y="6437313"/>
            <a:ext cx="658813" cy="476250"/>
          </a:xfrm>
          <a:prstGeom prst="rect">
            <a:avLst/>
          </a:prstGeom>
          <a:noFill/>
          <a:ln w="9525">
            <a:noFill/>
            <a:miter lim="800000"/>
            <a:headEnd/>
            <a:tailEnd/>
          </a:ln>
        </p:spPr>
        <p:txBody>
          <a:bodyPr/>
          <a:lstStyle/>
          <a:p>
            <a:pPr algn="r"/>
            <a:fld id="{F3E7D137-E647-4E8C-BE9B-B065EB753B60}" type="slidenum">
              <a:rPr lang="fr-CA" sz="1400" b="1">
                <a:latin typeface="HelveticaNeueLT Std Lt" pitchFamily="34" charset="0"/>
              </a:rPr>
              <a:pPr algn="r"/>
              <a:t>5</a:t>
            </a:fld>
            <a:endParaRPr lang="fr-CA" sz="1400" b="1" dirty="0">
              <a:latin typeface="HelveticaNeueLT Std Lt" pitchFamily="34" charset="0"/>
            </a:endParaRPr>
          </a:p>
        </p:txBody>
      </p:sp>
      <p:sp>
        <p:nvSpPr>
          <p:cNvPr id="7172" name="Rectangle 2"/>
          <p:cNvSpPr>
            <a:spLocks noGrp="1" noChangeArrowheads="1"/>
          </p:cNvSpPr>
          <p:nvPr>
            <p:ph type="title" idx="4294967295"/>
            <p:custDataLst>
              <p:tags r:id="rId3"/>
            </p:custDataLst>
          </p:nvPr>
        </p:nvSpPr>
        <p:spPr>
          <a:xfrm>
            <a:off x="539552" y="188640"/>
            <a:ext cx="7690048" cy="1143000"/>
          </a:xfrm>
        </p:spPr>
        <p:txBody>
          <a:bodyPr/>
          <a:lstStyle/>
          <a:p>
            <a:r>
              <a:rPr lang="fr-CA" sz="3200" dirty="0" smtClean="0"/>
              <a:t>Caractéristiques sociodémographiques</a:t>
            </a:r>
            <a:br>
              <a:rPr lang="fr-CA" sz="3200" dirty="0" smtClean="0"/>
            </a:br>
            <a:r>
              <a:rPr lang="fr-CA" dirty="0" smtClean="0"/>
              <a:t> au 31 mars 2017 </a:t>
            </a:r>
            <a:endParaRPr lang="fr-CA" sz="3200" dirty="0" smtClean="0"/>
          </a:p>
        </p:txBody>
      </p:sp>
      <p:sp>
        <p:nvSpPr>
          <p:cNvPr id="7173" name="Rectangle 3"/>
          <p:cNvSpPr>
            <a:spLocks noGrp="1" noChangeArrowheads="1"/>
          </p:cNvSpPr>
          <p:nvPr>
            <p:ph type="body" idx="4294967295"/>
            <p:custDataLst>
              <p:tags r:id="rId4"/>
            </p:custDataLst>
          </p:nvPr>
        </p:nvSpPr>
        <p:spPr>
          <a:xfrm>
            <a:off x="755576" y="1944743"/>
            <a:ext cx="7632848" cy="4729163"/>
          </a:xfrm>
        </p:spPr>
        <p:txBody>
          <a:bodyPr>
            <a:normAutofit fontScale="92500" lnSpcReduction="10000"/>
          </a:bodyPr>
          <a:lstStyle/>
          <a:p>
            <a:pPr marL="0" lvl="1" indent="0">
              <a:buNone/>
            </a:pPr>
            <a:r>
              <a:rPr lang="fr-CA" sz="2200" dirty="0" smtClean="0">
                <a:solidFill>
                  <a:schemeClr val="accent5">
                    <a:lumMod val="75000"/>
                  </a:schemeClr>
                </a:solidFill>
              </a:rPr>
              <a:t>14 789 individus ont répondu à 28 658 questionnaires </a:t>
            </a:r>
          </a:p>
          <a:p>
            <a:pPr lvl="1"/>
            <a:r>
              <a:rPr lang="fr-CA" sz="2200" dirty="0" smtClean="0"/>
              <a:t>75,6 % d’hommes dont l’âge moyen est de 36,1 ans</a:t>
            </a:r>
          </a:p>
          <a:p>
            <a:pPr lvl="1"/>
            <a:r>
              <a:rPr lang="fr-CA" sz="2200" dirty="0" smtClean="0"/>
              <a:t>24,4 % de femmes dont l’âge moyen est de 31,2 ans</a:t>
            </a:r>
          </a:p>
          <a:p>
            <a:pPr lvl="1"/>
            <a:r>
              <a:rPr lang="en-CA" sz="2200" dirty="0" err="1" smtClean="0"/>
              <a:t>Durée</a:t>
            </a:r>
            <a:r>
              <a:rPr lang="en-CA" sz="2200" dirty="0" smtClean="0"/>
              <a:t> </a:t>
            </a:r>
            <a:r>
              <a:rPr lang="en-CA" sz="2200" dirty="0" err="1" smtClean="0"/>
              <a:t>médiane</a:t>
            </a:r>
            <a:r>
              <a:rPr lang="en-CA" sz="2200" dirty="0" smtClean="0"/>
              <a:t> de </a:t>
            </a:r>
            <a:r>
              <a:rPr lang="en-CA" sz="2200" dirty="0" err="1" smtClean="0"/>
              <a:t>consommation</a:t>
            </a:r>
            <a:r>
              <a:rPr lang="en-CA" sz="2200" dirty="0" smtClean="0"/>
              <a:t> par injection</a:t>
            </a:r>
          </a:p>
          <a:p>
            <a:pPr marL="0" indent="0" eaLnBrk="1" hangingPunct="1"/>
            <a:r>
              <a:rPr lang="en-CA" sz="2100" dirty="0" smtClean="0">
                <a:solidFill>
                  <a:schemeClr val="tx1">
                    <a:lumMod val="65000"/>
                    <a:lumOff val="35000"/>
                  </a:schemeClr>
                </a:solidFill>
              </a:rPr>
              <a:t>      </a:t>
            </a:r>
            <a:r>
              <a:rPr lang="pt-BR" sz="2100" dirty="0" smtClean="0">
                <a:solidFill>
                  <a:schemeClr val="tx1">
                    <a:lumMod val="65000"/>
                    <a:lumOff val="35000"/>
                  </a:schemeClr>
                </a:solidFill>
              </a:rPr>
              <a:t>Hommes : 11 ans     Femmes : 7 ans</a:t>
            </a:r>
            <a:endParaRPr lang="en-CA" sz="2100" dirty="0" smtClean="0">
              <a:solidFill>
                <a:schemeClr val="tx1">
                  <a:lumMod val="65000"/>
                  <a:lumOff val="35000"/>
                </a:schemeClr>
              </a:solidFill>
            </a:endParaRPr>
          </a:p>
          <a:p>
            <a:pPr lvl="1"/>
            <a:r>
              <a:rPr lang="en-CA" sz="2200" dirty="0" err="1" smtClean="0"/>
              <a:t>Études</a:t>
            </a:r>
            <a:r>
              <a:rPr lang="en-CA" sz="2200" dirty="0" smtClean="0"/>
              <a:t> </a:t>
            </a:r>
            <a:r>
              <a:rPr lang="en-CA" sz="2200" dirty="0" err="1" smtClean="0"/>
              <a:t>secondaires</a:t>
            </a:r>
            <a:r>
              <a:rPr lang="en-CA" sz="2200" dirty="0" smtClean="0"/>
              <a:t> </a:t>
            </a:r>
            <a:r>
              <a:rPr lang="en-CA" sz="2200" dirty="0" err="1" smtClean="0"/>
              <a:t>complétées</a:t>
            </a:r>
            <a:r>
              <a:rPr lang="en-CA" sz="2200" dirty="0" smtClean="0"/>
              <a:t> : 50,2 %</a:t>
            </a:r>
          </a:p>
          <a:p>
            <a:pPr lvl="1"/>
            <a:r>
              <a:rPr lang="en-CA" sz="2200" dirty="0" err="1" smtClean="0"/>
              <a:t>Lieux</a:t>
            </a:r>
            <a:r>
              <a:rPr lang="en-CA" sz="2200" dirty="0" smtClean="0"/>
              <a:t> de </a:t>
            </a:r>
            <a:r>
              <a:rPr lang="en-CA" sz="2200" dirty="0" err="1" smtClean="0"/>
              <a:t>résidence</a:t>
            </a:r>
            <a:r>
              <a:rPr lang="en-CA" sz="2200" dirty="0" smtClean="0"/>
              <a:t> (6 </a:t>
            </a:r>
            <a:r>
              <a:rPr lang="en-CA" sz="2200" dirty="0" err="1" smtClean="0"/>
              <a:t>derniers</a:t>
            </a:r>
            <a:r>
              <a:rPr lang="en-CA" sz="2200" dirty="0" smtClean="0"/>
              <a:t> </a:t>
            </a:r>
            <a:r>
              <a:rPr lang="en-CA" sz="2200" dirty="0" err="1" smtClean="0"/>
              <a:t>mois</a:t>
            </a:r>
            <a:r>
              <a:rPr lang="en-CA" sz="2200" dirty="0" smtClean="0"/>
              <a:t>) </a:t>
            </a:r>
          </a:p>
          <a:p>
            <a:pPr lvl="2"/>
            <a:r>
              <a:rPr lang="fr-CA" sz="2100" dirty="0" smtClean="0"/>
              <a:t>Appartement/maison : 78,2 %</a:t>
            </a:r>
          </a:p>
          <a:p>
            <a:pPr lvl="2"/>
            <a:r>
              <a:rPr lang="fr-CA" sz="2100" dirty="0" smtClean="0"/>
              <a:t>Sans domicile fixe : 39,5 %</a:t>
            </a:r>
          </a:p>
          <a:p>
            <a:pPr lvl="2"/>
            <a:r>
              <a:rPr lang="fr-CA" sz="2100" dirty="0" smtClean="0"/>
              <a:t>Chambre (hôtel, motel, pension) : 18,6 %</a:t>
            </a:r>
          </a:p>
          <a:p>
            <a:pPr lvl="2"/>
            <a:r>
              <a:rPr lang="fr-CA" sz="2100" dirty="0" smtClean="0"/>
              <a:t>Centre de détention : 11,4 %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A2862947-D4D5-429D-8321-CECBC935AE3B}" type="slidenum">
              <a:rPr lang="fr-CA" sz="1400" b="1" smtClean="0">
                <a:solidFill>
                  <a:schemeClr val="tx1"/>
                </a:solidFill>
                <a:latin typeface="HelveticaNeueLT Std Lt" pitchFamily="34" charset="0"/>
              </a:rPr>
              <a:pPr>
                <a:defRPr/>
              </a:pPr>
              <a:t>6</a:t>
            </a:fld>
            <a:endParaRPr lang="fr-CA" sz="1400" b="1" dirty="0">
              <a:solidFill>
                <a:schemeClr val="tx1"/>
              </a:solidFill>
              <a:latin typeface="HelveticaNeueLT Std Lt" pitchFamily="34" charset="0"/>
            </a:endParaRPr>
          </a:p>
        </p:txBody>
      </p:sp>
      <p:sp>
        <p:nvSpPr>
          <p:cNvPr id="4" name="Rectangle 2"/>
          <p:cNvSpPr txBox="1">
            <a:spLocks noChangeArrowheads="1"/>
          </p:cNvSpPr>
          <p:nvPr>
            <p:custDataLst>
              <p:tags r:id="rId1"/>
            </p:custDataLst>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fontAlgn="base">
              <a:lnSpc>
                <a:spcPct val="100000"/>
              </a:lnSpc>
              <a:spcAft>
                <a:spcPct val="0"/>
              </a:spcAft>
              <a:buClrTx/>
              <a:buSzTx/>
              <a:tabLst/>
              <a:defRPr/>
            </a:pPr>
            <a:r>
              <a:rPr lang="fr-CA" sz="3000" dirty="0" smtClean="0">
                <a:solidFill>
                  <a:schemeClr val="tx1">
                    <a:lumMod val="65000"/>
                    <a:lumOff val="35000"/>
                  </a:schemeClr>
                </a:solidFill>
                <a:latin typeface="Raleway" pitchFamily="34" charset="0"/>
                <a:ea typeface="+mj-ea"/>
                <a:cs typeface="+mj-cs"/>
              </a:rPr>
              <a:t>Caractéristiques sociodémographiques (suite)</a:t>
            </a:r>
          </a:p>
        </p:txBody>
      </p:sp>
      <p:graphicFrame>
        <p:nvGraphicFramePr>
          <p:cNvPr id="8" name="Tableau 7"/>
          <p:cNvGraphicFramePr>
            <a:graphicFrameLocks noGrp="1"/>
          </p:cNvGraphicFramePr>
          <p:nvPr>
            <p:extLst>
              <p:ext uri="{D42A27DB-BD31-4B8C-83A1-F6EECF244321}">
                <p14:modId xmlns:p14="http://schemas.microsoft.com/office/powerpoint/2010/main" val="2218883705"/>
              </p:ext>
            </p:extLst>
          </p:nvPr>
        </p:nvGraphicFramePr>
        <p:xfrm>
          <a:off x="790111" y="3501008"/>
          <a:ext cx="5808345" cy="1428368"/>
        </p:xfrm>
        <a:graphic>
          <a:graphicData uri="http://schemas.openxmlformats.org/drawingml/2006/table">
            <a:tbl>
              <a:tblPr firstRow="1">
                <a:tableStyleId>{8FD4443E-F989-4FC4-A0C8-D5A2AF1F390B}</a:tableStyleId>
              </a:tblPr>
              <a:tblGrid>
                <a:gridCol w="2153285"/>
                <a:gridCol w="2112010"/>
                <a:gridCol w="1543050"/>
              </a:tblGrid>
              <a:tr h="285368">
                <a:tc>
                  <a:txBody>
                    <a:bodyPr/>
                    <a:lstStyle/>
                    <a:p>
                      <a:pPr>
                        <a:spcAft>
                          <a:spcPts val="0"/>
                        </a:spcAft>
                      </a:pPr>
                      <a:r>
                        <a:rPr lang="fr-CA" sz="1400" dirty="0"/>
                        <a:t>Montant ($)</a:t>
                      </a:r>
                      <a:endParaRPr lang="fr-FR" sz="1400" dirty="0">
                        <a:solidFill>
                          <a:schemeClr val="tx1">
                            <a:lumMod val="65000"/>
                            <a:lumOff val="35000"/>
                          </a:schemeClr>
                        </a:solidFill>
                        <a:latin typeface="Arial"/>
                        <a:ea typeface="Times New Roman"/>
                        <a:cs typeface="Times New Roman"/>
                      </a:endParaRPr>
                    </a:p>
                  </a:txBody>
                  <a:tcPr marL="44450" marR="44450" marT="0" marB="0" anchor="ctr"/>
                </a:tc>
                <a:tc>
                  <a:txBody>
                    <a:bodyPr/>
                    <a:lstStyle/>
                    <a:p>
                      <a:pPr algn="ctr">
                        <a:spcAft>
                          <a:spcPts val="0"/>
                        </a:spcAft>
                      </a:pPr>
                      <a:r>
                        <a:rPr lang="fr-CA" sz="1400" dirty="0" smtClean="0"/>
                        <a:t>n/3</a:t>
                      </a:r>
                      <a:r>
                        <a:rPr lang="fr-CA" sz="1400" baseline="0" dirty="0" smtClean="0"/>
                        <a:t> 167</a:t>
                      </a:r>
                      <a:endParaRPr lang="fr-FR" sz="1400" dirty="0">
                        <a:solidFill>
                          <a:schemeClr val="tx1">
                            <a:lumMod val="65000"/>
                            <a:lumOff val="35000"/>
                          </a:schemeClr>
                        </a:solidFill>
                        <a:latin typeface="Arial"/>
                        <a:ea typeface="Times New Roman"/>
                        <a:cs typeface="Times New Roman"/>
                      </a:endParaRPr>
                    </a:p>
                  </a:txBody>
                  <a:tcPr marL="44450" marR="44450" marT="0" marB="0" anchor="ctr"/>
                </a:tc>
                <a:tc>
                  <a:txBody>
                    <a:bodyPr/>
                    <a:lstStyle/>
                    <a:p>
                      <a:pPr algn="ctr">
                        <a:spcAft>
                          <a:spcPts val="0"/>
                        </a:spcAft>
                      </a:pPr>
                      <a:r>
                        <a:rPr lang="fr-CA" sz="1400" dirty="0"/>
                        <a:t>%</a:t>
                      </a:r>
                      <a:endParaRPr lang="fr-FR" sz="1400" dirty="0">
                        <a:solidFill>
                          <a:schemeClr val="tx1">
                            <a:lumMod val="65000"/>
                            <a:lumOff val="35000"/>
                          </a:schemeClr>
                        </a:solidFill>
                        <a:latin typeface="Arial"/>
                        <a:ea typeface="Times New Roman"/>
                        <a:cs typeface="Times New Roman"/>
                      </a:endParaRPr>
                    </a:p>
                  </a:txBody>
                  <a:tcPr marL="44450" marR="44450" marT="0" marB="0" anchor="ctr"/>
                </a:tc>
              </a:tr>
              <a:tr h="187960">
                <a:tc>
                  <a:txBody>
                    <a:bodyPr/>
                    <a:lstStyle/>
                    <a:p>
                      <a:pPr>
                        <a:spcAft>
                          <a:spcPts val="0"/>
                        </a:spcAft>
                      </a:pPr>
                      <a:r>
                        <a:rPr lang="fr-CA" sz="1400" dirty="0"/>
                        <a:t>Moins de 500</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c>
                  <a:txBody>
                    <a:bodyPr/>
                    <a:lstStyle/>
                    <a:p>
                      <a:pPr algn="ctr">
                        <a:spcBef>
                          <a:spcPts val="200"/>
                        </a:spcBef>
                        <a:spcAft>
                          <a:spcPts val="0"/>
                        </a:spcAft>
                      </a:pPr>
                      <a:r>
                        <a:rPr lang="fr-CA" sz="1400" dirty="0" smtClean="0"/>
                        <a:t>161</a:t>
                      </a:r>
                      <a:endParaRPr lang="fr-FR" sz="1400" dirty="0">
                        <a:solidFill>
                          <a:schemeClr val="tx1">
                            <a:lumMod val="65000"/>
                            <a:lumOff val="35000"/>
                          </a:schemeClr>
                        </a:solidFill>
                        <a:latin typeface="+mn-lt"/>
                        <a:ea typeface="Times New Roman"/>
                        <a:cs typeface="Times New Roman"/>
                      </a:endParaRPr>
                    </a:p>
                  </a:txBody>
                  <a:tcPr marL="44450" marR="44450" marT="36195" marB="36195" anchor="ctr"/>
                </a:tc>
                <a:tc>
                  <a:txBody>
                    <a:bodyPr/>
                    <a:lstStyle/>
                    <a:p>
                      <a:pPr algn="ctr">
                        <a:spcAft>
                          <a:spcPts val="0"/>
                        </a:spcAft>
                      </a:pPr>
                      <a:r>
                        <a:rPr lang="fr-CA" sz="1400" dirty="0" smtClean="0">
                          <a:solidFill>
                            <a:schemeClr val="lt1"/>
                          </a:solidFill>
                          <a:latin typeface="+mn-lt"/>
                          <a:ea typeface="+mn-ea"/>
                          <a:cs typeface="+mn-cs"/>
                        </a:rPr>
                        <a:t>5,1</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r>
              <a:tr h="0">
                <a:tc>
                  <a:txBody>
                    <a:bodyPr/>
                    <a:lstStyle/>
                    <a:p>
                      <a:pPr>
                        <a:spcAft>
                          <a:spcPts val="0"/>
                        </a:spcAft>
                      </a:pPr>
                      <a:r>
                        <a:rPr lang="fr-CA" sz="1400" dirty="0"/>
                        <a:t>500 à 999</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c>
                  <a:txBody>
                    <a:bodyPr/>
                    <a:lstStyle/>
                    <a:p>
                      <a:pPr algn="ctr">
                        <a:spcBef>
                          <a:spcPts val="200"/>
                        </a:spcBef>
                        <a:spcAft>
                          <a:spcPts val="0"/>
                        </a:spcAft>
                      </a:pPr>
                      <a:r>
                        <a:rPr lang="fr-CA" sz="1400" dirty="0" smtClean="0"/>
                        <a:t>1</a:t>
                      </a:r>
                      <a:r>
                        <a:rPr lang="fr-CA" sz="1400" baseline="0" dirty="0" smtClean="0"/>
                        <a:t> 769</a:t>
                      </a:r>
                      <a:endParaRPr lang="fr-FR" sz="1400" dirty="0">
                        <a:solidFill>
                          <a:schemeClr val="tx1">
                            <a:lumMod val="65000"/>
                            <a:lumOff val="35000"/>
                          </a:schemeClr>
                        </a:solidFill>
                        <a:latin typeface="+mn-lt"/>
                        <a:ea typeface="Times New Roman"/>
                        <a:cs typeface="Times New Roman"/>
                      </a:endParaRPr>
                    </a:p>
                  </a:txBody>
                  <a:tcPr marL="44450" marR="44450" marT="36195" marB="36195" anchor="ctr"/>
                </a:tc>
                <a:tc>
                  <a:txBody>
                    <a:bodyPr/>
                    <a:lstStyle/>
                    <a:p>
                      <a:pPr algn="ctr">
                        <a:spcAft>
                          <a:spcPts val="0"/>
                        </a:spcAft>
                      </a:pPr>
                      <a:r>
                        <a:rPr lang="fr-CA" sz="1400" dirty="0" smtClean="0"/>
                        <a:t>55,9</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r>
              <a:tr h="0">
                <a:tc>
                  <a:txBody>
                    <a:bodyPr/>
                    <a:lstStyle/>
                    <a:p>
                      <a:pPr>
                        <a:spcAft>
                          <a:spcPts val="0"/>
                        </a:spcAft>
                      </a:pPr>
                      <a:r>
                        <a:rPr lang="fr-CA" sz="1400" dirty="0"/>
                        <a:t>1 000 à 1 999</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c>
                  <a:txBody>
                    <a:bodyPr/>
                    <a:lstStyle/>
                    <a:p>
                      <a:pPr algn="ctr">
                        <a:spcAft>
                          <a:spcPts val="0"/>
                        </a:spcAft>
                      </a:pPr>
                      <a:r>
                        <a:rPr lang="fr-CA" sz="1400" dirty="0" smtClean="0">
                          <a:solidFill>
                            <a:schemeClr val="lt1"/>
                          </a:solidFill>
                          <a:latin typeface="+mn-lt"/>
                          <a:ea typeface="+mn-ea"/>
                          <a:cs typeface="+mn-cs"/>
                        </a:rPr>
                        <a:t>649</a:t>
                      </a:r>
                      <a:endParaRPr lang="fr-FR" sz="1400" dirty="0">
                        <a:solidFill>
                          <a:schemeClr val="tx1">
                            <a:lumMod val="65000"/>
                            <a:lumOff val="35000"/>
                          </a:schemeClr>
                        </a:solidFill>
                        <a:latin typeface="+mn-lt"/>
                        <a:ea typeface="Times New Roman"/>
                        <a:cs typeface="Times New Roman"/>
                      </a:endParaRPr>
                    </a:p>
                  </a:txBody>
                  <a:tcPr marL="44450" marR="44450" marT="36195" marB="36195" anchor="ctr"/>
                </a:tc>
                <a:tc>
                  <a:txBody>
                    <a:bodyPr/>
                    <a:lstStyle/>
                    <a:p>
                      <a:pPr algn="ctr">
                        <a:spcAft>
                          <a:spcPts val="0"/>
                        </a:spcAft>
                      </a:pPr>
                      <a:r>
                        <a:rPr lang="fr-CA" sz="1400" dirty="0" smtClean="0"/>
                        <a:t>20,5</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r>
              <a:tr h="0">
                <a:tc>
                  <a:txBody>
                    <a:bodyPr/>
                    <a:lstStyle/>
                    <a:p>
                      <a:pPr>
                        <a:spcAft>
                          <a:spcPts val="0"/>
                        </a:spcAft>
                      </a:pPr>
                      <a:r>
                        <a:rPr lang="fr-CA" sz="1400" dirty="0"/>
                        <a:t>2 000 et plus</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c>
                  <a:txBody>
                    <a:bodyPr/>
                    <a:lstStyle/>
                    <a:p>
                      <a:pPr algn="ctr">
                        <a:spcAft>
                          <a:spcPts val="0"/>
                        </a:spcAft>
                      </a:pPr>
                      <a:r>
                        <a:rPr lang="fr-CA" sz="1400" dirty="0" smtClean="0">
                          <a:solidFill>
                            <a:schemeClr val="lt1"/>
                          </a:solidFill>
                          <a:latin typeface="+mn-lt"/>
                          <a:ea typeface="+mn-ea"/>
                          <a:cs typeface="+mn-cs"/>
                        </a:rPr>
                        <a:t>588</a:t>
                      </a:r>
                      <a:endParaRPr lang="fr-FR" sz="1400" dirty="0">
                        <a:solidFill>
                          <a:schemeClr val="tx1">
                            <a:lumMod val="65000"/>
                            <a:lumOff val="35000"/>
                          </a:schemeClr>
                        </a:solidFill>
                        <a:latin typeface="+mn-lt"/>
                        <a:ea typeface="Times New Roman"/>
                        <a:cs typeface="Times New Roman"/>
                      </a:endParaRPr>
                    </a:p>
                  </a:txBody>
                  <a:tcPr marL="44450" marR="44450" marT="36195" marB="36195" anchor="ctr"/>
                </a:tc>
                <a:tc>
                  <a:txBody>
                    <a:bodyPr/>
                    <a:lstStyle/>
                    <a:p>
                      <a:pPr algn="ctr">
                        <a:spcAft>
                          <a:spcPts val="0"/>
                        </a:spcAft>
                      </a:pPr>
                      <a:r>
                        <a:rPr lang="fr-CA" sz="1400" dirty="0" smtClean="0"/>
                        <a:t>18,6</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r>
            </a:tbl>
          </a:graphicData>
        </a:graphic>
      </p:graphicFrame>
      <p:sp>
        <p:nvSpPr>
          <p:cNvPr id="9" name="ZoneTexte 8"/>
          <p:cNvSpPr txBox="1"/>
          <p:nvPr/>
        </p:nvSpPr>
        <p:spPr>
          <a:xfrm>
            <a:off x="350124" y="3140968"/>
            <a:ext cx="6526467" cy="430887"/>
          </a:xfrm>
          <a:prstGeom prst="rect">
            <a:avLst/>
          </a:prstGeom>
          <a:noFill/>
        </p:spPr>
        <p:txBody>
          <a:bodyPr wrap="none" rtlCol="0">
            <a:spAutoFit/>
          </a:bodyPr>
          <a:lstStyle/>
          <a:p>
            <a:r>
              <a:rPr lang="fr-CA" sz="2200" dirty="0" smtClean="0">
                <a:solidFill>
                  <a:schemeClr val="tx1">
                    <a:lumMod val="65000"/>
                    <a:lumOff val="35000"/>
                  </a:schemeClr>
                </a:solidFill>
                <a:latin typeface="+mn-lt"/>
              </a:rPr>
              <a:t>Revenu mensuel habituel de toutes sources, 2011-2017</a:t>
            </a:r>
            <a:endParaRPr lang="fr-FR" sz="2200" dirty="0">
              <a:solidFill>
                <a:schemeClr val="tx1">
                  <a:lumMod val="65000"/>
                  <a:lumOff val="35000"/>
                </a:schemeClr>
              </a:solidFill>
              <a:latin typeface="+mn-lt"/>
            </a:endParaRPr>
          </a:p>
        </p:txBody>
      </p:sp>
      <p:graphicFrame>
        <p:nvGraphicFramePr>
          <p:cNvPr id="10" name="Tableau 9"/>
          <p:cNvGraphicFramePr>
            <a:graphicFrameLocks noGrp="1"/>
          </p:cNvGraphicFramePr>
          <p:nvPr>
            <p:extLst>
              <p:ext uri="{D42A27DB-BD31-4B8C-83A1-F6EECF244321}">
                <p14:modId xmlns:p14="http://schemas.microsoft.com/office/powerpoint/2010/main" val="994989688"/>
              </p:ext>
            </p:extLst>
          </p:nvPr>
        </p:nvGraphicFramePr>
        <p:xfrm>
          <a:off x="761861" y="5301208"/>
          <a:ext cx="5939790" cy="1427806"/>
        </p:xfrm>
        <a:graphic>
          <a:graphicData uri="http://schemas.openxmlformats.org/drawingml/2006/table">
            <a:tbl>
              <a:tblPr firstRow="1">
                <a:tableStyleId>{8FD4443E-F989-4FC4-A0C8-D5A2AF1F390B}</a:tableStyleId>
              </a:tblPr>
              <a:tblGrid>
                <a:gridCol w="2086610"/>
                <a:gridCol w="1926590"/>
                <a:gridCol w="1926590"/>
              </a:tblGrid>
              <a:tr h="283845">
                <a:tc rowSpan="2">
                  <a:txBody>
                    <a:bodyPr/>
                    <a:lstStyle/>
                    <a:p>
                      <a:pPr>
                        <a:spcAft>
                          <a:spcPts val="0"/>
                        </a:spcAft>
                      </a:pPr>
                      <a:r>
                        <a:rPr lang="fr-CA" sz="1400" dirty="0"/>
                        <a:t>Orientation sexuelle</a:t>
                      </a:r>
                      <a:endParaRPr lang="fr-FR" sz="1400" dirty="0">
                        <a:solidFill>
                          <a:schemeClr val="tx1">
                            <a:lumMod val="65000"/>
                            <a:lumOff val="35000"/>
                          </a:schemeClr>
                        </a:solidFill>
                        <a:latin typeface="Arial"/>
                        <a:ea typeface="Times New Roman"/>
                        <a:cs typeface="Times New Roman"/>
                      </a:endParaRPr>
                    </a:p>
                  </a:txBody>
                  <a:tcPr marL="68580" marR="68580" marT="0" marB="0" anchor="ctr"/>
                </a:tc>
                <a:tc gridSpan="2">
                  <a:txBody>
                    <a:bodyPr/>
                    <a:lstStyle/>
                    <a:p>
                      <a:pPr algn="ctr">
                        <a:spcAft>
                          <a:spcPts val="0"/>
                        </a:spcAft>
                      </a:pPr>
                      <a:r>
                        <a:rPr lang="fr-CA" sz="1400" dirty="0"/>
                        <a:t>Proportion chez les</a:t>
                      </a:r>
                      <a:endParaRPr lang="fr-FR" sz="1400" dirty="0">
                        <a:solidFill>
                          <a:schemeClr val="tx1">
                            <a:lumMod val="65000"/>
                            <a:lumOff val="35000"/>
                          </a:schemeClr>
                        </a:solidFill>
                        <a:latin typeface="Arial"/>
                        <a:ea typeface="Times New Roman"/>
                        <a:cs typeface="Times New Roman"/>
                      </a:endParaRPr>
                    </a:p>
                  </a:txBody>
                  <a:tcPr marL="68580" marR="68580" marT="0" marB="0" anchor="ctr"/>
                </a:tc>
                <a:tc hMerge="1">
                  <a:txBody>
                    <a:bodyPr/>
                    <a:lstStyle/>
                    <a:p>
                      <a:endParaRPr lang="fr-FR"/>
                    </a:p>
                  </a:txBody>
                  <a:tcPr/>
                </a:tc>
              </a:tr>
              <a:tr h="269240">
                <a:tc vMerge="1">
                  <a:txBody>
                    <a:bodyPr/>
                    <a:lstStyle/>
                    <a:p>
                      <a:endParaRPr lang="fr-FR"/>
                    </a:p>
                  </a:txBody>
                  <a:tcPr/>
                </a:tc>
                <a:tc>
                  <a:txBody>
                    <a:bodyPr/>
                    <a:lstStyle/>
                    <a:p>
                      <a:pPr algn="ctr">
                        <a:spcAft>
                          <a:spcPts val="0"/>
                        </a:spcAft>
                      </a:pPr>
                      <a:r>
                        <a:rPr lang="fr-CA" sz="1400" b="1" dirty="0"/>
                        <a:t>Femmes</a:t>
                      </a:r>
                      <a:r>
                        <a:rPr lang="fr-CA" sz="1400" dirty="0"/>
                        <a:t> (</a:t>
                      </a:r>
                      <a:r>
                        <a:rPr lang="fr-CA" sz="1400" dirty="0" smtClean="0"/>
                        <a:t>n = 753)</a:t>
                      </a:r>
                      <a:endParaRPr lang="fr-FR" sz="1400" dirty="0">
                        <a:solidFill>
                          <a:schemeClr val="tx1">
                            <a:lumMod val="65000"/>
                            <a:lumOff val="35000"/>
                          </a:schemeClr>
                        </a:solidFill>
                        <a:latin typeface="Arial"/>
                        <a:ea typeface="Times New Roman"/>
                        <a:cs typeface="Times New Roman"/>
                      </a:endParaRPr>
                    </a:p>
                  </a:txBody>
                  <a:tcPr marL="68580" marR="68580" marT="0" marB="0" anchor="ctr"/>
                </a:tc>
                <a:tc>
                  <a:txBody>
                    <a:bodyPr/>
                    <a:lstStyle/>
                    <a:p>
                      <a:pPr algn="ctr">
                        <a:spcAft>
                          <a:spcPts val="0"/>
                        </a:spcAft>
                      </a:pPr>
                      <a:r>
                        <a:rPr lang="fr-CA" sz="1400" b="1" dirty="0"/>
                        <a:t>Hommes</a:t>
                      </a:r>
                      <a:r>
                        <a:rPr lang="fr-CA" sz="1400" dirty="0"/>
                        <a:t> (</a:t>
                      </a:r>
                      <a:r>
                        <a:rPr lang="fr-CA" sz="1400" dirty="0" smtClean="0"/>
                        <a:t>n = 2</a:t>
                      </a:r>
                      <a:r>
                        <a:rPr lang="fr-CA" sz="1400" baseline="0" dirty="0" smtClean="0"/>
                        <a:t> 441</a:t>
                      </a:r>
                      <a:r>
                        <a:rPr lang="fr-CA" sz="1400" dirty="0" smtClean="0"/>
                        <a:t>)</a:t>
                      </a:r>
                      <a:endParaRPr lang="fr-FR" sz="1400" dirty="0">
                        <a:solidFill>
                          <a:schemeClr val="tx1">
                            <a:lumMod val="65000"/>
                            <a:lumOff val="35000"/>
                          </a:schemeClr>
                        </a:solidFill>
                        <a:latin typeface="Arial"/>
                        <a:ea typeface="Times New Roman"/>
                        <a:cs typeface="Times New Roman"/>
                      </a:endParaRPr>
                    </a:p>
                  </a:txBody>
                  <a:tcPr marL="68580" marR="68580" marT="0" marB="0" anchor="ctr"/>
                </a:tc>
              </a:tr>
              <a:tr h="155575">
                <a:tc>
                  <a:txBody>
                    <a:bodyPr/>
                    <a:lstStyle/>
                    <a:p>
                      <a:pPr>
                        <a:spcAft>
                          <a:spcPts val="0"/>
                        </a:spcAft>
                      </a:pPr>
                      <a:r>
                        <a:rPr lang="fr-CA" sz="1400"/>
                        <a:t>Hétérosexuelle</a:t>
                      </a:r>
                      <a:endParaRPr lang="fr-FR" sz="1400">
                        <a:solidFill>
                          <a:schemeClr val="tx1">
                            <a:lumMod val="65000"/>
                            <a:lumOff val="35000"/>
                          </a:schemeClr>
                        </a:solidFill>
                        <a:latin typeface="Arial"/>
                        <a:ea typeface="Times New Roman"/>
                        <a:cs typeface="Times New Roman"/>
                      </a:endParaRPr>
                    </a:p>
                  </a:txBody>
                  <a:tcPr marL="68580" marR="68580" marT="0" marB="0" anchor="b"/>
                </a:tc>
                <a:tc>
                  <a:txBody>
                    <a:bodyPr/>
                    <a:lstStyle/>
                    <a:p>
                      <a:pPr algn="ctr">
                        <a:spcAft>
                          <a:spcPts val="0"/>
                        </a:spcAft>
                      </a:pPr>
                      <a:r>
                        <a:rPr lang="fr-CA" sz="1400" dirty="0" smtClean="0"/>
                        <a:t>71,7</a:t>
                      </a:r>
                      <a:endParaRPr lang="fr-FR" sz="1400" dirty="0">
                        <a:solidFill>
                          <a:schemeClr val="tx1">
                            <a:lumMod val="65000"/>
                            <a:lumOff val="35000"/>
                          </a:schemeClr>
                        </a:solidFill>
                        <a:latin typeface="Arial"/>
                        <a:ea typeface="Times New Roman"/>
                        <a:cs typeface="Times New Roman"/>
                      </a:endParaRPr>
                    </a:p>
                  </a:txBody>
                  <a:tcPr marL="68580" marR="68580" marT="0" marB="0" anchor="b"/>
                </a:tc>
                <a:tc>
                  <a:txBody>
                    <a:bodyPr/>
                    <a:lstStyle/>
                    <a:p>
                      <a:pPr algn="ctr">
                        <a:spcAft>
                          <a:spcPts val="0"/>
                        </a:spcAft>
                      </a:pPr>
                      <a:r>
                        <a:rPr lang="fr-CA" sz="1400" dirty="0" smtClean="0"/>
                        <a:t>89,5</a:t>
                      </a:r>
                      <a:endParaRPr lang="fr-FR" sz="1400" dirty="0">
                        <a:solidFill>
                          <a:schemeClr val="tx1">
                            <a:lumMod val="65000"/>
                            <a:lumOff val="35000"/>
                          </a:schemeClr>
                        </a:solidFill>
                        <a:latin typeface="Arial"/>
                        <a:ea typeface="Times New Roman"/>
                        <a:cs typeface="Times New Roman"/>
                      </a:endParaRPr>
                    </a:p>
                  </a:txBody>
                  <a:tcPr marL="68580" marR="68580" marT="0" marB="0" anchor="b"/>
                </a:tc>
              </a:tr>
              <a:tr h="155575">
                <a:tc>
                  <a:txBody>
                    <a:bodyPr/>
                    <a:lstStyle/>
                    <a:p>
                      <a:pPr>
                        <a:spcAft>
                          <a:spcPts val="0"/>
                        </a:spcAft>
                      </a:pPr>
                      <a:r>
                        <a:rPr lang="fr-CA" sz="1400"/>
                        <a:t>Bisexuelle</a:t>
                      </a:r>
                      <a:endParaRPr lang="fr-FR" sz="1400">
                        <a:solidFill>
                          <a:schemeClr val="tx1">
                            <a:lumMod val="65000"/>
                            <a:lumOff val="35000"/>
                          </a:schemeClr>
                        </a:solidFill>
                        <a:latin typeface="Arial"/>
                        <a:ea typeface="Times New Roman"/>
                        <a:cs typeface="Times New Roman"/>
                      </a:endParaRPr>
                    </a:p>
                  </a:txBody>
                  <a:tcPr marL="68580" marR="68580" marT="0" marB="0" anchor="b"/>
                </a:tc>
                <a:tc>
                  <a:txBody>
                    <a:bodyPr/>
                    <a:lstStyle/>
                    <a:p>
                      <a:pPr algn="ctr">
                        <a:spcAft>
                          <a:spcPts val="0"/>
                        </a:spcAft>
                      </a:pPr>
                      <a:r>
                        <a:rPr lang="fr-CA" sz="1400" dirty="0" smtClean="0"/>
                        <a:t>23,0</a:t>
                      </a:r>
                      <a:r>
                        <a:rPr lang="fr-CA" sz="1400" baseline="0" dirty="0" smtClean="0"/>
                        <a:t> </a:t>
                      </a:r>
                      <a:endParaRPr lang="fr-FR" sz="1400" dirty="0">
                        <a:solidFill>
                          <a:schemeClr val="tx1">
                            <a:lumMod val="65000"/>
                            <a:lumOff val="35000"/>
                          </a:schemeClr>
                        </a:solidFill>
                        <a:latin typeface="Arial"/>
                        <a:ea typeface="Times New Roman"/>
                        <a:cs typeface="Times New Roman"/>
                      </a:endParaRPr>
                    </a:p>
                  </a:txBody>
                  <a:tcPr marL="68580" marR="68580" marT="0" marB="0" anchor="b"/>
                </a:tc>
                <a:tc>
                  <a:txBody>
                    <a:bodyPr/>
                    <a:lstStyle/>
                    <a:p>
                      <a:pPr algn="ctr">
                        <a:spcAft>
                          <a:spcPts val="0"/>
                        </a:spcAft>
                      </a:pPr>
                      <a:r>
                        <a:rPr lang="fr-CA" sz="1400" dirty="0" smtClean="0"/>
                        <a:t>5,6</a:t>
                      </a:r>
                      <a:endParaRPr lang="fr-FR" sz="1400" dirty="0">
                        <a:solidFill>
                          <a:schemeClr val="tx1">
                            <a:lumMod val="65000"/>
                            <a:lumOff val="35000"/>
                          </a:schemeClr>
                        </a:solidFill>
                        <a:latin typeface="Arial"/>
                        <a:ea typeface="Times New Roman"/>
                        <a:cs typeface="Times New Roman"/>
                      </a:endParaRPr>
                    </a:p>
                  </a:txBody>
                  <a:tcPr marL="68580" marR="68580" marT="0" marB="0" anchor="b"/>
                </a:tc>
              </a:tr>
              <a:tr h="234641">
                <a:tc>
                  <a:txBody>
                    <a:bodyPr/>
                    <a:lstStyle/>
                    <a:p>
                      <a:pPr>
                        <a:spcAft>
                          <a:spcPts val="0"/>
                        </a:spcAft>
                      </a:pPr>
                      <a:r>
                        <a:rPr lang="fr-CA" sz="1400" dirty="0"/>
                        <a:t>Homosexuelle</a:t>
                      </a:r>
                      <a:endParaRPr lang="fr-FR" sz="1400" dirty="0">
                        <a:solidFill>
                          <a:schemeClr val="tx1">
                            <a:lumMod val="65000"/>
                            <a:lumOff val="35000"/>
                          </a:schemeClr>
                        </a:solidFill>
                        <a:latin typeface="Arial"/>
                        <a:ea typeface="Times New Roman"/>
                        <a:cs typeface="Times New Roman"/>
                      </a:endParaRPr>
                    </a:p>
                  </a:txBody>
                  <a:tcPr marL="68580" marR="68580" marT="0" marB="0" anchor="b"/>
                </a:tc>
                <a:tc>
                  <a:txBody>
                    <a:bodyPr/>
                    <a:lstStyle/>
                    <a:p>
                      <a:pPr algn="ctr">
                        <a:spcAft>
                          <a:spcPts val="0"/>
                        </a:spcAft>
                      </a:pPr>
                      <a:r>
                        <a:rPr lang="fr-CA" sz="1400" dirty="0" smtClean="0"/>
                        <a:t>4,1</a:t>
                      </a:r>
                      <a:endParaRPr lang="fr-FR" sz="1400" dirty="0">
                        <a:solidFill>
                          <a:schemeClr val="tx1">
                            <a:lumMod val="65000"/>
                            <a:lumOff val="35000"/>
                          </a:schemeClr>
                        </a:solidFill>
                        <a:latin typeface="Arial"/>
                        <a:ea typeface="Times New Roman"/>
                        <a:cs typeface="Times New Roman"/>
                      </a:endParaRPr>
                    </a:p>
                  </a:txBody>
                  <a:tcPr marL="68580" marR="68580" marT="0" marB="0" anchor="b"/>
                </a:tc>
                <a:tc>
                  <a:txBody>
                    <a:bodyPr/>
                    <a:lstStyle/>
                    <a:p>
                      <a:pPr algn="ctr">
                        <a:spcAft>
                          <a:spcPts val="0"/>
                        </a:spcAft>
                      </a:pPr>
                      <a:r>
                        <a:rPr lang="fr-CA" sz="1400" dirty="0" smtClean="0"/>
                        <a:t>4,3</a:t>
                      </a:r>
                      <a:endParaRPr lang="fr-FR" sz="1400" dirty="0">
                        <a:solidFill>
                          <a:schemeClr val="tx1">
                            <a:lumMod val="65000"/>
                            <a:lumOff val="35000"/>
                          </a:schemeClr>
                        </a:solidFill>
                        <a:latin typeface="Arial"/>
                        <a:ea typeface="Times New Roman"/>
                        <a:cs typeface="Times New Roman"/>
                      </a:endParaRPr>
                    </a:p>
                  </a:txBody>
                  <a:tcPr marL="68580" marR="68580" marT="0" marB="0" anchor="b"/>
                </a:tc>
              </a:tr>
              <a:tr h="167005">
                <a:tc>
                  <a:txBody>
                    <a:bodyPr/>
                    <a:lstStyle/>
                    <a:p>
                      <a:pPr>
                        <a:spcAft>
                          <a:spcPts val="0"/>
                        </a:spcAft>
                      </a:pPr>
                      <a:r>
                        <a:rPr lang="fr-CA" sz="1400"/>
                        <a:t>Autre</a:t>
                      </a:r>
                      <a:endParaRPr lang="fr-FR" sz="1400">
                        <a:solidFill>
                          <a:schemeClr val="tx1">
                            <a:lumMod val="65000"/>
                            <a:lumOff val="35000"/>
                          </a:schemeClr>
                        </a:solidFill>
                        <a:latin typeface="Arial"/>
                        <a:ea typeface="Times New Roman"/>
                        <a:cs typeface="Times New Roman"/>
                      </a:endParaRPr>
                    </a:p>
                  </a:txBody>
                  <a:tcPr marL="68580" marR="68580" marT="0" marB="0" anchor="b"/>
                </a:tc>
                <a:tc>
                  <a:txBody>
                    <a:bodyPr/>
                    <a:lstStyle/>
                    <a:p>
                      <a:pPr algn="ctr">
                        <a:spcAft>
                          <a:spcPts val="0"/>
                        </a:spcAft>
                      </a:pPr>
                      <a:r>
                        <a:rPr lang="fr-CA" sz="1400" dirty="0" smtClean="0"/>
                        <a:t>0,7</a:t>
                      </a:r>
                      <a:endParaRPr lang="fr-FR" sz="1400" dirty="0">
                        <a:solidFill>
                          <a:schemeClr val="tx1">
                            <a:lumMod val="65000"/>
                            <a:lumOff val="35000"/>
                          </a:schemeClr>
                        </a:solidFill>
                        <a:latin typeface="Arial"/>
                        <a:ea typeface="Times New Roman"/>
                        <a:cs typeface="Times New Roman"/>
                      </a:endParaRPr>
                    </a:p>
                  </a:txBody>
                  <a:tcPr marL="68580" marR="68580" marT="0" marB="0" anchor="b"/>
                </a:tc>
                <a:tc>
                  <a:txBody>
                    <a:bodyPr/>
                    <a:lstStyle/>
                    <a:p>
                      <a:pPr algn="ctr">
                        <a:spcAft>
                          <a:spcPts val="0"/>
                        </a:spcAft>
                      </a:pPr>
                      <a:r>
                        <a:rPr lang="fr-CA" sz="1400" dirty="0" smtClean="0"/>
                        <a:t>0,4</a:t>
                      </a:r>
                      <a:endParaRPr lang="fr-FR" sz="1400" dirty="0">
                        <a:solidFill>
                          <a:schemeClr val="tx1">
                            <a:lumMod val="65000"/>
                            <a:lumOff val="35000"/>
                          </a:schemeClr>
                        </a:solidFill>
                        <a:latin typeface="Arial"/>
                        <a:ea typeface="Times New Roman"/>
                        <a:cs typeface="Times New Roman"/>
                      </a:endParaRPr>
                    </a:p>
                  </a:txBody>
                  <a:tcPr marL="68580" marR="68580" marT="0" marB="0" anchor="b"/>
                </a:tc>
              </a:tr>
            </a:tbl>
          </a:graphicData>
        </a:graphic>
      </p:graphicFrame>
      <p:sp>
        <p:nvSpPr>
          <p:cNvPr id="11" name="ZoneTexte 10"/>
          <p:cNvSpPr txBox="1"/>
          <p:nvPr/>
        </p:nvSpPr>
        <p:spPr>
          <a:xfrm>
            <a:off x="426190" y="4942329"/>
            <a:ext cx="3849387" cy="430887"/>
          </a:xfrm>
          <a:prstGeom prst="rect">
            <a:avLst/>
          </a:prstGeom>
          <a:noFill/>
        </p:spPr>
        <p:txBody>
          <a:bodyPr wrap="none" rtlCol="0">
            <a:spAutoFit/>
          </a:bodyPr>
          <a:lstStyle/>
          <a:p>
            <a:r>
              <a:rPr lang="fr-FR" sz="2200" dirty="0" smtClean="0">
                <a:solidFill>
                  <a:schemeClr val="tx1">
                    <a:lumMod val="65000"/>
                    <a:lumOff val="35000"/>
                  </a:schemeClr>
                </a:solidFill>
                <a:latin typeface="+mn-lt"/>
              </a:rPr>
              <a:t>Orientation sexuelle, 2011-2017</a:t>
            </a:r>
            <a:endParaRPr lang="fr-FR" sz="2200" dirty="0">
              <a:solidFill>
                <a:schemeClr val="tx1">
                  <a:lumMod val="65000"/>
                  <a:lumOff val="35000"/>
                </a:schemeClr>
              </a:solidFill>
              <a:latin typeface="+mn-lt"/>
            </a:endParaRPr>
          </a:p>
        </p:txBody>
      </p:sp>
      <p:graphicFrame>
        <p:nvGraphicFramePr>
          <p:cNvPr id="13" name="Tableau 12"/>
          <p:cNvGraphicFramePr>
            <a:graphicFrameLocks noGrp="1"/>
          </p:cNvGraphicFramePr>
          <p:nvPr>
            <p:extLst>
              <p:ext uri="{D42A27DB-BD31-4B8C-83A1-F6EECF244321}">
                <p14:modId xmlns:p14="http://schemas.microsoft.com/office/powerpoint/2010/main" val="4058366447"/>
              </p:ext>
            </p:extLst>
          </p:nvPr>
        </p:nvGraphicFramePr>
        <p:xfrm>
          <a:off x="457201" y="1988840"/>
          <a:ext cx="7715200" cy="1103980"/>
        </p:xfrm>
        <a:graphic>
          <a:graphicData uri="http://schemas.openxmlformats.org/drawingml/2006/table">
            <a:tbl>
              <a:tblPr firstRow="1">
                <a:tableStyleId>{8FD4443E-F989-4FC4-A0C8-D5A2AF1F390B}</a:tableStyleId>
              </a:tblPr>
              <a:tblGrid>
                <a:gridCol w="4970105"/>
                <a:gridCol w="1420030"/>
                <a:gridCol w="1325065"/>
              </a:tblGrid>
              <a:tr h="246730">
                <a:tc>
                  <a:txBody>
                    <a:bodyPr/>
                    <a:lstStyle/>
                    <a:p>
                      <a:pPr>
                        <a:spcAft>
                          <a:spcPts val="0"/>
                        </a:spcAft>
                      </a:pPr>
                      <a:endParaRPr lang="fr-FR" sz="1400" dirty="0">
                        <a:solidFill>
                          <a:schemeClr val="tx1">
                            <a:lumMod val="65000"/>
                            <a:lumOff val="35000"/>
                          </a:schemeClr>
                        </a:solidFill>
                        <a:latin typeface="Arial"/>
                        <a:ea typeface="Times New Roman"/>
                        <a:cs typeface="Times New Roman"/>
                      </a:endParaRPr>
                    </a:p>
                  </a:txBody>
                  <a:tcPr marL="44450" marR="44450" marT="0" marB="0" anchor="ctr">
                    <a:solidFill>
                      <a:schemeClr val="tx1"/>
                    </a:solidFill>
                  </a:tcPr>
                </a:tc>
                <a:tc>
                  <a:txBody>
                    <a:bodyPr/>
                    <a:lstStyle/>
                    <a:p>
                      <a:pPr algn="ctr">
                        <a:spcAft>
                          <a:spcPts val="0"/>
                        </a:spcAft>
                      </a:pPr>
                      <a:r>
                        <a:rPr lang="fr-CA" sz="1400" dirty="0" smtClean="0"/>
                        <a:t>n/3</a:t>
                      </a:r>
                      <a:r>
                        <a:rPr lang="fr-CA" sz="1400" baseline="0" dirty="0" smtClean="0"/>
                        <a:t> 197</a:t>
                      </a:r>
                      <a:endParaRPr lang="fr-FR" sz="1400" dirty="0">
                        <a:solidFill>
                          <a:schemeClr val="tx1">
                            <a:lumMod val="65000"/>
                            <a:lumOff val="35000"/>
                          </a:schemeClr>
                        </a:solidFill>
                        <a:latin typeface="Arial"/>
                        <a:ea typeface="Times New Roman"/>
                        <a:cs typeface="Times New Roman"/>
                      </a:endParaRPr>
                    </a:p>
                  </a:txBody>
                  <a:tcPr marL="44450" marR="44450" marT="0" marB="0" anchor="ctr">
                    <a:solidFill>
                      <a:schemeClr val="tx1"/>
                    </a:solidFill>
                  </a:tcPr>
                </a:tc>
                <a:tc>
                  <a:txBody>
                    <a:bodyPr/>
                    <a:lstStyle/>
                    <a:p>
                      <a:pPr algn="ctr">
                        <a:spcAft>
                          <a:spcPts val="0"/>
                        </a:spcAft>
                      </a:pPr>
                      <a:r>
                        <a:rPr lang="fr-CA" sz="1400" dirty="0"/>
                        <a:t>%</a:t>
                      </a:r>
                      <a:endParaRPr lang="fr-FR" sz="1400" dirty="0">
                        <a:solidFill>
                          <a:schemeClr val="tx1">
                            <a:lumMod val="65000"/>
                            <a:lumOff val="35000"/>
                          </a:schemeClr>
                        </a:solidFill>
                        <a:latin typeface="Arial"/>
                        <a:ea typeface="Times New Roman"/>
                        <a:cs typeface="Times New Roman"/>
                      </a:endParaRPr>
                    </a:p>
                  </a:txBody>
                  <a:tcPr marL="44450" marR="44450" marT="0" marB="0" anchor="ctr">
                    <a:solidFill>
                      <a:schemeClr val="tx1"/>
                    </a:solidFill>
                  </a:tcPr>
                </a:tc>
              </a:tr>
              <a:tr h="247060">
                <a:tc>
                  <a:txBody>
                    <a:bodyPr/>
                    <a:lstStyle/>
                    <a:p>
                      <a:pPr>
                        <a:spcAft>
                          <a:spcPts val="0"/>
                        </a:spcAft>
                      </a:pPr>
                      <a:r>
                        <a:rPr lang="fr-FR" sz="1400" dirty="0" smtClean="0"/>
                        <a:t>Nés au Canada – non Autochtones</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c>
                  <a:txBody>
                    <a:bodyPr/>
                    <a:lstStyle/>
                    <a:p>
                      <a:pPr algn="ctr">
                        <a:spcBef>
                          <a:spcPts val="200"/>
                        </a:spcBef>
                        <a:spcAft>
                          <a:spcPts val="0"/>
                        </a:spcAft>
                      </a:pPr>
                      <a:r>
                        <a:rPr lang="fr-CA" sz="1400" dirty="0" smtClean="0">
                          <a:solidFill>
                            <a:schemeClr val="lt1"/>
                          </a:solidFill>
                          <a:latin typeface="+mn-lt"/>
                          <a:ea typeface="+mn-ea"/>
                          <a:cs typeface="+mn-cs"/>
                        </a:rPr>
                        <a:t>2</a:t>
                      </a:r>
                      <a:r>
                        <a:rPr lang="fr-CA" sz="1400" baseline="0" dirty="0" smtClean="0">
                          <a:solidFill>
                            <a:schemeClr val="lt1"/>
                          </a:solidFill>
                          <a:latin typeface="+mn-lt"/>
                          <a:ea typeface="+mn-ea"/>
                          <a:cs typeface="+mn-cs"/>
                        </a:rPr>
                        <a:t> 675</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c>
                  <a:txBody>
                    <a:bodyPr/>
                    <a:lstStyle/>
                    <a:p>
                      <a:pPr algn="ctr">
                        <a:spcAft>
                          <a:spcPts val="0"/>
                        </a:spcAft>
                      </a:pPr>
                      <a:r>
                        <a:rPr lang="fr-CA" sz="1400" dirty="0" smtClean="0"/>
                        <a:t>83,7</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r>
              <a:tr h="247060">
                <a:tc>
                  <a:txBody>
                    <a:bodyPr/>
                    <a:lstStyle/>
                    <a:p>
                      <a:pPr>
                        <a:spcAft>
                          <a:spcPts val="0"/>
                        </a:spcAft>
                      </a:pPr>
                      <a:r>
                        <a:rPr lang="fr-CA" sz="1400" dirty="0" smtClean="0"/>
                        <a:t>Nés au Canada – Autochtones</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c>
                  <a:txBody>
                    <a:bodyPr/>
                    <a:lstStyle/>
                    <a:p>
                      <a:pPr algn="ctr">
                        <a:spcBef>
                          <a:spcPts val="200"/>
                        </a:spcBef>
                        <a:spcAft>
                          <a:spcPts val="0"/>
                        </a:spcAft>
                      </a:pPr>
                      <a:r>
                        <a:rPr lang="fr-CA" sz="1400" dirty="0" smtClean="0">
                          <a:solidFill>
                            <a:schemeClr val="lt1"/>
                          </a:solidFill>
                          <a:latin typeface="+mn-lt"/>
                          <a:ea typeface="+mn-ea"/>
                          <a:cs typeface="+mn-cs"/>
                        </a:rPr>
                        <a:t>391</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c>
                  <a:txBody>
                    <a:bodyPr/>
                    <a:lstStyle/>
                    <a:p>
                      <a:pPr algn="ctr">
                        <a:spcAft>
                          <a:spcPts val="0"/>
                        </a:spcAft>
                      </a:pPr>
                      <a:r>
                        <a:rPr lang="fr-CA" sz="1400" dirty="0" smtClean="0"/>
                        <a:t>12,2</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r>
              <a:tr h="247060">
                <a:tc>
                  <a:txBody>
                    <a:bodyPr/>
                    <a:lstStyle/>
                    <a:p>
                      <a:pPr>
                        <a:spcAft>
                          <a:spcPts val="0"/>
                        </a:spcAft>
                      </a:pPr>
                      <a:r>
                        <a:rPr lang="fr-CA" sz="1400" dirty="0" smtClean="0"/>
                        <a:t>Nés ailleurs qu’au Canada</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c>
                  <a:txBody>
                    <a:bodyPr/>
                    <a:lstStyle/>
                    <a:p>
                      <a:pPr algn="ctr">
                        <a:spcAft>
                          <a:spcPts val="0"/>
                        </a:spcAft>
                      </a:pPr>
                      <a:r>
                        <a:rPr lang="fr-CA" sz="1400" dirty="0" smtClean="0">
                          <a:solidFill>
                            <a:schemeClr val="lt1"/>
                          </a:solidFill>
                          <a:latin typeface="+mn-lt"/>
                          <a:ea typeface="+mn-ea"/>
                          <a:cs typeface="+mn-cs"/>
                        </a:rPr>
                        <a:t>131</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c>
                  <a:txBody>
                    <a:bodyPr/>
                    <a:lstStyle/>
                    <a:p>
                      <a:pPr algn="ctr">
                        <a:spcAft>
                          <a:spcPts val="0"/>
                        </a:spcAft>
                      </a:pPr>
                      <a:r>
                        <a:rPr lang="fr-CA" sz="1400" dirty="0" smtClean="0"/>
                        <a:t>4,1</a:t>
                      </a:r>
                      <a:endParaRPr lang="fr-FR" sz="1400" dirty="0">
                        <a:solidFill>
                          <a:schemeClr val="tx1">
                            <a:lumMod val="65000"/>
                            <a:lumOff val="35000"/>
                          </a:schemeClr>
                        </a:solidFill>
                        <a:latin typeface="Arial"/>
                        <a:ea typeface="Times New Roman"/>
                        <a:cs typeface="Times New Roman"/>
                      </a:endParaRPr>
                    </a:p>
                  </a:txBody>
                  <a:tcPr marL="44450" marR="44450" marT="36195" marB="36195" anchor="ctr"/>
                </a:tc>
              </a:tr>
            </a:tbl>
          </a:graphicData>
        </a:graphic>
      </p:graphicFrame>
      <p:sp>
        <p:nvSpPr>
          <p:cNvPr id="12" name="ZoneTexte 11"/>
          <p:cNvSpPr txBox="1"/>
          <p:nvPr/>
        </p:nvSpPr>
        <p:spPr>
          <a:xfrm>
            <a:off x="218609" y="1604432"/>
            <a:ext cx="3578672" cy="430887"/>
          </a:xfrm>
          <a:prstGeom prst="rect">
            <a:avLst/>
          </a:prstGeom>
          <a:noFill/>
        </p:spPr>
        <p:txBody>
          <a:bodyPr wrap="none" rtlCol="0">
            <a:spAutoFit/>
          </a:bodyPr>
          <a:lstStyle/>
          <a:p>
            <a:r>
              <a:rPr lang="fr-FR" sz="2200" dirty="0">
                <a:solidFill>
                  <a:schemeClr val="tx1">
                    <a:lumMod val="65000"/>
                    <a:lumOff val="35000"/>
                  </a:schemeClr>
                </a:solidFill>
                <a:latin typeface="+mn-lt"/>
              </a:rPr>
              <a:t>Pays de naissance, </a:t>
            </a:r>
            <a:r>
              <a:rPr lang="fr-FR" sz="2200" dirty="0" smtClean="0">
                <a:solidFill>
                  <a:schemeClr val="tx1">
                    <a:lumMod val="65000"/>
                    <a:lumOff val="35000"/>
                  </a:schemeClr>
                </a:solidFill>
                <a:latin typeface="+mn-lt"/>
              </a:rPr>
              <a:t>2011-2017</a:t>
            </a:r>
            <a:endParaRPr lang="fr-FR" sz="2200" dirty="0">
              <a:solidFill>
                <a:schemeClr val="tx1">
                  <a:lumMod val="65000"/>
                  <a:lumOff val="35000"/>
                </a:schemeClr>
              </a:solidFill>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CA" dirty="0" smtClean="0"/>
              <a:t>Drogues consommées et partage de matériel</a:t>
            </a:r>
            <a:endParaRPr lang="fr-CA" dirty="0"/>
          </a:p>
        </p:txBody>
      </p:sp>
      <p:sp>
        <p:nvSpPr>
          <p:cNvPr id="4" name="Espace réservé du numéro de diapositive 3"/>
          <p:cNvSpPr>
            <a:spLocks noGrp="1"/>
          </p:cNvSpPr>
          <p:nvPr>
            <p:ph type="sldNum" sz="quarter" idx="4294967295"/>
          </p:nvPr>
        </p:nvSpPr>
        <p:spPr>
          <a:xfrm>
            <a:off x="0" y="6519863"/>
            <a:ext cx="442913" cy="365125"/>
          </a:xfrm>
        </p:spPr>
        <p:txBody>
          <a:bodyPr/>
          <a:lstStyle/>
          <a:p>
            <a:pPr>
              <a:defRPr/>
            </a:pPr>
            <a:fld id="{08763B0D-2EF7-4B88-BF2F-BBB0F80E0F0D}" type="slidenum">
              <a:rPr lang="fr-CA" smtClean="0"/>
              <a:pPr>
                <a:defRPr/>
              </a:pPr>
              <a:t>7</a:t>
            </a:fld>
            <a:endParaRPr lang="fr-CA"/>
          </a:p>
        </p:txBody>
      </p:sp>
    </p:spTree>
    <p:extLst>
      <p:ext uri="{BB962C8B-B14F-4D97-AF65-F5344CB8AC3E}">
        <p14:creationId xmlns:p14="http://schemas.microsoft.com/office/powerpoint/2010/main" val="1582857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pPr lvl="0"/>
            <a:r>
              <a:rPr lang="fr-CA" sz="3600" dirty="0" smtClean="0"/>
              <a:t>Drogues injectées au moins une fois dans les </a:t>
            </a:r>
            <a:r>
              <a:rPr lang="fr-CA" sz="3600" dirty="0"/>
              <a:t>6</a:t>
            </a:r>
            <a:r>
              <a:rPr lang="fr-CA" sz="3600" dirty="0" smtClean="0"/>
              <a:t> derniers mois - 2009-2017</a:t>
            </a:r>
            <a:endParaRPr lang="fr-FR" sz="3200" dirty="0"/>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129453736"/>
              </p:ext>
            </p:extLst>
          </p:nvPr>
        </p:nvGraphicFramePr>
        <p:xfrm>
          <a:off x="323528" y="1684556"/>
          <a:ext cx="4906888" cy="4120708"/>
        </p:xfrm>
        <a:graphic>
          <a:graphicData uri="http://schemas.openxmlformats.org/drawingml/2006/chart">
            <c:chart xmlns:c="http://schemas.openxmlformats.org/drawingml/2006/chart" xmlns:r="http://schemas.openxmlformats.org/officeDocument/2006/relationships" r:id="rId3"/>
          </a:graphicData>
        </a:graphic>
      </p:graphicFrame>
      <p:sp>
        <p:nvSpPr>
          <p:cNvPr id="2" name="Espace réservé du numéro de diapositive 1"/>
          <p:cNvSpPr>
            <a:spLocks noGrp="1"/>
          </p:cNvSpPr>
          <p:nvPr>
            <p:ph type="sldNum" sz="quarter" idx="12"/>
          </p:nvPr>
        </p:nvSpPr>
        <p:spPr/>
        <p:txBody>
          <a:bodyPr/>
          <a:lstStyle/>
          <a:p>
            <a:pPr>
              <a:defRPr/>
            </a:pPr>
            <a:fld id="{A2862947-D4D5-429D-8321-CECBC935AE3B}" type="slidenum">
              <a:rPr lang="fr-CA" sz="1400" b="1" smtClean="0">
                <a:solidFill>
                  <a:schemeClr val="tx1"/>
                </a:solidFill>
                <a:latin typeface="HelveticaNeueLT Std Lt" pitchFamily="34" charset="0"/>
              </a:rPr>
              <a:pPr>
                <a:defRPr/>
              </a:pPr>
              <a:t>8</a:t>
            </a:fld>
            <a:endParaRPr lang="fr-CA" sz="1400" b="1" dirty="0">
              <a:solidFill>
                <a:schemeClr val="tx1"/>
              </a:solidFill>
              <a:latin typeface="HelveticaNeueLT Std Lt" pitchFamily="34" charset="0"/>
            </a:endParaRPr>
          </a:p>
        </p:txBody>
      </p:sp>
      <p:sp>
        <p:nvSpPr>
          <p:cNvPr id="6" name="Rectangle 5"/>
          <p:cNvSpPr/>
          <p:nvPr/>
        </p:nvSpPr>
        <p:spPr>
          <a:xfrm>
            <a:off x="2033972" y="5635682"/>
            <a:ext cx="5076056" cy="1107996"/>
          </a:xfrm>
          <a:prstGeom prst="rect">
            <a:avLst/>
          </a:prstGeom>
        </p:spPr>
        <p:txBody>
          <a:bodyPr wrap="square">
            <a:spAutoFit/>
          </a:bodyPr>
          <a:lstStyle/>
          <a:p>
            <a:pPr algn="just">
              <a:spcBef>
                <a:spcPts val="0"/>
              </a:spcBef>
            </a:pPr>
            <a:r>
              <a:rPr lang="fr-CA" dirty="0" smtClean="0">
                <a:solidFill>
                  <a:schemeClr val="tx1">
                    <a:lumMod val="65000"/>
                    <a:lumOff val="35000"/>
                  </a:schemeClr>
                </a:solidFill>
                <a:latin typeface="HelveticaNeueLT Std Lt" panose="020B0403020202020204" pitchFamily="34" charset="0"/>
              </a:rPr>
              <a:t>6 derniers mois, dernière visite</a:t>
            </a:r>
          </a:p>
          <a:p>
            <a:pPr>
              <a:spcBef>
                <a:spcPts val="0"/>
              </a:spcBef>
            </a:pPr>
            <a:r>
              <a:rPr lang="fr-CA" sz="1200" baseline="30000" dirty="0" smtClean="0">
                <a:solidFill>
                  <a:schemeClr val="tx1">
                    <a:lumMod val="65000"/>
                    <a:lumOff val="35000"/>
                  </a:schemeClr>
                </a:solidFill>
                <a:latin typeface="HelveticaNeueLT Std Lt" panose="020B0403020202020204" pitchFamily="34" charset="0"/>
              </a:rPr>
              <a:t>1</a:t>
            </a:r>
            <a:r>
              <a:rPr lang="fr-CA" sz="1200" dirty="0" smtClean="0">
                <a:solidFill>
                  <a:schemeClr val="tx1">
                    <a:lumMod val="65000"/>
                    <a:lumOff val="35000"/>
                  </a:schemeClr>
                </a:solidFill>
                <a:latin typeface="HelveticaNeueLT Std Lt" panose="020B0403020202020204" pitchFamily="34" charset="0"/>
              </a:rPr>
              <a:t> Les questions sont posées séparément pour plusieurs médicaments prescrits et pour les substances non prescrites. Les résultats sont donc présentés en combinant les médicaments opioïdes prescrits et non prescrits de deux questions différentes, lorsqu’applicable.</a:t>
            </a:r>
            <a:endParaRPr lang="fr-FR" sz="1200" dirty="0">
              <a:solidFill>
                <a:schemeClr val="tx1">
                  <a:lumMod val="65000"/>
                  <a:lumOff val="35000"/>
                </a:schemeClr>
              </a:solidFill>
              <a:latin typeface="HelveticaNeueLT Std Lt" panose="020B0403020202020204" pitchFamily="34" charset="0"/>
            </a:endParaRPr>
          </a:p>
        </p:txBody>
      </p:sp>
      <p:sp>
        <p:nvSpPr>
          <p:cNvPr id="9" name="ZoneTexte 8"/>
          <p:cNvSpPr txBox="1"/>
          <p:nvPr/>
        </p:nvSpPr>
        <p:spPr>
          <a:xfrm>
            <a:off x="6012160" y="2163054"/>
            <a:ext cx="2808312" cy="3123932"/>
          </a:xfrm>
          <a:prstGeom prst="rect">
            <a:avLst/>
          </a:prstGeom>
          <a:noFill/>
        </p:spPr>
        <p:txBody>
          <a:bodyPr wrap="square" rtlCol="0">
            <a:spAutoFit/>
          </a:bodyPr>
          <a:lstStyle/>
          <a:p>
            <a:r>
              <a:rPr lang="fr-FR" sz="1200" b="1" dirty="0" smtClean="0">
                <a:solidFill>
                  <a:schemeClr val="tx1">
                    <a:lumMod val="65000"/>
                    <a:lumOff val="35000"/>
                  </a:schemeClr>
                </a:solidFill>
                <a:latin typeface="HelveticaNeueLT Std Lt" panose="020B0403020202020204" pitchFamily="34" charset="0"/>
              </a:rPr>
              <a:t>Médicaments opioïdes </a:t>
            </a:r>
          </a:p>
          <a:p>
            <a:r>
              <a:rPr lang="fr-FR" sz="1200" b="1" dirty="0" smtClean="0">
                <a:solidFill>
                  <a:schemeClr val="tx1">
                    <a:lumMod val="65000"/>
                    <a:lumOff val="35000"/>
                  </a:schemeClr>
                </a:solidFill>
                <a:latin typeface="HelveticaNeueLT Std Lt" panose="020B0403020202020204" pitchFamily="34" charset="0"/>
              </a:rPr>
              <a:t>(</a:t>
            </a:r>
            <a:r>
              <a:rPr lang="fr-FR" sz="1200" b="1" baseline="30000" dirty="0" smtClean="0">
                <a:solidFill>
                  <a:schemeClr val="tx1">
                    <a:lumMod val="65000"/>
                    <a:lumOff val="35000"/>
                  </a:schemeClr>
                </a:solidFill>
                <a:latin typeface="HelveticaNeueLT Std Lt" panose="020B0403020202020204" pitchFamily="34" charset="0"/>
              </a:rPr>
              <a:t>1</a:t>
            </a:r>
            <a:r>
              <a:rPr lang="fr-FR" sz="1200" b="1" dirty="0" smtClean="0">
                <a:solidFill>
                  <a:schemeClr val="tx1">
                    <a:lumMod val="65000"/>
                    <a:lumOff val="35000"/>
                  </a:schemeClr>
                </a:solidFill>
                <a:latin typeface="HelveticaNeueLT Std Lt" panose="020B0403020202020204" pitchFamily="34" charset="0"/>
              </a:rPr>
              <a:t> prescrits ou non): </a:t>
            </a:r>
          </a:p>
          <a:p>
            <a:pPr>
              <a:buFont typeface="Arial" pitchFamily="34" charset="0"/>
              <a:buChar char="•"/>
            </a:pPr>
            <a:r>
              <a:rPr lang="fr-FR" sz="1200" dirty="0" err="1" smtClean="0">
                <a:solidFill>
                  <a:schemeClr val="tx1">
                    <a:lumMod val="65000"/>
                    <a:lumOff val="35000"/>
                  </a:schemeClr>
                </a:solidFill>
                <a:latin typeface="HelveticaNeueLT Std Lt" panose="020B0403020202020204" pitchFamily="34" charset="0"/>
              </a:rPr>
              <a:t>Dilaudid</a:t>
            </a:r>
            <a:endParaRPr lang="fr-FR" sz="1200" dirty="0" smtClean="0">
              <a:solidFill>
                <a:schemeClr val="tx1">
                  <a:lumMod val="65000"/>
                  <a:lumOff val="35000"/>
                </a:schemeClr>
              </a:solidFill>
              <a:latin typeface="HelveticaNeueLT Std Lt" panose="020B0403020202020204" pitchFamily="34" charset="0"/>
            </a:endParaRPr>
          </a:p>
          <a:p>
            <a:pPr>
              <a:buFont typeface="Arial" pitchFamily="34" charset="0"/>
              <a:buChar char="•"/>
            </a:pPr>
            <a:r>
              <a:rPr lang="fr-FR" sz="1200" dirty="0" smtClean="0">
                <a:solidFill>
                  <a:schemeClr val="tx1">
                    <a:lumMod val="65000"/>
                    <a:lumOff val="35000"/>
                  </a:schemeClr>
                </a:solidFill>
                <a:latin typeface="HelveticaNeueLT Std Lt" panose="020B0403020202020204" pitchFamily="34" charset="0"/>
              </a:rPr>
              <a:t>méthadone</a:t>
            </a:r>
          </a:p>
          <a:p>
            <a:pPr>
              <a:buFont typeface="Arial" pitchFamily="34" charset="0"/>
              <a:buChar char="•"/>
            </a:pPr>
            <a:r>
              <a:rPr lang="fr-FR" sz="1200" dirty="0" smtClean="0">
                <a:solidFill>
                  <a:schemeClr val="tx1">
                    <a:lumMod val="65000"/>
                    <a:lumOff val="35000"/>
                  </a:schemeClr>
                </a:solidFill>
                <a:latin typeface="HelveticaNeueLT Std Lt" panose="020B0403020202020204" pitchFamily="34" charset="0"/>
              </a:rPr>
              <a:t>morphine</a:t>
            </a:r>
          </a:p>
          <a:p>
            <a:pPr>
              <a:buFont typeface="Arial" pitchFamily="34" charset="0"/>
              <a:buChar char="•"/>
            </a:pPr>
            <a:r>
              <a:rPr lang="fr-FR" sz="1200" dirty="0" err="1" smtClean="0">
                <a:solidFill>
                  <a:schemeClr val="tx1">
                    <a:lumMod val="65000"/>
                    <a:lumOff val="35000"/>
                  </a:schemeClr>
                </a:solidFill>
                <a:latin typeface="HelveticaNeueLT Std Lt" panose="020B0403020202020204" pitchFamily="34" charset="0"/>
              </a:rPr>
              <a:t>suboxone</a:t>
            </a:r>
            <a:r>
              <a:rPr lang="fr-FR" sz="1200" dirty="0" smtClean="0">
                <a:solidFill>
                  <a:schemeClr val="tx1">
                    <a:lumMod val="65000"/>
                    <a:lumOff val="35000"/>
                  </a:schemeClr>
                </a:solidFill>
                <a:latin typeface="HelveticaNeueLT Std Lt" panose="020B0403020202020204" pitchFamily="34" charset="0"/>
              </a:rPr>
              <a:t> </a:t>
            </a:r>
          </a:p>
          <a:p>
            <a:pPr>
              <a:buFont typeface="Arial" pitchFamily="34" charset="0"/>
              <a:buChar char="•"/>
            </a:pPr>
            <a:r>
              <a:rPr lang="fr-FR" sz="1200" dirty="0" err="1" smtClean="0">
                <a:solidFill>
                  <a:schemeClr val="tx1">
                    <a:lumMod val="65000"/>
                    <a:lumOff val="35000"/>
                  </a:schemeClr>
                </a:solidFill>
                <a:latin typeface="HelveticaNeueLT Std Lt" panose="020B0403020202020204" pitchFamily="34" charset="0"/>
              </a:rPr>
              <a:t>oxycodone</a:t>
            </a:r>
            <a:r>
              <a:rPr lang="fr-FR" sz="1200" dirty="0" smtClean="0">
                <a:solidFill>
                  <a:schemeClr val="tx1">
                    <a:lumMod val="65000"/>
                    <a:lumOff val="35000"/>
                  </a:schemeClr>
                </a:solidFill>
                <a:latin typeface="HelveticaNeueLT Std Lt" panose="020B0403020202020204" pitchFamily="34" charset="0"/>
              </a:rPr>
              <a:t>/</a:t>
            </a:r>
            <a:r>
              <a:rPr lang="fr-FR" sz="1200" dirty="0" err="1" smtClean="0">
                <a:solidFill>
                  <a:schemeClr val="tx1">
                    <a:lumMod val="65000"/>
                    <a:lumOff val="35000"/>
                  </a:schemeClr>
                </a:solidFill>
                <a:latin typeface="HelveticaNeueLT Std Lt" panose="020B0403020202020204" pitchFamily="34" charset="0"/>
              </a:rPr>
              <a:t>oxycontin</a:t>
            </a:r>
            <a:r>
              <a:rPr lang="fr-FR" sz="1200" dirty="0" smtClean="0">
                <a:solidFill>
                  <a:schemeClr val="tx1">
                    <a:lumMod val="65000"/>
                    <a:lumOff val="35000"/>
                  </a:schemeClr>
                </a:solidFill>
                <a:latin typeface="HelveticaNeueLT Std Lt" panose="020B0403020202020204" pitchFamily="34" charset="0"/>
              </a:rPr>
              <a:t> </a:t>
            </a:r>
          </a:p>
          <a:p>
            <a:pPr>
              <a:spcAft>
                <a:spcPts val="600"/>
              </a:spcAft>
              <a:buFont typeface="Arial" pitchFamily="34" charset="0"/>
              <a:buChar char="•"/>
            </a:pPr>
            <a:r>
              <a:rPr lang="fr-FR" sz="1200" dirty="0" err="1" smtClean="0">
                <a:solidFill>
                  <a:schemeClr val="tx1">
                    <a:lumMod val="65000"/>
                    <a:lumOff val="35000"/>
                  </a:schemeClr>
                </a:solidFill>
                <a:latin typeface="HelveticaNeueLT Std Lt" panose="020B0403020202020204" pitchFamily="34" charset="0"/>
              </a:rPr>
              <a:t>Hydromorph</a:t>
            </a:r>
            <a:r>
              <a:rPr lang="fr-FR" sz="1200" dirty="0" smtClean="0">
                <a:solidFill>
                  <a:schemeClr val="tx1">
                    <a:lumMod val="65000"/>
                    <a:lumOff val="35000"/>
                  </a:schemeClr>
                </a:solidFill>
                <a:latin typeface="HelveticaNeueLT Std Lt" panose="020B0403020202020204" pitchFamily="34" charset="0"/>
              </a:rPr>
              <a:t>-</a:t>
            </a:r>
            <a:r>
              <a:rPr lang="fr-FR" sz="1200" dirty="0" err="1" smtClean="0">
                <a:solidFill>
                  <a:schemeClr val="tx1">
                    <a:lumMod val="65000"/>
                    <a:lumOff val="35000"/>
                  </a:schemeClr>
                </a:solidFill>
                <a:latin typeface="HelveticaNeueLT Std Lt" panose="020B0403020202020204" pitchFamily="34" charset="0"/>
              </a:rPr>
              <a:t>Contin</a:t>
            </a:r>
            <a:r>
              <a:rPr lang="fr-FR" sz="1200" dirty="0" smtClean="0">
                <a:solidFill>
                  <a:schemeClr val="tx1">
                    <a:lumMod val="65000"/>
                    <a:lumOff val="35000"/>
                  </a:schemeClr>
                </a:solidFill>
                <a:latin typeface="HelveticaNeueLT Std Lt" panose="020B0403020202020204" pitchFamily="34" charset="0"/>
              </a:rPr>
              <a:t> </a:t>
            </a:r>
          </a:p>
          <a:p>
            <a:r>
              <a:rPr lang="fr-FR" sz="1200" b="1" dirty="0" smtClean="0">
                <a:solidFill>
                  <a:schemeClr val="tx1">
                    <a:lumMod val="65000"/>
                    <a:lumOff val="35000"/>
                  </a:schemeClr>
                </a:solidFill>
                <a:latin typeface="HelveticaNeueLT Std Lt" panose="020B0403020202020204" pitchFamily="34" charset="0"/>
              </a:rPr>
              <a:t>Médicaments opioïdes </a:t>
            </a:r>
          </a:p>
          <a:p>
            <a:r>
              <a:rPr lang="fr-FR" sz="1200" b="1" dirty="0" smtClean="0">
                <a:solidFill>
                  <a:schemeClr val="tx1">
                    <a:lumMod val="65000"/>
                    <a:lumOff val="35000"/>
                  </a:schemeClr>
                </a:solidFill>
                <a:latin typeface="HelveticaNeueLT Std Lt" panose="020B0403020202020204" pitchFamily="34" charset="0"/>
              </a:rPr>
              <a:t>(</a:t>
            </a:r>
            <a:r>
              <a:rPr lang="fr-FR" sz="1200" b="1" baseline="30000" dirty="0" smtClean="0">
                <a:solidFill>
                  <a:schemeClr val="tx1">
                    <a:lumMod val="65000"/>
                    <a:lumOff val="35000"/>
                  </a:schemeClr>
                </a:solidFill>
                <a:latin typeface="HelveticaNeueLT Std Lt" panose="020B0403020202020204" pitchFamily="34" charset="0"/>
              </a:rPr>
              <a:t>1  </a:t>
            </a:r>
            <a:r>
              <a:rPr lang="fr-FR" sz="1200" b="1" dirty="0" smtClean="0">
                <a:solidFill>
                  <a:schemeClr val="tx1">
                    <a:lumMod val="65000"/>
                    <a:lumOff val="35000"/>
                  </a:schemeClr>
                </a:solidFill>
                <a:latin typeface="HelveticaNeueLT Std Lt" panose="020B0403020202020204" pitchFamily="34" charset="0"/>
              </a:rPr>
              <a:t>non prescrits</a:t>
            </a:r>
            <a:r>
              <a:rPr lang="fr-FR" sz="1200" b="1" dirty="0" smtClean="0">
                <a:solidFill>
                  <a:schemeClr val="tx1">
                    <a:lumMod val="65000"/>
                    <a:lumOff val="35000"/>
                  </a:schemeClr>
                </a:solidFill>
                <a:latin typeface="HelveticaNeueLT Std Lt" panose="020B0403020202020204" pitchFamily="34" charset="0"/>
              </a:rPr>
              <a:t>) : </a:t>
            </a:r>
            <a:endParaRPr lang="fr-FR" sz="1200" b="1" dirty="0" smtClean="0">
              <a:solidFill>
                <a:schemeClr val="tx1">
                  <a:lumMod val="65000"/>
                  <a:lumOff val="35000"/>
                </a:schemeClr>
              </a:solidFill>
              <a:latin typeface="HelveticaNeueLT Std Lt" panose="020B0403020202020204" pitchFamily="34" charset="0"/>
            </a:endParaRPr>
          </a:p>
          <a:p>
            <a:pPr>
              <a:buFont typeface="Arial" pitchFamily="34" charset="0"/>
              <a:buChar char="•"/>
            </a:pPr>
            <a:r>
              <a:rPr lang="fr-FR" sz="1200" dirty="0" err="1" smtClean="0">
                <a:solidFill>
                  <a:schemeClr val="tx1">
                    <a:lumMod val="65000"/>
                    <a:lumOff val="35000"/>
                  </a:schemeClr>
                </a:solidFill>
                <a:latin typeface="HelveticaNeueLT Std Lt" panose="020B0403020202020204" pitchFamily="34" charset="0"/>
              </a:rPr>
              <a:t>fentanyl</a:t>
            </a:r>
            <a:endParaRPr lang="fr-FR" sz="1200" dirty="0" smtClean="0">
              <a:solidFill>
                <a:schemeClr val="tx1">
                  <a:lumMod val="65000"/>
                  <a:lumOff val="35000"/>
                </a:schemeClr>
              </a:solidFill>
              <a:latin typeface="HelveticaNeueLT Std Lt" panose="020B0403020202020204" pitchFamily="34" charset="0"/>
            </a:endParaRPr>
          </a:p>
          <a:p>
            <a:pPr>
              <a:buFont typeface="Arial" pitchFamily="34" charset="0"/>
              <a:buChar char="•"/>
            </a:pPr>
            <a:r>
              <a:rPr lang="fr-FR" sz="1200" dirty="0" err="1" smtClean="0">
                <a:solidFill>
                  <a:schemeClr val="tx1">
                    <a:lumMod val="65000"/>
                    <a:lumOff val="35000"/>
                  </a:schemeClr>
                </a:solidFill>
                <a:latin typeface="HelveticaNeueLT Std Lt" panose="020B0403020202020204" pitchFamily="34" charset="0"/>
              </a:rPr>
              <a:t>demerol</a:t>
            </a:r>
            <a:endParaRPr lang="fr-FR" sz="1200" dirty="0" smtClean="0">
              <a:solidFill>
                <a:schemeClr val="tx1">
                  <a:lumMod val="65000"/>
                  <a:lumOff val="35000"/>
                </a:schemeClr>
              </a:solidFill>
              <a:latin typeface="HelveticaNeueLT Std Lt" panose="020B0403020202020204" pitchFamily="34" charset="0"/>
            </a:endParaRPr>
          </a:p>
          <a:p>
            <a:pPr>
              <a:buFont typeface="Arial" pitchFamily="34" charset="0"/>
              <a:buChar char="•"/>
            </a:pPr>
            <a:r>
              <a:rPr lang="fr-FR" sz="1200" dirty="0" smtClean="0">
                <a:solidFill>
                  <a:schemeClr val="tx1">
                    <a:lumMod val="65000"/>
                    <a:lumOff val="35000"/>
                  </a:schemeClr>
                </a:solidFill>
                <a:latin typeface="HelveticaNeueLT Std Lt" panose="020B0403020202020204" pitchFamily="34" charset="0"/>
              </a:rPr>
              <a:t>codéine</a:t>
            </a:r>
          </a:p>
          <a:p>
            <a:pPr>
              <a:buFont typeface="Arial" pitchFamily="34" charset="0"/>
              <a:buChar char="•"/>
            </a:pPr>
            <a:r>
              <a:rPr lang="fr-FR" sz="1200" dirty="0" err="1" smtClean="0">
                <a:solidFill>
                  <a:schemeClr val="tx1">
                    <a:lumMod val="65000"/>
                    <a:lumOff val="35000"/>
                  </a:schemeClr>
                </a:solidFill>
                <a:latin typeface="HelveticaNeueLT Std Lt" panose="020B0403020202020204" pitchFamily="34" charset="0"/>
              </a:rPr>
              <a:t>OxyNEO</a:t>
            </a:r>
            <a:endParaRPr lang="fr-FR" sz="1200" dirty="0" smtClean="0">
              <a:solidFill>
                <a:schemeClr val="tx1">
                  <a:lumMod val="65000"/>
                  <a:lumOff val="35000"/>
                </a:schemeClr>
              </a:solidFill>
              <a:latin typeface="HelveticaNeueLT Std Lt" panose="020B0403020202020204" pitchFamily="34" charset="0"/>
            </a:endParaRPr>
          </a:p>
          <a:p>
            <a:pPr>
              <a:buFont typeface="Arial" pitchFamily="34" charset="0"/>
              <a:buChar char="•"/>
            </a:pPr>
            <a:r>
              <a:rPr lang="fr-FR" sz="1200" dirty="0" smtClean="0">
                <a:solidFill>
                  <a:schemeClr val="tx1">
                    <a:lumMod val="65000"/>
                    <a:lumOff val="35000"/>
                  </a:schemeClr>
                </a:solidFill>
                <a:latin typeface="HelveticaNeueLT Std Lt" panose="020B0403020202020204" pitchFamily="34" charset="0"/>
              </a:rPr>
              <a:t>mélange de cocaïne et d’un médicament opioïde.</a:t>
            </a:r>
            <a:endParaRPr lang="fr-FR" sz="1200" dirty="0">
              <a:solidFill>
                <a:schemeClr val="tx1">
                  <a:lumMod val="65000"/>
                  <a:lumOff val="35000"/>
                </a:schemeClr>
              </a:solidFill>
              <a:latin typeface="HelveticaNeueLT Std Lt" panose="020B0403020202020204" pitchFamily="34" charset="0"/>
            </a:endParaRPr>
          </a:p>
        </p:txBody>
      </p:sp>
    </p:spTree>
    <p:extLst>
      <p:ext uri="{BB962C8B-B14F-4D97-AF65-F5344CB8AC3E}">
        <p14:creationId xmlns:p14="http://schemas.microsoft.com/office/powerpoint/2010/main" val="1375002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CA" dirty="0" smtClean="0"/>
              <a:t>Drogues consommées au moins une fois dans les 6 derniers mois - Tendances 2003-2016</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844052533"/>
              </p:ext>
            </p:extLst>
          </p:nvPr>
        </p:nvGraphicFramePr>
        <p:xfrm>
          <a:off x="251520" y="1628800"/>
          <a:ext cx="8064896" cy="4536504"/>
        </p:xfrm>
        <a:graphic>
          <a:graphicData uri="http://schemas.openxmlformats.org/drawingml/2006/chart">
            <c:chart xmlns:c="http://schemas.openxmlformats.org/drawingml/2006/chart" xmlns:r="http://schemas.openxmlformats.org/officeDocument/2006/relationships" r:id="rId4"/>
          </a:graphicData>
        </a:graphic>
      </p:graphicFrame>
      <p:sp>
        <p:nvSpPr>
          <p:cNvPr id="2" name="Espace réservé du numéro de diapositive 1"/>
          <p:cNvSpPr>
            <a:spLocks noGrp="1"/>
          </p:cNvSpPr>
          <p:nvPr>
            <p:ph type="sldNum" sz="quarter" idx="12"/>
          </p:nvPr>
        </p:nvSpPr>
        <p:spPr/>
        <p:txBody>
          <a:bodyPr/>
          <a:lstStyle/>
          <a:p>
            <a:pPr>
              <a:defRPr/>
            </a:pPr>
            <a:fld id="{A2862947-D4D5-429D-8321-CECBC935AE3B}" type="slidenum">
              <a:rPr lang="fr-CA" smtClean="0"/>
              <a:pPr>
                <a:defRPr/>
              </a:pPr>
              <a:t>9</a:t>
            </a:fld>
            <a:endParaRPr lang="fr-CA"/>
          </a:p>
        </p:txBody>
      </p:sp>
      <p:sp>
        <p:nvSpPr>
          <p:cNvPr id="9" name="Text Box 4"/>
          <p:cNvSpPr txBox="1">
            <a:spLocks noChangeArrowheads="1"/>
          </p:cNvSpPr>
          <p:nvPr>
            <p:custDataLst>
              <p:tags r:id="rId1"/>
            </p:custDataLst>
          </p:nvPr>
        </p:nvSpPr>
        <p:spPr bwMode="auto">
          <a:xfrm>
            <a:off x="539552" y="6211669"/>
            <a:ext cx="7129462" cy="523220"/>
          </a:xfrm>
          <a:prstGeom prst="rect">
            <a:avLst/>
          </a:prstGeom>
          <a:noFill/>
          <a:ln w="9525">
            <a:noFill/>
            <a:miter lim="800000"/>
            <a:headEnd/>
            <a:tailEnd/>
          </a:ln>
        </p:spPr>
        <p:txBody>
          <a:bodyPr>
            <a:spAutoFit/>
          </a:bodyPr>
          <a:lstStyle/>
          <a:p>
            <a:pPr algn="just">
              <a:spcBef>
                <a:spcPts val="0"/>
              </a:spcBef>
            </a:pPr>
            <a:r>
              <a:rPr lang="fr-CA" sz="1400" dirty="0" smtClean="0">
                <a:latin typeface="HelveticaNeueLT Std" pitchFamily="34" charset="0"/>
              </a:rPr>
              <a:t>6 derniers mois, première visite annuelle</a:t>
            </a:r>
          </a:p>
          <a:p>
            <a:pPr algn="just">
              <a:spcBef>
                <a:spcPts val="0"/>
              </a:spcBef>
            </a:pPr>
            <a:r>
              <a:rPr lang="fr-CA" sz="1400" dirty="0" smtClean="0">
                <a:latin typeface="HelveticaNeueLT Std" pitchFamily="34" charset="0"/>
              </a:rPr>
              <a:t>Tests par équations d’estimation généralisées</a:t>
            </a:r>
            <a:endParaRPr lang="fr-CA" sz="1400" dirty="0">
              <a:latin typeface="HelveticaNeueLT Std"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00.xml><?xml version="1.0" encoding="utf-8"?>
<p:tagLst xmlns:a="http://schemas.openxmlformats.org/drawingml/2006/main" xmlns:r="http://schemas.openxmlformats.org/officeDocument/2006/relationships" xmlns:p="http://schemas.openxmlformats.org/presentationml/2006/main">
  <p:tag name="NUM" val="96"/>
</p:tagLst>
</file>

<file path=ppt/tags/tag101.xml><?xml version="1.0" encoding="utf-8"?>
<p:tagLst xmlns:a="http://schemas.openxmlformats.org/drawingml/2006/main" xmlns:r="http://schemas.openxmlformats.org/officeDocument/2006/relationships" xmlns:p="http://schemas.openxmlformats.org/presentationml/2006/main">
  <p:tag name="NUM" val="97"/>
</p:tagLst>
</file>

<file path=ppt/tags/tag102.xml><?xml version="1.0" encoding="utf-8"?>
<p:tagLst xmlns:a="http://schemas.openxmlformats.org/drawingml/2006/main" xmlns:r="http://schemas.openxmlformats.org/officeDocument/2006/relationships" xmlns:p="http://schemas.openxmlformats.org/presentationml/2006/main">
  <p:tag name="NUM" val="98"/>
</p:tagLst>
</file>

<file path=ppt/tags/tag103.xml><?xml version="1.0" encoding="utf-8"?>
<p:tagLst xmlns:a="http://schemas.openxmlformats.org/drawingml/2006/main" xmlns:r="http://schemas.openxmlformats.org/officeDocument/2006/relationships" xmlns:p="http://schemas.openxmlformats.org/presentationml/2006/main">
  <p:tag name="NUM" val="99"/>
</p:tagLst>
</file>

<file path=ppt/tags/tag104.xml><?xml version="1.0" encoding="utf-8"?>
<p:tagLst xmlns:a="http://schemas.openxmlformats.org/drawingml/2006/main" xmlns:r="http://schemas.openxmlformats.org/officeDocument/2006/relationships" xmlns:p="http://schemas.openxmlformats.org/presentationml/2006/main">
  <p:tag name="NUM" val="100"/>
</p:tagLst>
</file>

<file path=ppt/tags/tag105.xml><?xml version="1.0" encoding="utf-8"?>
<p:tagLst xmlns:a="http://schemas.openxmlformats.org/drawingml/2006/main" xmlns:r="http://schemas.openxmlformats.org/officeDocument/2006/relationships" xmlns:p="http://schemas.openxmlformats.org/presentationml/2006/main">
  <p:tag name="NUM" val="101"/>
</p:tagLst>
</file>

<file path=ppt/tags/tag106.xml><?xml version="1.0" encoding="utf-8"?>
<p:tagLst xmlns:a="http://schemas.openxmlformats.org/drawingml/2006/main" xmlns:r="http://schemas.openxmlformats.org/officeDocument/2006/relationships" xmlns:p="http://schemas.openxmlformats.org/presentationml/2006/main">
  <p:tag name="NUM" val="102"/>
</p:tagLst>
</file>

<file path=ppt/tags/tag107.xml><?xml version="1.0" encoding="utf-8"?>
<p:tagLst xmlns:a="http://schemas.openxmlformats.org/drawingml/2006/main" xmlns:r="http://schemas.openxmlformats.org/officeDocument/2006/relationships" xmlns:p="http://schemas.openxmlformats.org/presentationml/2006/main">
  <p:tag name="NUM" val="103"/>
</p:tagLst>
</file>

<file path=ppt/tags/tag108.xml><?xml version="1.0" encoding="utf-8"?>
<p:tagLst xmlns:a="http://schemas.openxmlformats.org/drawingml/2006/main" xmlns:r="http://schemas.openxmlformats.org/officeDocument/2006/relationships" xmlns:p="http://schemas.openxmlformats.org/presentationml/2006/main">
  <p:tag name="NUM" val="104"/>
</p:tagLst>
</file>

<file path=ppt/tags/tag109.xml><?xml version="1.0" encoding="utf-8"?>
<p:tagLst xmlns:a="http://schemas.openxmlformats.org/drawingml/2006/main" xmlns:r="http://schemas.openxmlformats.org/officeDocument/2006/relationships" xmlns:p="http://schemas.openxmlformats.org/presentationml/2006/main">
  <p:tag name="NUM" val="105"/>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10.xml><?xml version="1.0" encoding="utf-8"?>
<p:tagLst xmlns:a="http://schemas.openxmlformats.org/drawingml/2006/main" xmlns:r="http://schemas.openxmlformats.org/officeDocument/2006/relationships" xmlns:p="http://schemas.openxmlformats.org/presentationml/2006/main">
  <p:tag name="NUM" val="106"/>
</p:tagLst>
</file>

<file path=ppt/tags/tag111.xml><?xml version="1.0" encoding="utf-8"?>
<p:tagLst xmlns:a="http://schemas.openxmlformats.org/drawingml/2006/main" xmlns:r="http://schemas.openxmlformats.org/officeDocument/2006/relationships" xmlns:p="http://schemas.openxmlformats.org/presentationml/2006/main">
  <p:tag name="NUM" val="67"/>
</p:tagLst>
</file>

<file path=ppt/tags/tag112.xml><?xml version="1.0" encoding="utf-8"?>
<p:tagLst xmlns:a="http://schemas.openxmlformats.org/drawingml/2006/main" xmlns:r="http://schemas.openxmlformats.org/officeDocument/2006/relationships" xmlns:p="http://schemas.openxmlformats.org/presentationml/2006/main">
  <p:tag name="NUM" val="74"/>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4"/>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7"/>
</p:tagLst>
</file>

<file path=ppt/tags/tag120.xml><?xml version="1.0" encoding="utf-8"?>
<p:tagLst xmlns:a="http://schemas.openxmlformats.org/drawingml/2006/main" xmlns:r="http://schemas.openxmlformats.org/officeDocument/2006/relationships" xmlns:p="http://schemas.openxmlformats.org/presentationml/2006/main">
  <p:tag name="NUM" val="4"/>
</p:tagLst>
</file>

<file path=ppt/tags/tag121.xml><?xml version="1.0" encoding="utf-8"?>
<p:tagLst xmlns:a="http://schemas.openxmlformats.org/drawingml/2006/main" xmlns:r="http://schemas.openxmlformats.org/officeDocument/2006/relationships" xmlns:p="http://schemas.openxmlformats.org/presentationml/2006/main">
  <p:tag name="NUM" val="3"/>
</p:tagLst>
</file>

<file path=ppt/tags/tag122.xml><?xml version="1.0" encoding="utf-8"?>
<p:tagLst xmlns:a="http://schemas.openxmlformats.org/drawingml/2006/main" xmlns:r="http://schemas.openxmlformats.org/officeDocument/2006/relationships" xmlns:p="http://schemas.openxmlformats.org/presentationml/2006/main">
  <p:tag name="NUM" val="4"/>
</p:tagLst>
</file>

<file path=ppt/tags/tag123.xml><?xml version="1.0" encoding="utf-8"?>
<p:tagLst xmlns:a="http://schemas.openxmlformats.org/drawingml/2006/main" xmlns:r="http://schemas.openxmlformats.org/officeDocument/2006/relationships" xmlns:p="http://schemas.openxmlformats.org/presentationml/2006/main">
  <p:tag name="NUM" val="3"/>
</p:tagLst>
</file>

<file path=ppt/tags/tag124.xml><?xml version="1.0" encoding="utf-8"?>
<p:tagLst xmlns:a="http://schemas.openxmlformats.org/drawingml/2006/main" xmlns:r="http://schemas.openxmlformats.org/officeDocument/2006/relationships" xmlns:p="http://schemas.openxmlformats.org/presentationml/2006/main">
  <p:tag name="NUM" val="4"/>
</p:tagLst>
</file>

<file path=ppt/tags/tag125.xml><?xml version="1.0" encoding="utf-8"?>
<p:tagLst xmlns:a="http://schemas.openxmlformats.org/drawingml/2006/main" xmlns:r="http://schemas.openxmlformats.org/officeDocument/2006/relationships" xmlns:p="http://schemas.openxmlformats.org/presentationml/2006/main">
  <p:tag name="NUM" val="5"/>
</p:tagLst>
</file>

<file path=ppt/tags/tag126.xml><?xml version="1.0" encoding="utf-8"?>
<p:tagLst xmlns:a="http://schemas.openxmlformats.org/drawingml/2006/main" xmlns:r="http://schemas.openxmlformats.org/officeDocument/2006/relationships" xmlns:p="http://schemas.openxmlformats.org/presentationml/2006/main">
  <p:tag name="NUM" val="4"/>
</p:tagLst>
</file>

<file path=ppt/tags/tag127.xml><?xml version="1.0" encoding="utf-8"?>
<p:tagLst xmlns:a="http://schemas.openxmlformats.org/drawingml/2006/main" xmlns:r="http://schemas.openxmlformats.org/officeDocument/2006/relationships" xmlns:p="http://schemas.openxmlformats.org/presentationml/2006/main">
  <p:tag name="NUM" val="4"/>
</p:tagLst>
</file>

<file path=ppt/tags/tag128.xml><?xml version="1.0" encoding="utf-8"?>
<p:tagLst xmlns:a="http://schemas.openxmlformats.org/drawingml/2006/main" xmlns:r="http://schemas.openxmlformats.org/officeDocument/2006/relationships" xmlns:p="http://schemas.openxmlformats.org/presentationml/2006/main">
  <p:tag name="NUM" val="4"/>
</p:tagLst>
</file>

<file path=ppt/tags/tag129.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8"/>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4"/>
</p:tagLst>
</file>

<file path=ppt/tags/tag133.xml><?xml version="1.0" encoding="utf-8"?>
<p:tagLst xmlns:a="http://schemas.openxmlformats.org/drawingml/2006/main" xmlns:r="http://schemas.openxmlformats.org/officeDocument/2006/relationships" xmlns:p="http://schemas.openxmlformats.org/presentationml/2006/main">
  <p:tag name="NUM" val="3"/>
</p:tagLst>
</file>

<file path=ppt/tags/tag134.xml><?xml version="1.0" encoding="utf-8"?>
<p:tagLst xmlns:a="http://schemas.openxmlformats.org/drawingml/2006/main" xmlns:r="http://schemas.openxmlformats.org/officeDocument/2006/relationships" xmlns:p="http://schemas.openxmlformats.org/presentationml/2006/main">
  <p:tag name="NUM" val="1"/>
</p:tagLst>
</file>

<file path=ppt/tags/tag135.xml><?xml version="1.0" encoding="utf-8"?>
<p:tagLst xmlns:a="http://schemas.openxmlformats.org/drawingml/2006/main" xmlns:r="http://schemas.openxmlformats.org/officeDocument/2006/relationships" xmlns:p="http://schemas.openxmlformats.org/presentationml/2006/main">
  <p:tag name="NUM" val="2"/>
</p:tagLst>
</file>

<file path=ppt/tags/tag136.xml><?xml version="1.0" encoding="utf-8"?>
<p:tagLst xmlns:a="http://schemas.openxmlformats.org/drawingml/2006/main" xmlns:r="http://schemas.openxmlformats.org/officeDocument/2006/relationships" xmlns:p="http://schemas.openxmlformats.org/presentationml/2006/main">
  <p:tag name="NUM" val="3"/>
</p:tagLst>
</file>

<file path=ppt/tags/tag137.xml><?xml version="1.0" encoding="utf-8"?>
<p:tagLst xmlns:a="http://schemas.openxmlformats.org/drawingml/2006/main" xmlns:r="http://schemas.openxmlformats.org/officeDocument/2006/relationships" xmlns:p="http://schemas.openxmlformats.org/presentationml/2006/main">
  <p:tag name="NUM" val="1"/>
</p:tagLst>
</file>

<file path=ppt/tags/tag138.xml><?xml version="1.0" encoding="utf-8"?>
<p:tagLst xmlns:a="http://schemas.openxmlformats.org/drawingml/2006/main" xmlns:r="http://schemas.openxmlformats.org/officeDocument/2006/relationships" xmlns:p="http://schemas.openxmlformats.org/presentationml/2006/main">
  <p:tag name="NUM" val="2"/>
</p:tagLst>
</file>

<file path=ppt/tags/tag139.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9"/>
</p:tagLst>
</file>

<file path=ppt/tags/tag140.xml><?xml version="1.0" encoding="utf-8"?>
<p:tagLst xmlns:a="http://schemas.openxmlformats.org/drawingml/2006/main" xmlns:r="http://schemas.openxmlformats.org/officeDocument/2006/relationships" xmlns:p="http://schemas.openxmlformats.org/presentationml/2006/main">
  <p:tag name="NUM" val="4"/>
</p:tagLst>
</file>

<file path=ppt/tags/tag141.xml><?xml version="1.0" encoding="utf-8"?>
<p:tagLst xmlns:a="http://schemas.openxmlformats.org/drawingml/2006/main" xmlns:r="http://schemas.openxmlformats.org/officeDocument/2006/relationships" xmlns:p="http://schemas.openxmlformats.org/presentationml/2006/main">
  <p:tag name="NUM" val="5"/>
</p:tagLst>
</file>

<file path=ppt/tags/tag142.xml><?xml version="1.0" encoding="utf-8"?>
<p:tagLst xmlns:a="http://schemas.openxmlformats.org/drawingml/2006/main" xmlns:r="http://schemas.openxmlformats.org/officeDocument/2006/relationships" xmlns:p="http://schemas.openxmlformats.org/presentationml/2006/main">
  <p:tag name="NUM" val="6"/>
</p:tagLst>
</file>

<file path=ppt/tags/tag143.xml><?xml version="1.0" encoding="utf-8"?>
<p:tagLst xmlns:a="http://schemas.openxmlformats.org/drawingml/2006/main" xmlns:r="http://schemas.openxmlformats.org/officeDocument/2006/relationships" xmlns:p="http://schemas.openxmlformats.org/presentationml/2006/main">
  <p:tag name="NUM" val="1"/>
</p:tagLst>
</file>

<file path=ppt/tags/tag144.xml><?xml version="1.0" encoding="utf-8"?>
<p:tagLst xmlns:a="http://schemas.openxmlformats.org/drawingml/2006/main" xmlns:r="http://schemas.openxmlformats.org/officeDocument/2006/relationships" xmlns:p="http://schemas.openxmlformats.org/presentationml/2006/main">
  <p:tag name="NUM" val="2"/>
</p:tagLst>
</file>

<file path=ppt/tags/tag145.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10"/>
</p:tagLst>
</file>

<file path=ppt/tags/tag16.xml><?xml version="1.0" encoding="utf-8"?>
<p:tagLst xmlns:a="http://schemas.openxmlformats.org/drawingml/2006/main" xmlns:r="http://schemas.openxmlformats.org/officeDocument/2006/relationships" xmlns:p="http://schemas.openxmlformats.org/presentationml/2006/main">
  <p:tag name="NUM" val="11"/>
</p:tagLst>
</file>

<file path=ppt/tags/tag17.xml><?xml version="1.0" encoding="utf-8"?>
<p:tagLst xmlns:a="http://schemas.openxmlformats.org/drawingml/2006/main" xmlns:r="http://schemas.openxmlformats.org/officeDocument/2006/relationships" xmlns:p="http://schemas.openxmlformats.org/presentationml/2006/main">
  <p:tag name="NUM" val="12"/>
</p:tagLst>
</file>

<file path=ppt/tags/tag18.xml><?xml version="1.0" encoding="utf-8"?>
<p:tagLst xmlns:a="http://schemas.openxmlformats.org/drawingml/2006/main" xmlns:r="http://schemas.openxmlformats.org/officeDocument/2006/relationships" xmlns:p="http://schemas.openxmlformats.org/presentationml/2006/main">
  <p:tag name="NUM" val="13"/>
</p:tagLst>
</file>

<file path=ppt/tags/tag19.xml><?xml version="1.0" encoding="utf-8"?>
<p:tagLst xmlns:a="http://schemas.openxmlformats.org/drawingml/2006/main" xmlns:r="http://schemas.openxmlformats.org/officeDocument/2006/relationships" xmlns:p="http://schemas.openxmlformats.org/presentationml/2006/main">
  <p:tag name="NUM" val="1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5"/>
</p:tagLst>
</file>

<file path=ppt/tags/tag21.xml><?xml version="1.0" encoding="utf-8"?>
<p:tagLst xmlns:a="http://schemas.openxmlformats.org/drawingml/2006/main" xmlns:r="http://schemas.openxmlformats.org/officeDocument/2006/relationships" xmlns:p="http://schemas.openxmlformats.org/presentationml/2006/main">
  <p:tag name="NUM" val="16"/>
</p:tagLst>
</file>

<file path=ppt/tags/tag22.xml><?xml version="1.0" encoding="utf-8"?>
<p:tagLst xmlns:a="http://schemas.openxmlformats.org/drawingml/2006/main" xmlns:r="http://schemas.openxmlformats.org/officeDocument/2006/relationships" xmlns:p="http://schemas.openxmlformats.org/presentationml/2006/main">
  <p:tag name="NUM" val="17"/>
</p:tagLst>
</file>

<file path=ppt/tags/tag23.xml><?xml version="1.0" encoding="utf-8"?>
<p:tagLst xmlns:a="http://schemas.openxmlformats.org/drawingml/2006/main" xmlns:r="http://schemas.openxmlformats.org/officeDocument/2006/relationships" xmlns:p="http://schemas.openxmlformats.org/presentationml/2006/main">
  <p:tag name="NUM" val="18"/>
</p:tagLst>
</file>

<file path=ppt/tags/tag24.xml><?xml version="1.0" encoding="utf-8"?>
<p:tagLst xmlns:a="http://schemas.openxmlformats.org/drawingml/2006/main" xmlns:r="http://schemas.openxmlformats.org/officeDocument/2006/relationships" xmlns:p="http://schemas.openxmlformats.org/presentationml/2006/main">
  <p:tag name="NUM" val="19"/>
</p:tagLst>
</file>

<file path=ppt/tags/tag25.xml><?xml version="1.0" encoding="utf-8"?>
<p:tagLst xmlns:a="http://schemas.openxmlformats.org/drawingml/2006/main" xmlns:r="http://schemas.openxmlformats.org/officeDocument/2006/relationships" xmlns:p="http://schemas.openxmlformats.org/presentationml/2006/main">
  <p:tag name="NUM" val="20"/>
</p:tagLst>
</file>

<file path=ppt/tags/tag26.xml><?xml version="1.0" encoding="utf-8"?>
<p:tagLst xmlns:a="http://schemas.openxmlformats.org/drawingml/2006/main" xmlns:r="http://schemas.openxmlformats.org/officeDocument/2006/relationships" xmlns:p="http://schemas.openxmlformats.org/presentationml/2006/main">
  <p:tag name="NUM" val="21"/>
</p:tagLst>
</file>

<file path=ppt/tags/tag27.xml><?xml version="1.0" encoding="utf-8"?>
<p:tagLst xmlns:a="http://schemas.openxmlformats.org/drawingml/2006/main" xmlns:r="http://schemas.openxmlformats.org/officeDocument/2006/relationships" xmlns:p="http://schemas.openxmlformats.org/presentationml/2006/main">
  <p:tag name="NUM" val="22"/>
</p:tagLst>
</file>

<file path=ppt/tags/tag28.xml><?xml version="1.0" encoding="utf-8"?>
<p:tagLst xmlns:a="http://schemas.openxmlformats.org/drawingml/2006/main" xmlns:r="http://schemas.openxmlformats.org/officeDocument/2006/relationships" xmlns:p="http://schemas.openxmlformats.org/presentationml/2006/main">
  <p:tag name="NUM" val="23"/>
</p:tagLst>
</file>

<file path=ppt/tags/tag29.xml><?xml version="1.0" encoding="utf-8"?>
<p:tagLst xmlns:a="http://schemas.openxmlformats.org/drawingml/2006/main" xmlns:r="http://schemas.openxmlformats.org/officeDocument/2006/relationships" xmlns:p="http://schemas.openxmlformats.org/presentationml/2006/main">
  <p:tag name="NUM" val="2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5"/>
</p:tagLst>
</file>

<file path=ppt/tags/tag31.xml><?xml version="1.0" encoding="utf-8"?>
<p:tagLst xmlns:a="http://schemas.openxmlformats.org/drawingml/2006/main" xmlns:r="http://schemas.openxmlformats.org/officeDocument/2006/relationships" xmlns:p="http://schemas.openxmlformats.org/presentationml/2006/main">
  <p:tag name="NUM" val="26"/>
</p:tagLst>
</file>

<file path=ppt/tags/tag32.xml><?xml version="1.0" encoding="utf-8"?>
<p:tagLst xmlns:a="http://schemas.openxmlformats.org/drawingml/2006/main" xmlns:r="http://schemas.openxmlformats.org/officeDocument/2006/relationships" xmlns:p="http://schemas.openxmlformats.org/presentationml/2006/main">
  <p:tag name="NUM" val="27"/>
</p:tagLst>
</file>

<file path=ppt/tags/tag33.xml><?xml version="1.0" encoding="utf-8"?>
<p:tagLst xmlns:a="http://schemas.openxmlformats.org/drawingml/2006/main" xmlns:r="http://schemas.openxmlformats.org/officeDocument/2006/relationships" xmlns:p="http://schemas.openxmlformats.org/presentationml/2006/main">
  <p:tag name="NUM" val="28"/>
</p:tagLst>
</file>

<file path=ppt/tags/tag34.xml><?xml version="1.0" encoding="utf-8"?>
<p:tagLst xmlns:a="http://schemas.openxmlformats.org/drawingml/2006/main" xmlns:r="http://schemas.openxmlformats.org/officeDocument/2006/relationships" xmlns:p="http://schemas.openxmlformats.org/presentationml/2006/main">
  <p:tag name="NUM" val="29"/>
</p:tagLst>
</file>

<file path=ppt/tags/tag35.xml><?xml version="1.0" encoding="utf-8"?>
<p:tagLst xmlns:a="http://schemas.openxmlformats.org/drawingml/2006/main" xmlns:r="http://schemas.openxmlformats.org/officeDocument/2006/relationships" xmlns:p="http://schemas.openxmlformats.org/presentationml/2006/main">
  <p:tag name="NUM" val="30"/>
</p:tagLst>
</file>

<file path=ppt/tags/tag36.xml><?xml version="1.0" encoding="utf-8"?>
<p:tagLst xmlns:a="http://schemas.openxmlformats.org/drawingml/2006/main" xmlns:r="http://schemas.openxmlformats.org/officeDocument/2006/relationships" xmlns:p="http://schemas.openxmlformats.org/presentationml/2006/main">
  <p:tag name="NUM" val="31"/>
</p:tagLst>
</file>

<file path=ppt/tags/tag37.xml><?xml version="1.0" encoding="utf-8"?>
<p:tagLst xmlns:a="http://schemas.openxmlformats.org/drawingml/2006/main" xmlns:r="http://schemas.openxmlformats.org/officeDocument/2006/relationships" xmlns:p="http://schemas.openxmlformats.org/presentationml/2006/main">
  <p:tag name="NUM" val="32"/>
</p:tagLst>
</file>

<file path=ppt/tags/tag38.xml><?xml version="1.0" encoding="utf-8"?>
<p:tagLst xmlns:a="http://schemas.openxmlformats.org/drawingml/2006/main" xmlns:r="http://schemas.openxmlformats.org/officeDocument/2006/relationships" xmlns:p="http://schemas.openxmlformats.org/presentationml/2006/main">
  <p:tag name="NUM" val="33"/>
</p:tagLst>
</file>

<file path=ppt/tags/tag39.xml><?xml version="1.0" encoding="utf-8"?>
<p:tagLst xmlns:a="http://schemas.openxmlformats.org/drawingml/2006/main" xmlns:r="http://schemas.openxmlformats.org/officeDocument/2006/relationships" xmlns:p="http://schemas.openxmlformats.org/presentationml/2006/main">
  <p:tag name="NUM" val="34"/>
</p:tagLst>
</file>

<file path=ppt/tags/tag4.xml><?xml version="1.0" encoding="utf-8"?>
<p:tagLst xmlns:a="http://schemas.openxmlformats.org/drawingml/2006/main" xmlns:r="http://schemas.openxmlformats.org/officeDocument/2006/relationships" xmlns:p="http://schemas.openxmlformats.org/presentationml/2006/main">
  <p:tag name="NUM" val="5"/>
</p:tagLst>
</file>

<file path=ppt/tags/tag40.xml><?xml version="1.0" encoding="utf-8"?>
<p:tagLst xmlns:a="http://schemas.openxmlformats.org/drawingml/2006/main" xmlns:r="http://schemas.openxmlformats.org/officeDocument/2006/relationships" xmlns:p="http://schemas.openxmlformats.org/presentationml/2006/main">
  <p:tag name="NUM" val="35"/>
</p:tagLst>
</file>

<file path=ppt/tags/tag41.xml><?xml version="1.0" encoding="utf-8"?>
<p:tagLst xmlns:a="http://schemas.openxmlformats.org/drawingml/2006/main" xmlns:r="http://schemas.openxmlformats.org/officeDocument/2006/relationships" xmlns:p="http://schemas.openxmlformats.org/presentationml/2006/main">
  <p:tag name="NUM" val="36"/>
</p:tagLst>
</file>

<file path=ppt/tags/tag42.xml><?xml version="1.0" encoding="utf-8"?>
<p:tagLst xmlns:a="http://schemas.openxmlformats.org/drawingml/2006/main" xmlns:r="http://schemas.openxmlformats.org/officeDocument/2006/relationships" xmlns:p="http://schemas.openxmlformats.org/presentationml/2006/main">
  <p:tag name="NUM" val="37"/>
</p:tagLst>
</file>

<file path=ppt/tags/tag43.xml><?xml version="1.0" encoding="utf-8"?>
<p:tagLst xmlns:a="http://schemas.openxmlformats.org/drawingml/2006/main" xmlns:r="http://schemas.openxmlformats.org/officeDocument/2006/relationships" xmlns:p="http://schemas.openxmlformats.org/presentationml/2006/main">
  <p:tag name="NUM" val="38"/>
</p:tagLst>
</file>

<file path=ppt/tags/tag44.xml><?xml version="1.0" encoding="utf-8"?>
<p:tagLst xmlns:a="http://schemas.openxmlformats.org/drawingml/2006/main" xmlns:r="http://schemas.openxmlformats.org/officeDocument/2006/relationships" xmlns:p="http://schemas.openxmlformats.org/presentationml/2006/main">
  <p:tag name="NUM" val="39"/>
</p:tagLst>
</file>

<file path=ppt/tags/tag45.xml><?xml version="1.0" encoding="utf-8"?>
<p:tagLst xmlns:a="http://schemas.openxmlformats.org/drawingml/2006/main" xmlns:r="http://schemas.openxmlformats.org/officeDocument/2006/relationships" xmlns:p="http://schemas.openxmlformats.org/presentationml/2006/main">
  <p:tag name="NUM" val="40"/>
</p:tagLst>
</file>

<file path=ppt/tags/tag46.xml><?xml version="1.0" encoding="utf-8"?>
<p:tagLst xmlns:a="http://schemas.openxmlformats.org/drawingml/2006/main" xmlns:r="http://schemas.openxmlformats.org/officeDocument/2006/relationships" xmlns:p="http://schemas.openxmlformats.org/presentationml/2006/main">
  <p:tag name="NUM" val="41"/>
</p:tagLst>
</file>

<file path=ppt/tags/tag47.xml><?xml version="1.0" encoding="utf-8"?>
<p:tagLst xmlns:a="http://schemas.openxmlformats.org/drawingml/2006/main" xmlns:r="http://schemas.openxmlformats.org/officeDocument/2006/relationships" xmlns:p="http://schemas.openxmlformats.org/presentationml/2006/main">
  <p:tag name="NUM" val="42"/>
</p:tagLst>
</file>

<file path=ppt/tags/tag48.xml><?xml version="1.0" encoding="utf-8"?>
<p:tagLst xmlns:a="http://schemas.openxmlformats.org/drawingml/2006/main" xmlns:r="http://schemas.openxmlformats.org/officeDocument/2006/relationships" xmlns:p="http://schemas.openxmlformats.org/presentationml/2006/main">
  <p:tag name="NUM" val="43"/>
</p:tagLst>
</file>

<file path=ppt/tags/tag49.xml><?xml version="1.0" encoding="utf-8"?>
<p:tagLst xmlns:a="http://schemas.openxmlformats.org/drawingml/2006/main" xmlns:r="http://schemas.openxmlformats.org/officeDocument/2006/relationships" xmlns:p="http://schemas.openxmlformats.org/presentationml/2006/main">
  <p:tag name="NUM" val="44"/>
</p:tagLst>
</file>

<file path=ppt/tags/tag5.xml><?xml version="1.0" encoding="utf-8"?>
<p:tagLst xmlns:a="http://schemas.openxmlformats.org/drawingml/2006/main" xmlns:r="http://schemas.openxmlformats.org/officeDocument/2006/relationships" xmlns:p="http://schemas.openxmlformats.org/presentationml/2006/main">
  <p:tag name="NUM" val="6"/>
</p:tagLst>
</file>

<file path=ppt/tags/tag50.xml><?xml version="1.0" encoding="utf-8"?>
<p:tagLst xmlns:a="http://schemas.openxmlformats.org/drawingml/2006/main" xmlns:r="http://schemas.openxmlformats.org/officeDocument/2006/relationships" xmlns:p="http://schemas.openxmlformats.org/presentationml/2006/main">
  <p:tag name="NUM" val="45"/>
</p:tagLst>
</file>

<file path=ppt/tags/tag51.xml><?xml version="1.0" encoding="utf-8"?>
<p:tagLst xmlns:a="http://schemas.openxmlformats.org/drawingml/2006/main" xmlns:r="http://schemas.openxmlformats.org/officeDocument/2006/relationships" xmlns:p="http://schemas.openxmlformats.org/presentationml/2006/main">
  <p:tag name="NUM" val="46"/>
</p:tagLst>
</file>

<file path=ppt/tags/tag52.xml><?xml version="1.0" encoding="utf-8"?>
<p:tagLst xmlns:a="http://schemas.openxmlformats.org/drawingml/2006/main" xmlns:r="http://schemas.openxmlformats.org/officeDocument/2006/relationships" xmlns:p="http://schemas.openxmlformats.org/presentationml/2006/main">
  <p:tag name="NUM" val="47"/>
</p:tagLst>
</file>

<file path=ppt/tags/tag53.xml><?xml version="1.0" encoding="utf-8"?>
<p:tagLst xmlns:a="http://schemas.openxmlformats.org/drawingml/2006/main" xmlns:r="http://schemas.openxmlformats.org/officeDocument/2006/relationships" xmlns:p="http://schemas.openxmlformats.org/presentationml/2006/main">
  <p:tag name="NUM" val="48"/>
</p:tagLst>
</file>

<file path=ppt/tags/tag54.xml><?xml version="1.0" encoding="utf-8"?>
<p:tagLst xmlns:a="http://schemas.openxmlformats.org/drawingml/2006/main" xmlns:r="http://schemas.openxmlformats.org/officeDocument/2006/relationships" xmlns:p="http://schemas.openxmlformats.org/presentationml/2006/main">
  <p:tag name="NUM" val="49"/>
</p:tagLst>
</file>

<file path=ppt/tags/tag55.xml><?xml version="1.0" encoding="utf-8"?>
<p:tagLst xmlns:a="http://schemas.openxmlformats.org/drawingml/2006/main" xmlns:r="http://schemas.openxmlformats.org/officeDocument/2006/relationships" xmlns:p="http://schemas.openxmlformats.org/presentationml/2006/main">
  <p:tag name="NUM" val="50"/>
</p:tagLst>
</file>

<file path=ppt/tags/tag56.xml><?xml version="1.0" encoding="utf-8"?>
<p:tagLst xmlns:a="http://schemas.openxmlformats.org/drawingml/2006/main" xmlns:r="http://schemas.openxmlformats.org/officeDocument/2006/relationships" xmlns:p="http://schemas.openxmlformats.org/presentationml/2006/main">
  <p:tag name="NUM" val="51"/>
</p:tagLst>
</file>

<file path=ppt/tags/tag57.xml><?xml version="1.0" encoding="utf-8"?>
<p:tagLst xmlns:a="http://schemas.openxmlformats.org/drawingml/2006/main" xmlns:r="http://schemas.openxmlformats.org/officeDocument/2006/relationships" xmlns:p="http://schemas.openxmlformats.org/presentationml/2006/main">
  <p:tag name="NUM" val="52"/>
</p:tagLst>
</file>

<file path=ppt/tags/tag58.xml><?xml version="1.0" encoding="utf-8"?>
<p:tagLst xmlns:a="http://schemas.openxmlformats.org/drawingml/2006/main" xmlns:r="http://schemas.openxmlformats.org/officeDocument/2006/relationships" xmlns:p="http://schemas.openxmlformats.org/presentationml/2006/main">
  <p:tag name="NUM" val="53"/>
</p:tagLst>
</file>

<file path=ppt/tags/tag59.xml><?xml version="1.0" encoding="utf-8"?>
<p:tagLst xmlns:a="http://schemas.openxmlformats.org/drawingml/2006/main" xmlns:r="http://schemas.openxmlformats.org/officeDocument/2006/relationships" xmlns:p="http://schemas.openxmlformats.org/presentationml/2006/main">
  <p:tag name="NUM" val="54"/>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55"/>
</p:tagLst>
</file>

<file path=ppt/tags/tag61.xml><?xml version="1.0" encoding="utf-8"?>
<p:tagLst xmlns:a="http://schemas.openxmlformats.org/drawingml/2006/main" xmlns:r="http://schemas.openxmlformats.org/officeDocument/2006/relationships" xmlns:p="http://schemas.openxmlformats.org/presentationml/2006/main">
  <p:tag name="NUM" val="56"/>
</p:tagLst>
</file>

<file path=ppt/tags/tag62.xml><?xml version="1.0" encoding="utf-8"?>
<p:tagLst xmlns:a="http://schemas.openxmlformats.org/drawingml/2006/main" xmlns:r="http://schemas.openxmlformats.org/officeDocument/2006/relationships" xmlns:p="http://schemas.openxmlformats.org/presentationml/2006/main">
  <p:tag name="NUM" val="57"/>
</p:tagLst>
</file>

<file path=ppt/tags/tag63.xml><?xml version="1.0" encoding="utf-8"?>
<p:tagLst xmlns:a="http://schemas.openxmlformats.org/drawingml/2006/main" xmlns:r="http://schemas.openxmlformats.org/officeDocument/2006/relationships" xmlns:p="http://schemas.openxmlformats.org/presentationml/2006/main">
  <p:tag name="NUM" val="58"/>
</p:tagLst>
</file>

<file path=ppt/tags/tag64.xml><?xml version="1.0" encoding="utf-8"?>
<p:tagLst xmlns:a="http://schemas.openxmlformats.org/drawingml/2006/main" xmlns:r="http://schemas.openxmlformats.org/officeDocument/2006/relationships" xmlns:p="http://schemas.openxmlformats.org/presentationml/2006/main">
  <p:tag name="NUM" val="59"/>
</p:tagLst>
</file>

<file path=ppt/tags/tag65.xml><?xml version="1.0" encoding="utf-8"?>
<p:tagLst xmlns:a="http://schemas.openxmlformats.org/drawingml/2006/main" xmlns:r="http://schemas.openxmlformats.org/officeDocument/2006/relationships" xmlns:p="http://schemas.openxmlformats.org/presentationml/2006/main">
  <p:tag name="NUM" val="60"/>
</p:tagLst>
</file>

<file path=ppt/tags/tag66.xml><?xml version="1.0" encoding="utf-8"?>
<p:tagLst xmlns:a="http://schemas.openxmlformats.org/drawingml/2006/main" xmlns:r="http://schemas.openxmlformats.org/officeDocument/2006/relationships" xmlns:p="http://schemas.openxmlformats.org/presentationml/2006/main">
  <p:tag name="NUM" val="61"/>
</p:tagLst>
</file>

<file path=ppt/tags/tag67.xml><?xml version="1.0" encoding="utf-8"?>
<p:tagLst xmlns:a="http://schemas.openxmlformats.org/drawingml/2006/main" xmlns:r="http://schemas.openxmlformats.org/officeDocument/2006/relationships" xmlns:p="http://schemas.openxmlformats.org/presentationml/2006/main">
  <p:tag name="NUM" val="62"/>
</p:tagLst>
</file>

<file path=ppt/tags/tag68.xml><?xml version="1.0" encoding="utf-8"?>
<p:tagLst xmlns:a="http://schemas.openxmlformats.org/drawingml/2006/main" xmlns:r="http://schemas.openxmlformats.org/officeDocument/2006/relationships" xmlns:p="http://schemas.openxmlformats.org/presentationml/2006/main">
  <p:tag name="NUM" val="63"/>
</p:tagLst>
</file>

<file path=ppt/tags/tag69.xml><?xml version="1.0" encoding="utf-8"?>
<p:tagLst xmlns:a="http://schemas.openxmlformats.org/drawingml/2006/main" xmlns:r="http://schemas.openxmlformats.org/officeDocument/2006/relationships" xmlns:p="http://schemas.openxmlformats.org/presentationml/2006/main">
  <p:tag name="NUM" val="64"/>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65"/>
</p:tagLst>
</file>

<file path=ppt/tags/tag71.xml><?xml version="1.0" encoding="utf-8"?>
<p:tagLst xmlns:a="http://schemas.openxmlformats.org/drawingml/2006/main" xmlns:r="http://schemas.openxmlformats.org/officeDocument/2006/relationships" xmlns:p="http://schemas.openxmlformats.org/presentationml/2006/main">
  <p:tag name="NUM" val="66"/>
</p:tagLst>
</file>

<file path=ppt/tags/tag72.xml><?xml version="1.0" encoding="utf-8"?>
<p:tagLst xmlns:a="http://schemas.openxmlformats.org/drawingml/2006/main" xmlns:r="http://schemas.openxmlformats.org/officeDocument/2006/relationships" xmlns:p="http://schemas.openxmlformats.org/presentationml/2006/main">
  <p:tag name="NUM" val="68"/>
</p:tagLst>
</file>

<file path=ppt/tags/tag73.xml><?xml version="1.0" encoding="utf-8"?>
<p:tagLst xmlns:a="http://schemas.openxmlformats.org/drawingml/2006/main" xmlns:r="http://schemas.openxmlformats.org/officeDocument/2006/relationships" xmlns:p="http://schemas.openxmlformats.org/presentationml/2006/main">
  <p:tag name="NUM" val="69"/>
</p:tagLst>
</file>

<file path=ppt/tags/tag74.xml><?xml version="1.0" encoding="utf-8"?>
<p:tagLst xmlns:a="http://schemas.openxmlformats.org/drawingml/2006/main" xmlns:r="http://schemas.openxmlformats.org/officeDocument/2006/relationships" xmlns:p="http://schemas.openxmlformats.org/presentationml/2006/main">
  <p:tag name="NUM" val="70"/>
</p:tagLst>
</file>

<file path=ppt/tags/tag75.xml><?xml version="1.0" encoding="utf-8"?>
<p:tagLst xmlns:a="http://schemas.openxmlformats.org/drawingml/2006/main" xmlns:r="http://schemas.openxmlformats.org/officeDocument/2006/relationships" xmlns:p="http://schemas.openxmlformats.org/presentationml/2006/main">
  <p:tag name="NUM" val="71"/>
</p:tagLst>
</file>

<file path=ppt/tags/tag76.xml><?xml version="1.0" encoding="utf-8"?>
<p:tagLst xmlns:a="http://schemas.openxmlformats.org/drawingml/2006/main" xmlns:r="http://schemas.openxmlformats.org/officeDocument/2006/relationships" xmlns:p="http://schemas.openxmlformats.org/presentationml/2006/main">
  <p:tag name="NUM" val="72"/>
</p:tagLst>
</file>

<file path=ppt/tags/tag77.xml><?xml version="1.0" encoding="utf-8"?>
<p:tagLst xmlns:a="http://schemas.openxmlformats.org/drawingml/2006/main" xmlns:r="http://schemas.openxmlformats.org/officeDocument/2006/relationships" xmlns:p="http://schemas.openxmlformats.org/presentationml/2006/main">
  <p:tag name="NUM" val="73"/>
</p:tagLst>
</file>

<file path=ppt/tags/tag78.xml><?xml version="1.0" encoding="utf-8"?>
<p:tagLst xmlns:a="http://schemas.openxmlformats.org/drawingml/2006/main" xmlns:r="http://schemas.openxmlformats.org/officeDocument/2006/relationships" xmlns:p="http://schemas.openxmlformats.org/presentationml/2006/main">
  <p:tag name="NUM" val="74"/>
</p:tagLst>
</file>

<file path=ppt/tags/tag79.xml><?xml version="1.0" encoding="utf-8"?>
<p:tagLst xmlns:a="http://schemas.openxmlformats.org/drawingml/2006/main" xmlns:r="http://schemas.openxmlformats.org/officeDocument/2006/relationships" xmlns:p="http://schemas.openxmlformats.org/presentationml/2006/main">
  <p:tag name="NUM" val="75"/>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76"/>
</p:tagLst>
</file>

<file path=ppt/tags/tag81.xml><?xml version="1.0" encoding="utf-8"?>
<p:tagLst xmlns:a="http://schemas.openxmlformats.org/drawingml/2006/main" xmlns:r="http://schemas.openxmlformats.org/officeDocument/2006/relationships" xmlns:p="http://schemas.openxmlformats.org/presentationml/2006/main">
  <p:tag name="NUM" val="77"/>
</p:tagLst>
</file>

<file path=ppt/tags/tag82.xml><?xml version="1.0" encoding="utf-8"?>
<p:tagLst xmlns:a="http://schemas.openxmlformats.org/drawingml/2006/main" xmlns:r="http://schemas.openxmlformats.org/officeDocument/2006/relationships" xmlns:p="http://schemas.openxmlformats.org/presentationml/2006/main">
  <p:tag name="NUM" val="78"/>
</p:tagLst>
</file>

<file path=ppt/tags/tag83.xml><?xml version="1.0" encoding="utf-8"?>
<p:tagLst xmlns:a="http://schemas.openxmlformats.org/drawingml/2006/main" xmlns:r="http://schemas.openxmlformats.org/officeDocument/2006/relationships" xmlns:p="http://schemas.openxmlformats.org/presentationml/2006/main">
  <p:tag name="NUM" val="79"/>
</p:tagLst>
</file>

<file path=ppt/tags/tag84.xml><?xml version="1.0" encoding="utf-8"?>
<p:tagLst xmlns:a="http://schemas.openxmlformats.org/drawingml/2006/main" xmlns:r="http://schemas.openxmlformats.org/officeDocument/2006/relationships" xmlns:p="http://schemas.openxmlformats.org/presentationml/2006/main">
  <p:tag name="NUM" val="80"/>
</p:tagLst>
</file>

<file path=ppt/tags/tag85.xml><?xml version="1.0" encoding="utf-8"?>
<p:tagLst xmlns:a="http://schemas.openxmlformats.org/drawingml/2006/main" xmlns:r="http://schemas.openxmlformats.org/officeDocument/2006/relationships" xmlns:p="http://schemas.openxmlformats.org/presentationml/2006/main">
  <p:tag name="NUM" val="81"/>
</p:tagLst>
</file>

<file path=ppt/tags/tag86.xml><?xml version="1.0" encoding="utf-8"?>
<p:tagLst xmlns:a="http://schemas.openxmlformats.org/drawingml/2006/main" xmlns:r="http://schemas.openxmlformats.org/officeDocument/2006/relationships" xmlns:p="http://schemas.openxmlformats.org/presentationml/2006/main">
  <p:tag name="NUM" val="82"/>
</p:tagLst>
</file>

<file path=ppt/tags/tag87.xml><?xml version="1.0" encoding="utf-8"?>
<p:tagLst xmlns:a="http://schemas.openxmlformats.org/drawingml/2006/main" xmlns:r="http://schemas.openxmlformats.org/officeDocument/2006/relationships" xmlns:p="http://schemas.openxmlformats.org/presentationml/2006/main">
  <p:tag name="NUM" val="83"/>
</p:tagLst>
</file>

<file path=ppt/tags/tag88.xml><?xml version="1.0" encoding="utf-8"?>
<p:tagLst xmlns:a="http://schemas.openxmlformats.org/drawingml/2006/main" xmlns:r="http://schemas.openxmlformats.org/officeDocument/2006/relationships" xmlns:p="http://schemas.openxmlformats.org/presentationml/2006/main">
  <p:tag name="NUM" val="84"/>
</p:tagLst>
</file>

<file path=ppt/tags/tag89.xml><?xml version="1.0" encoding="utf-8"?>
<p:tagLst xmlns:a="http://schemas.openxmlformats.org/drawingml/2006/main" xmlns:r="http://schemas.openxmlformats.org/officeDocument/2006/relationships" xmlns:p="http://schemas.openxmlformats.org/presentationml/2006/main">
  <p:tag name="NUM" val="85"/>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86"/>
</p:tagLst>
</file>

<file path=ppt/tags/tag91.xml><?xml version="1.0" encoding="utf-8"?>
<p:tagLst xmlns:a="http://schemas.openxmlformats.org/drawingml/2006/main" xmlns:r="http://schemas.openxmlformats.org/officeDocument/2006/relationships" xmlns:p="http://schemas.openxmlformats.org/presentationml/2006/main">
  <p:tag name="NUM" val="87"/>
</p:tagLst>
</file>

<file path=ppt/tags/tag92.xml><?xml version="1.0" encoding="utf-8"?>
<p:tagLst xmlns:a="http://schemas.openxmlformats.org/drawingml/2006/main" xmlns:r="http://schemas.openxmlformats.org/officeDocument/2006/relationships" xmlns:p="http://schemas.openxmlformats.org/presentationml/2006/main">
  <p:tag name="NUM" val="88"/>
</p:tagLst>
</file>

<file path=ppt/tags/tag93.xml><?xml version="1.0" encoding="utf-8"?>
<p:tagLst xmlns:a="http://schemas.openxmlformats.org/drawingml/2006/main" xmlns:r="http://schemas.openxmlformats.org/officeDocument/2006/relationships" xmlns:p="http://schemas.openxmlformats.org/presentationml/2006/main">
  <p:tag name="NUM" val="89"/>
</p:tagLst>
</file>

<file path=ppt/tags/tag94.xml><?xml version="1.0" encoding="utf-8"?>
<p:tagLst xmlns:a="http://schemas.openxmlformats.org/drawingml/2006/main" xmlns:r="http://schemas.openxmlformats.org/officeDocument/2006/relationships" xmlns:p="http://schemas.openxmlformats.org/presentationml/2006/main">
  <p:tag name="NUM" val="90"/>
</p:tagLst>
</file>

<file path=ppt/tags/tag95.xml><?xml version="1.0" encoding="utf-8"?>
<p:tagLst xmlns:a="http://schemas.openxmlformats.org/drawingml/2006/main" xmlns:r="http://schemas.openxmlformats.org/officeDocument/2006/relationships" xmlns:p="http://schemas.openxmlformats.org/presentationml/2006/main">
  <p:tag name="NUM" val="91"/>
</p:tagLst>
</file>

<file path=ppt/tags/tag96.xml><?xml version="1.0" encoding="utf-8"?>
<p:tagLst xmlns:a="http://schemas.openxmlformats.org/drawingml/2006/main" xmlns:r="http://schemas.openxmlformats.org/officeDocument/2006/relationships" xmlns:p="http://schemas.openxmlformats.org/presentationml/2006/main">
  <p:tag name="NUM" val="92"/>
</p:tagLst>
</file>

<file path=ppt/tags/tag97.xml><?xml version="1.0" encoding="utf-8"?>
<p:tagLst xmlns:a="http://schemas.openxmlformats.org/drawingml/2006/main" xmlns:r="http://schemas.openxmlformats.org/officeDocument/2006/relationships" xmlns:p="http://schemas.openxmlformats.org/presentationml/2006/main">
  <p:tag name="NUM" val="93"/>
</p:tagLst>
</file>

<file path=ppt/tags/tag98.xml><?xml version="1.0" encoding="utf-8"?>
<p:tagLst xmlns:a="http://schemas.openxmlformats.org/drawingml/2006/main" xmlns:r="http://schemas.openxmlformats.org/officeDocument/2006/relationships" xmlns:p="http://schemas.openxmlformats.org/presentationml/2006/main">
  <p:tag name="NUM" val="94"/>
</p:tagLst>
</file>

<file path=ppt/tags/tag99.xml><?xml version="1.0" encoding="utf-8"?>
<p:tagLst xmlns:a="http://schemas.openxmlformats.org/drawingml/2006/main" xmlns:r="http://schemas.openxmlformats.org/officeDocument/2006/relationships" xmlns:p="http://schemas.openxmlformats.org/presentationml/2006/main">
  <p:tag name="NUM" val="95"/>
</p:tagLst>
</file>

<file path=ppt/theme/theme1.xml><?xml version="1.0" encoding="utf-8"?>
<a:theme xmlns:a="http://schemas.openxmlformats.org/drawingml/2006/main" name="Thème_inspq">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663C5A-19CA-4907-9843-41C653CE7FD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61FA00A-05FD-462F-95E1-8B56B8EB626A}">
  <ds:schemaRefs>
    <ds:schemaRef ds:uri="http://schemas.microsoft.com/sharepoint/v3/contenttype/forms"/>
  </ds:schemaRefs>
</ds:datastoreItem>
</file>

<file path=customXml/itemProps3.xml><?xml version="1.0" encoding="utf-8"?>
<ds:datastoreItem xmlns:ds="http://schemas.openxmlformats.org/officeDocument/2006/customXml" ds:itemID="{DB921852-F68A-481F-9F80-586F777668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20533</TotalTime>
  <Words>3986</Words>
  <Application>Microsoft Office PowerPoint</Application>
  <PresentationFormat>Affichage à l'écran (4:3)</PresentationFormat>
  <Paragraphs>847</Paragraphs>
  <Slides>40</Slides>
  <Notes>29</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40</vt:i4>
      </vt:variant>
    </vt:vector>
  </HeadingPairs>
  <TitlesOfParts>
    <vt:vector size="53" baseType="lpstr">
      <vt:lpstr>Arial</vt:lpstr>
      <vt:lpstr>Calibri</vt:lpstr>
      <vt:lpstr>Courier</vt:lpstr>
      <vt:lpstr>Georgia</vt:lpstr>
      <vt:lpstr>Helvetica</vt:lpstr>
      <vt:lpstr>Helvetica neud</vt:lpstr>
      <vt:lpstr>HelveticaNeueLT Std</vt:lpstr>
      <vt:lpstr>HelveticaNeueLT Std Lt</vt:lpstr>
      <vt:lpstr>Raleway</vt:lpstr>
      <vt:lpstr>Symbol</vt:lpstr>
      <vt:lpstr>Times New Roman</vt:lpstr>
      <vt:lpstr>Wingdings</vt:lpstr>
      <vt:lpstr>Thème_inspq</vt:lpstr>
      <vt:lpstr>Surveillance des maladies infectieuses chez les Utilisateurs de Drogues par Injection </vt:lpstr>
      <vt:lpstr>Qu’est-ce que SurvUDI?</vt:lpstr>
      <vt:lpstr>Méthodologie</vt:lpstr>
      <vt:lpstr>Méthodologie (suite)</vt:lpstr>
      <vt:lpstr>Caractéristiques sociodémographiques  au 31 mars 2017 </vt:lpstr>
      <vt:lpstr>Présentation PowerPoint</vt:lpstr>
      <vt:lpstr>Drogues consommées et partage de matériel</vt:lpstr>
      <vt:lpstr>Drogues injectées au moins une fois dans les 6 derniers mois - 2009-2017</vt:lpstr>
      <vt:lpstr>Drogues consommées au moins une fois dans les 6 derniers mois - Tendances 2003-2016</vt:lpstr>
      <vt:lpstr>Drogues injectées au moins une fois dans les  6 derniers mois, 2009-2017 – par région</vt:lpstr>
      <vt:lpstr>Présentation PowerPoint</vt:lpstr>
      <vt:lpstr>Drogue injectée le plus souvent - Tendances 2010-2016</vt:lpstr>
      <vt:lpstr>Utilisation de seringues et de matériels déjà utilisés par quelqu’un d’autre Tendances 1995-2016</vt:lpstr>
      <vt:lpstr>Injection de restes de drogues (wash) - 2011-2017</vt:lpstr>
      <vt:lpstr>Prévalence et incidence des anticorps contre le VIH (anti-VIH) et le VHC (anti- VHC)</vt:lpstr>
      <vt:lpstr>Prévalence des anti-VIH, variations régionales (2003-2017)</vt:lpstr>
      <vt:lpstr>Prévalence des anti-VHC, variations régionales (2003-2017)</vt:lpstr>
      <vt:lpstr>Co-infection par le VIH et le VHC  2003-2017 (anticorps seulement)</vt:lpstr>
      <vt:lpstr>Incidence anti-VIH et anti-VHC (par 100 PA) Variations régionales</vt:lpstr>
      <vt:lpstr>Incidence du VIH  Tendances 1995-2015</vt:lpstr>
      <vt:lpstr>Incidence des anti-VHC  Tendances 1998-2015</vt:lpstr>
      <vt:lpstr>Facteurs de risque de l’incidence du VIH 1995-2017</vt:lpstr>
      <vt:lpstr>Facteurs de risque de l’incidence des anti-VHC 1997-2017</vt:lpstr>
      <vt:lpstr>Dépistage, connaissance du statut d’infection, consultation d’un médecin, prise de traitement contre le VIH et le VHC</vt:lpstr>
      <vt:lpstr>Dépistage des anti-VIH et des anti-VHC à vie   Tendances 2003-2016</vt:lpstr>
      <vt:lpstr>Dépistage des anti-VIH et des anti-VHC parmi les participants n’ayant jamais reçu un résultat positif, dernière année   Tendances 2003-2016</vt:lpstr>
      <vt:lpstr>Présentation PowerPoint</vt:lpstr>
      <vt:lpstr>Consultation d'un médecin pour le VIH chez les participants qui se savent anti-VIH+ et consultation d'un médecin pour le VHC chez les participants qui se savent anti-VHC+, au cours des six derniers mois - Tendances 2003-2016</vt:lpstr>
      <vt:lpstr>Tendances de prise actuelle de médicaments contre son infection par le VIH chez les participants qui se savent anti-VIH+ et de prise à vie de médicaments contre son infection par le VHC chez les participants qui se savent anti-VHC+, au cours des six derniers mois - Tendances 2003-2016</vt:lpstr>
      <vt:lpstr>Éléments de la cascade de soins VIH</vt:lpstr>
      <vt:lpstr>Éléments de la cascade de soins pour les cas anti-VHC+</vt:lpstr>
      <vt:lpstr>Discussion</vt:lpstr>
      <vt:lpstr>Impact sur les interventions</vt:lpstr>
      <vt:lpstr>Impact sur les interventions (2)</vt:lpstr>
      <vt:lpstr>Impact sur les interventions (3)</vt:lpstr>
      <vt:lpstr>Impact sur les interventions (4)</vt:lpstr>
      <vt:lpstr>Impact sur les interventions (5)</vt:lpstr>
      <vt:lpstr>Remerciements</vt:lpstr>
      <vt:lpstr>L’équipe SurvUDI</vt:lpstr>
      <vt:lpstr>Présentation PowerPoint</vt:lpstr>
    </vt:vector>
  </TitlesOfParts>
  <Company>INSPQ&lt;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gigisa01</dc:creator>
  <cp:lastModifiedBy>Isabelle Gignac</cp:lastModifiedBy>
  <cp:revision>1496</cp:revision>
  <cp:lastPrinted>2018-05-09T18:08:12Z</cp:lastPrinted>
  <dcterms:created xsi:type="dcterms:W3CDTF">2008-03-27T18:37:13Z</dcterms:created>
  <dcterms:modified xsi:type="dcterms:W3CDTF">2019-03-07T18:41:25Z</dcterms:modified>
</cp:coreProperties>
</file>